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12_0.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7FFD5DDC_C4413B79.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1.xml" ContentType="application/vnd.openxmlformats-officedocument.themeOverride+xml"/>
  <Override PartName="/ppt/notesSlides/notesSlide49.xml" ContentType="application/vnd.openxmlformats-officedocument.presentationml.notesSlide+xml"/>
  <Override PartName="/ppt/comments/modernComment_7FFD5DDE_47D3D814.xml" ContentType="application/vnd.ms-powerpoint.comments+xml"/>
  <Override PartName="/ppt/theme/themeOverride2.xml" ContentType="application/vnd.openxmlformats-officedocument.themeOverride+xml"/>
  <Override PartName="/ppt/notesSlides/notesSlide50.xml" ContentType="application/vnd.openxmlformats-officedocument.presentationml.notesSlide+xml"/>
  <Override PartName="/ppt/comments/modernComment_7FFD5DE3_68634AB4.xml" ContentType="application/vnd.ms-powerpoint.comments+xml"/>
  <Override PartName="/ppt/theme/themeOverride3.xml" ContentType="application/vnd.openxmlformats-officedocument.themeOverride+xml"/>
  <Override PartName="/ppt/notesSlides/notesSlide51.xml" ContentType="application/vnd.openxmlformats-officedocument.presentationml.notesSlide+xml"/>
  <Override PartName="/ppt/theme/themeOverride4.xml" ContentType="application/vnd.openxmlformats-officedocument.themeOverride+xml"/>
  <Override PartName="/ppt/notesSlides/notesSlide52.xml" ContentType="application/vnd.openxmlformats-officedocument.presentationml.notesSlide+xml"/>
  <Override PartName="/ppt/theme/themeOverride5.xml" ContentType="application/vnd.openxmlformats-officedocument.themeOverride+xml"/>
  <Override PartName="/ppt/notesSlides/notesSlide53.xml" ContentType="application/vnd.openxmlformats-officedocument.presentationml.notesSlide+xml"/>
  <Override PartName="/ppt/theme/themeOverride6.xml" ContentType="application/vnd.openxmlformats-officedocument.themeOverride+xml"/>
  <Override PartName="/ppt/notesSlides/notesSlide54.xml" ContentType="application/vnd.openxmlformats-officedocument.presentationml.notesSlide+xml"/>
  <Override PartName="/ppt/comments/modernComment_7FFD5E14_F4BFD0AF.xml" ContentType="application/vnd.ms-powerpoint.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heme/themeOverride7.xml" ContentType="application/vnd.openxmlformats-officedocument.themeOverr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heme/themeOverride8.xml" ContentType="application/vnd.openxmlformats-officedocument.themeOverride+xml"/>
  <Override PartName="/ppt/notesSlides/notesSlide71.xml" ContentType="application/vnd.openxmlformats-officedocument.presentationml.notesSlide+xml"/>
  <Override PartName="/ppt/theme/themeOverride9.xml" ContentType="application/vnd.openxmlformats-officedocument.themeOverr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heme/themeOverride10.xml" ContentType="application/vnd.openxmlformats-officedocument.themeOverride+xml"/>
  <Override PartName="/ppt/comments/modernComment_7FFD5DF8_BBC73FA1.xml" ContentType="application/vnd.ms-powerpoint.comments+xml"/>
  <Override PartName="/ppt/theme/themeOverride11.xml" ContentType="application/vnd.openxmlformats-officedocument.themeOverride+xml"/>
  <Override PartName="/ppt/notesSlides/notesSlide74.xml" ContentType="application/vnd.openxmlformats-officedocument.presentationml.notesSlide+xml"/>
  <Override PartName="/ppt/comments/modernComment_10D_F4B3D446.xml" ContentType="application/vnd.ms-powerpoint.comments+xml"/>
  <Override PartName="/ppt/notesSlides/notesSlide75.xml" ContentType="application/vnd.openxmlformats-officedocument.presentationml.notesSlide+xml"/>
  <Override PartName="/ppt/theme/themeOverride12.xml" ContentType="application/vnd.openxmlformats-officedocument.themeOverride+xml"/>
  <Override PartName="/ppt/notesSlides/notesSlide76.xml" ContentType="application/vnd.openxmlformats-officedocument.presentationml.notesSlide+xml"/>
  <Override PartName="/ppt/theme/themeOverride13.xml" ContentType="application/vnd.openxmlformats-officedocument.themeOverride+xml"/>
  <Override PartName="/ppt/notesSlides/notesSlide77.xml" ContentType="application/vnd.openxmlformats-officedocument.presentationml.notesSlide+xml"/>
  <Override PartName="/ppt/comments/modernComment_7FFFD632_F36DED90.xml" ContentType="application/vnd.ms-powerpoint.comments+xml"/>
  <Override PartName="/ppt/theme/themeOverride14.xml" ContentType="application/vnd.openxmlformats-officedocument.themeOverride+xml"/>
  <Override PartName="/ppt/comments/modernComment_7FFD5DF1_96D064CA.xml" ContentType="application/vnd.ms-powerpoint.comments+xml"/>
  <Override PartName="/ppt/theme/themeOverride15.xml" ContentType="application/vnd.openxmlformats-officedocument.themeOverride+xml"/>
  <Override PartName="/ppt/notesSlides/notesSlide78.xml" ContentType="application/vnd.openxmlformats-officedocument.presentationml.notesSlide+xml"/>
  <Override PartName="/ppt/comments/modernComment_1715_B7C27B5E.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4026" r:id="rId5"/>
    <p:sldMasterId id="2147484069" r:id="rId6"/>
    <p:sldMasterId id="2147484118" r:id="rId7"/>
  </p:sldMasterIdLst>
  <p:notesMasterIdLst>
    <p:notesMasterId r:id="rId99"/>
  </p:notesMasterIdLst>
  <p:handoutMasterIdLst>
    <p:handoutMasterId r:id="rId100"/>
  </p:handoutMasterIdLst>
  <p:sldIdLst>
    <p:sldId id="5847" r:id="rId8"/>
    <p:sldId id="5910" r:id="rId9"/>
    <p:sldId id="2147309750" r:id="rId10"/>
    <p:sldId id="2147309779" r:id="rId11"/>
    <p:sldId id="2147311077" r:id="rId12"/>
    <p:sldId id="2147311039" r:id="rId13"/>
    <p:sldId id="2147311076" r:id="rId14"/>
    <p:sldId id="2147472952" r:id="rId15"/>
    <p:sldId id="2147311131" r:id="rId16"/>
    <p:sldId id="2147472959" r:id="rId17"/>
    <p:sldId id="2147309764" r:id="rId18"/>
    <p:sldId id="2147309773" r:id="rId19"/>
    <p:sldId id="2147311078" r:id="rId20"/>
    <p:sldId id="2147472950" r:id="rId21"/>
    <p:sldId id="2147472949" r:id="rId22"/>
    <p:sldId id="2147472953" r:id="rId23"/>
    <p:sldId id="2147311097" r:id="rId24"/>
    <p:sldId id="2147311084" r:id="rId25"/>
    <p:sldId id="2147311083" r:id="rId26"/>
    <p:sldId id="2147311081" r:id="rId27"/>
    <p:sldId id="2147309776" r:id="rId28"/>
    <p:sldId id="2147311140" r:id="rId29"/>
    <p:sldId id="2147309780" r:id="rId30"/>
    <p:sldId id="274" r:id="rId31"/>
    <p:sldId id="2147311056" r:id="rId32"/>
    <p:sldId id="2147311059" r:id="rId33"/>
    <p:sldId id="2147472951" r:id="rId34"/>
    <p:sldId id="2147311060" r:id="rId35"/>
    <p:sldId id="2147311063" r:id="rId36"/>
    <p:sldId id="2147311064" r:id="rId37"/>
    <p:sldId id="2147311065" r:id="rId38"/>
    <p:sldId id="2147311066" r:id="rId39"/>
    <p:sldId id="2147311067" r:id="rId40"/>
    <p:sldId id="2147311062" r:id="rId41"/>
    <p:sldId id="2147311069" r:id="rId42"/>
    <p:sldId id="2147311068" r:id="rId43"/>
    <p:sldId id="2147311055" r:id="rId44"/>
    <p:sldId id="2147472954" r:id="rId45"/>
    <p:sldId id="2147311139" r:id="rId46"/>
    <p:sldId id="2147311048" r:id="rId47"/>
    <p:sldId id="2147309656" r:id="rId48"/>
    <p:sldId id="2147311043" r:id="rId49"/>
    <p:sldId id="2147311051" r:id="rId50"/>
    <p:sldId id="2147309669" r:id="rId51"/>
    <p:sldId id="2147311044" r:id="rId52"/>
    <p:sldId id="2147311053" r:id="rId53"/>
    <p:sldId id="310" r:id="rId54"/>
    <p:sldId id="2147311054" r:id="rId55"/>
    <p:sldId id="2147311071" r:id="rId56"/>
    <p:sldId id="2147311057" r:id="rId57"/>
    <p:sldId id="2147311070" r:id="rId58"/>
    <p:sldId id="2147311075" r:id="rId59"/>
    <p:sldId id="2147311103" r:id="rId60"/>
    <p:sldId id="2147472955" r:id="rId61"/>
    <p:sldId id="2147472956" r:id="rId62"/>
    <p:sldId id="2147311129" r:id="rId63"/>
    <p:sldId id="2147311124" r:id="rId64"/>
    <p:sldId id="2147311104" r:id="rId65"/>
    <p:sldId id="2147309769" r:id="rId66"/>
    <p:sldId id="2147472958" r:id="rId67"/>
    <p:sldId id="2147472957" r:id="rId68"/>
    <p:sldId id="2147311121" r:id="rId69"/>
    <p:sldId id="2147311125" r:id="rId70"/>
    <p:sldId id="2147311105" r:id="rId71"/>
    <p:sldId id="2147472960" r:id="rId72"/>
    <p:sldId id="2147311116" r:id="rId73"/>
    <p:sldId id="2147311108" r:id="rId74"/>
    <p:sldId id="2147311109" r:id="rId75"/>
    <p:sldId id="2147311110" r:id="rId76"/>
    <p:sldId id="2147311112" r:id="rId77"/>
    <p:sldId id="2147311111" r:id="rId78"/>
    <p:sldId id="2147472961" r:id="rId79"/>
    <p:sldId id="2147472928" r:id="rId80"/>
    <p:sldId id="2147472926" r:id="rId81"/>
    <p:sldId id="2147472929" r:id="rId82"/>
    <p:sldId id="2147311137" r:id="rId83"/>
    <p:sldId id="2147311138" r:id="rId84"/>
    <p:sldId id="2147311088" r:id="rId85"/>
    <p:sldId id="695" r:id="rId86"/>
    <p:sldId id="2147311090" r:id="rId87"/>
    <p:sldId id="2147311095" r:id="rId88"/>
    <p:sldId id="2147311096" r:id="rId89"/>
    <p:sldId id="2147311134" r:id="rId90"/>
    <p:sldId id="269" r:id="rId91"/>
    <p:sldId id="2147472944" r:id="rId92"/>
    <p:sldId id="2147472945" r:id="rId93"/>
    <p:sldId id="2147472946" r:id="rId94"/>
    <p:sldId id="2147311130" r:id="rId95"/>
    <p:sldId id="2147311089" r:id="rId96"/>
    <p:sldId id="5908" r:id="rId97"/>
    <p:sldId id="5909" r:id="rId98"/>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DD9302-2CDC-86D8-7CF5-9381ACE5BCDD}" name="Danielle Detering" initials="DD" userId="S::ddetering@nvidia.com::385b7343-7e51-4167-b40a-3bc9ed8e0e06" providerId="AD"/>
  <p188:author id="{0C3EDE5D-3ABE-6918-EB2C-8529FDDA9F92}" name="Oleg Sudakov" initials="OS" userId="S::osudakov@nvidia.com::63646efb-3510-45bb-82be-9b88b8835200" providerId="AD"/>
  <p188:author id="{92F47E85-D35C-08EE-78CA-7D5EE6D2E81A}" name="Meriem Bendris" initials="MB" userId="S::mbendris@nvidia.com::262181da-08f0-4348-9224-244ee2ab151d" providerId="AD"/>
  <p188:author id="{F2685FBC-5C96-45A1-C96E-505F9DD3EBBA}" name="Dora Csillag" initials="DC" userId="S::dcsillag@nvidia.com::0620853e-b4a9-48e4-ab89-464dac053fb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dam Henryk Grzywaczewski GB"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B900"/>
    <a:srgbClr val="86D000"/>
    <a:srgbClr val="F8F8F8"/>
    <a:srgbClr val="5E5E5E"/>
    <a:srgbClr val="F2F2F2"/>
    <a:srgbClr val="FFFFFF"/>
    <a:srgbClr val="CBCCCB"/>
    <a:srgbClr val="E8E8E8"/>
    <a:srgbClr val="DEDEDE"/>
    <a:srgbClr val="B3B3B3"/>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1CE40C-EEB8-4160-9FB7-92A63E6F535C}" v="114" dt="2024-03-12T21:05:02.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421" autoAdjust="0"/>
  </p:normalViewPr>
  <p:slideViewPr>
    <p:cSldViewPr snapToGrid="0">
      <p:cViewPr varScale="1">
        <p:scale>
          <a:sx n="59" d="100"/>
          <a:sy n="59" d="100"/>
        </p:scale>
        <p:origin x="576" y="52"/>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microsoft.com/office/2018/10/relationships/authors" Target="authors.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microsoft.com/office/2015/10/relationships/revisionInfo" Target="revisionInfo.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theme" Target="theme/theme1.xml"/></Relationships>
</file>

<file path=ppt/comments/modernComment_10D_F4B3D446.xml><?xml version="1.0" encoding="utf-8"?>
<p188:cmLst xmlns:a="http://schemas.openxmlformats.org/drawingml/2006/main" xmlns:r="http://schemas.openxmlformats.org/officeDocument/2006/relationships" xmlns:p188="http://schemas.microsoft.com/office/powerpoint/2018/8/main">
  <p188:cm id="{5B84A07C-D44E-48D3-8D15-B1F53CAF53EA}" authorId="{F2685FBC-5C96-45A1-C96E-505F9DD3EBBA}" created="2024-01-23T12:55:02.962">
    <pc:sldMkLst xmlns:pc="http://schemas.microsoft.com/office/powerpoint/2013/main/command">
      <pc:docMk/>
      <pc:sldMk cId="4105425990" sldId="269"/>
    </pc:sldMkLst>
    <p188:txBody>
      <a:bodyPr/>
      <a:lstStyle/>
      <a:p>
        <a:r>
          <a:rPr lang="fr-FR"/>
          <a:t>reference ? </a:t>
        </a:r>
      </a:p>
    </p188:txBody>
  </p188:cm>
</p188:cmLst>
</file>

<file path=ppt/comments/modernComment_112_0.xml><?xml version="1.0" encoding="utf-8"?>
<p188:cmLst xmlns:a="http://schemas.openxmlformats.org/drawingml/2006/main" xmlns:r="http://schemas.openxmlformats.org/officeDocument/2006/relationships" xmlns:p188="http://schemas.microsoft.com/office/powerpoint/2018/8/main">
  <p188:cm id="{3D71E0A0-D2FB-497A-8729-8F62ED163F70}" authorId="{F2685FBC-5C96-45A1-C96E-505F9DD3EBBA}" created="2024-01-23T12:49:26.877">
    <ac:deMkLst xmlns:ac="http://schemas.microsoft.com/office/drawing/2013/main/command">
      <pc:docMk xmlns:pc="http://schemas.microsoft.com/office/powerpoint/2013/main/command"/>
      <pc:sldMk xmlns:pc="http://schemas.microsoft.com/office/powerpoint/2013/main/command" cId="0" sldId="274"/>
      <ac:spMk id="2" creationId="{E2EA3B1D-A475-FC66-F0B4-2BD6F8B94D30}"/>
    </ac:deMkLst>
    <p188:replyLst>
      <p188:reply id="{A047BAFF-1B00-44F2-AA63-07655E532F8F}" authorId="{F2685FBC-5C96-45A1-C96E-505F9DD3EBBA}" created="2024-01-23T12:49:31.299">
        <p188:txBody>
          <a:bodyPr/>
          <a:lstStyle/>
          <a:p>
            <a:r>
              <a:rPr lang="fr-FR"/>
              <a:t>[@Meriem Bendris] </a:t>
            </a:r>
          </a:p>
        </p188:txBody>
      </p188:reply>
    </p188:replyLst>
    <p188:txBody>
      <a:bodyPr/>
      <a:lstStyle/>
      <a:p>
        <a:r>
          <a:rPr lang="fr-FR"/>
          <a:t>CHeck Nemo Reference</a:t>
        </a:r>
      </a:p>
    </p188:txBody>
  </p188:cm>
</p188:cmLst>
</file>

<file path=ppt/comments/modernComment_1715_B7C27B5E.xml><?xml version="1.0" encoding="utf-8"?>
<p188:cmLst xmlns:a="http://schemas.openxmlformats.org/drawingml/2006/main" xmlns:r="http://schemas.openxmlformats.org/officeDocument/2006/relationships" xmlns:p188="http://schemas.microsoft.com/office/powerpoint/2018/8/main">
  <p188:cm id="{2B86ABD8-5B2A-4130-BF4B-B27E337DB8B9}" authorId="{F2685FBC-5C96-45A1-C96E-505F9DD3EBBA}" created="2024-01-09T17:26:54.711">
    <ac:txMkLst xmlns:ac="http://schemas.microsoft.com/office/drawing/2013/main/command">
      <pc:docMk xmlns:pc="http://schemas.microsoft.com/office/powerpoint/2013/main/command"/>
      <pc:sldMk xmlns:pc="http://schemas.microsoft.com/office/powerpoint/2013/main/command" cId="3082976094" sldId="5909"/>
      <ac:spMk id="7" creationId="{9087DA92-96A2-F1E3-1C1C-D0A1B81382E3}"/>
      <ac:txMk cp="0" len="1">
        <ac:context len="100" hash="56250667"/>
      </ac:txMk>
    </ac:txMkLst>
    <p188:pos x="2110153" y="276329"/>
    <p188:txBody>
      <a:bodyPr/>
      <a:lstStyle/>
      <a:p>
        <a:r>
          <a:rPr lang="fr-FR"/>
          <a:t>@Dora to check with TensorRT-LLM team if this is still valid</a:t>
        </a:r>
      </a:p>
    </p188:txBody>
  </p188:cm>
</p188:cmLst>
</file>

<file path=ppt/comments/modernComment_7FFD5DDC_C4413B79.xml><?xml version="1.0" encoding="utf-8"?>
<p188:cmLst xmlns:a="http://schemas.openxmlformats.org/drawingml/2006/main" xmlns:r="http://schemas.openxmlformats.org/officeDocument/2006/relationships" xmlns:p188="http://schemas.microsoft.com/office/powerpoint/2018/8/main">
  <p188:cm id="{62E38406-BE39-4A60-B3E1-3DA00A4A1181}" authorId="{F2685FBC-5C96-45A1-C96E-505F9DD3EBBA}" status="resolved" created="2024-01-23T12:50:01.753" complete="100000">
    <ac:deMkLst xmlns:ac="http://schemas.microsoft.com/office/drawing/2013/main/command">
      <pc:docMk xmlns:pc="http://schemas.microsoft.com/office/powerpoint/2013/main/command"/>
      <pc:sldMk xmlns:pc="http://schemas.microsoft.com/office/powerpoint/2013/main/command" cId="3292609401" sldId="2147311068"/>
      <ac:spMk id="49" creationId="{8BF47FE1-6C75-F318-3295-2C9B6EB9B20D}"/>
    </ac:deMkLst>
    <p188:txBody>
      <a:bodyPr/>
      <a:lstStyle/>
      <a:p>
        <a:r>
          <a:rPr lang="fr-FR"/>
          <a:t>cahnge ref for Arix paper </a:t>
        </a:r>
      </a:p>
    </p188:txBody>
  </p188:cm>
</p188:cmLst>
</file>

<file path=ppt/comments/modernComment_7FFD5DDE_47D3D814.xml><?xml version="1.0" encoding="utf-8"?>
<p188:cmLst xmlns:a="http://schemas.openxmlformats.org/drawingml/2006/main" xmlns:r="http://schemas.openxmlformats.org/officeDocument/2006/relationships" xmlns:p188="http://schemas.microsoft.com/office/powerpoint/2018/8/main">
  <p188:cm id="{FD512A3E-6DFC-4BD9-9338-BB60BEB9FA38}" authorId="{F2685FBC-5C96-45A1-C96E-505F9DD3EBBA}" status="resolved" created="2024-01-09T14:53:25.087" complete="100000">
    <pc:sldMkLst xmlns:pc="http://schemas.microsoft.com/office/powerpoint/2013/main/command">
      <pc:docMk/>
      <pc:sldMk cId="1205065748" sldId="2147311070"/>
    </pc:sldMkLst>
    <p188:txBody>
      <a:bodyPr/>
      <a:lstStyle/>
      <a:p>
        <a:r>
          <a:rPr lang="fr-FR"/>
          <a:t>To update ? </a:t>
        </a:r>
      </a:p>
    </p188:txBody>
  </p188:cm>
</p188:cmLst>
</file>

<file path=ppt/comments/modernComment_7FFD5DE3_68634AB4.xml><?xml version="1.0" encoding="utf-8"?>
<p188:cmLst xmlns:a="http://schemas.openxmlformats.org/drawingml/2006/main" xmlns:r="http://schemas.openxmlformats.org/officeDocument/2006/relationships" xmlns:p188="http://schemas.microsoft.com/office/powerpoint/2018/8/main">
  <p188:cm id="{520009E3-F1C2-47DF-BAC9-9E72EE4F7E0A}" authorId="{F2685FBC-5C96-45A1-C96E-505F9DD3EBBA}" created="2024-01-10T12:29:32.264">
    <pc:sldMkLst xmlns:pc="http://schemas.microsoft.com/office/powerpoint/2013/main/command">
      <pc:docMk/>
      <pc:sldMk cId="1751337652" sldId="2147311075"/>
    </pc:sldMkLst>
    <p188:txBody>
      <a:bodyPr/>
      <a:lstStyle/>
      <a:p>
        <a:r>
          <a:rPr lang="fr-FR"/>
          <a:t>[@Meriem Bendris] to confirm ther is no specific message from Megatron here</a:t>
        </a:r>
      </a:p>
    </p188:txBody>
  </p188:cm>
</p188:cmLst>
</file>

<file path=ppt/comments/modernComment_7FFD5DF1_96D064CA.xml><?xml version="1.0" encoding="utf-8"?>
<p188:cmLst xmlns:a="http://schemas.openxmlformats.org/drawingml/2006/main" xmlns:r="http://schemas.openxmlformats.org/officeDocument/2006/relationships" xmlns:p188="http://schemas.microsoft.com/office/powerpoint/2018/8/main">
  <p188:cm id="{4D766DF3-A5E3-4828-95CF-E5E319B3058E}" authorId="{0C3EDE5D-3ABE-6918-EB2C-8529FDDA9F92}" status="resolved" created="2024-01-10T12:35:44.201" complete="100000">
    <ac:deMkLst xmlns:ac="http://schemas.microsoft.com/office/drawing/2013/main/command">
      <pc:docMk xmlns:pc="http://schemas.microsoft.com/office/powerpoint/2013/main/command"/>
      <pc:sldMk xmlns:pc="http://schemas.microsoft.com/office/powerpoint/2013/main/command" cId="2530239690" sldId="2147311089"/>
      <ac:picMk id="4" creationId="{198A0AB0-AF20-E46E-A42C-FD579E2DB9E4}"/>
    </ac:deMkLst>
    <p188:txBody>
      <a:bodyPr/>
      <a:lstStyle/>
      <a:p>
        <a:r>
          <a:rPr lang="en-GB"/>
          <a:t>@oleg - update image</a:t>
        </a:r>
      </a:p>
    </p188:txBody>
  </p188:cm>
</p188:cmLst>
</file>

<file path=ppt/comments/modernComment_7FFD5DF8_BBC73FA1.xml><?xml version="1.0" encoding="utf-8"?>
<p188:cmLst xmlns:a="http://schemas.openxmlformats.org/drawingml/2006/main" xmlns:r="http://schemas.openxmlformats.org/officeDocument/2006/relationships" xmlns:p188="http://schemas.microsoft.com/office/powerpoint/2018/8/main">
  <p188:cm id="{33AD359D-5B56-4A95-A67B-A629E16B7675}" authorId="{F2685FBC-5C96-45A1-C96E-505F9DD3EBBA}" created="2024-01-23T12:54:31.946">
    <pc:sldMkLst xmlns:pc="http://schemas.microsoft.com/office/powerpoint/2013/main/command">
      <pc:docMk/>
      <pc:sldMk cId="3150397345" sldId="2147311096"/>
    </pc:sldMkLst>
    <p188:txBody>
      <a:bodyPr/>
      <a:lstStyle/>
      <a:p>
        <a:r>
          <a:rPr lang="fr-FR"/>
          <a:t>[@Meriem Bendris] to update ? </a:t>
        </a:r>
      </a:p>
    </p188:txBody>
  </p188:cm>
</p188:cmLst>
</file>

<file path=ppt/comments/modernComment_7FFD5E14_F4BFD0AF.xml><?xml version="1.0" encoding="utf-8"?>
<p188:cmLst xmlns:a="http://schemas.openxmlformats.org/drawingml/2006/main" xmlns:r="http://schemas.openxmlformats.org/officeDocument/2006/relationships" xmlns:p188="http://schemas.microsoft.com/office/powerpoint/2018/8/main">
  <p188:cm id="{74B318E6-2797-4301-921A-F48A51F579E3}" authorId="{F2685FBC-5C96-45A1-C96E-505F9DD3EBBA}" status="resolved" created="2024-01-23T12:51:54.364" complete="100000">
    <ac:deMkLst xmlns:ac="http://schemas.microsoft.com/office/drawing/2013/main/command">
      <pc:docMk xmlns:pc="http://schemas.microsoft.com/office/powerpoint/2013/main/command"/>
      <pc:sldMk xmlns:pc="http://schemas.microsoft.com/office/powerpoint/2013/main/command" cId="4106211503" sldId="2147311124"/>
      <ac:spMk id="6" creationId="{FD813273-78D7-5C8C-A231-B19DC9FDC0F3}"/>
    </ac:deMkLst>
    <p188:txBody>
      <a:bodyPr/>
      <a:lstStyle/>
      <a:p>
        <a:r>
          <a:rPr lang="fr-FR"/>
          <a:t>Date</a:t>
        </a:r>
      </a:p>
    </p188:txBody>
  </p188:cm>
</p188:cmLst>
</file>

<file path=ppt/comments/modernComment_7FFFD632_F36DED90.xml><?xml version="1.0" encoding="utf-8"?>
<p188:cmLst xmlns:a="http://schemas.openxmlformats.org/drawingml/2006/main" xmlns:r="http://schemas.openxmlformats.org/officeDocument/2006/relationships" xmlns:p188="http://schemas.microsoft.com/office/powerpoint/2018/8/main">
  <p188:cm id="{49415C19-076B-4BA9-9ABD-DC409C051224}" authorId="{0C3EDE5D-3ABE-6918-EB2C-8529FDDA9F92}" created="2024-01-10T12:34:43.792">
    <ac:deMkLst xmlns:ac="http://schemas.microsoft.com/office/drawing/2013/main/command">
      <pc:docMk xmlns:pc="http://schemas.microsoft.com/office/powerpoint/2013/main/command"/>
      <pc:sldMk xmlns:pc="http://schemas.microsoft.com/office/powerpoint/2013/main/command" cId="4084067728" sldId="2147472946"/>
      <ac:spMk id="6" creationId="{B4C5C639-F169-4A50-A939-80B2AC398162}"/>
    </ac:deMkLst>
    <p188:replyLst>
      <p188:reply id="{88166B8C-C977-466C-9402-8BE18C711D89}" authorId="{F2685FBC-5C96-45A1-C96E-505F9DD3EBBA}" created="2024-01-23T12:56:03.369">
        <p188:txBody>
          <a:bodyPr/>
          <a:lstStyle/>
          <a:p>
            <a:r>
              <a:rPr lang="fr-FR"/>
              <a:t>[@Meriem Bendris]  config file from Nemo ?</a:t>
            </a:r>
          </a:p>
        </p188:txBody>
      </p188:reply>
    </p188:replyLst>
    <p188:txBody>
      <a:bodyPr/>
      <a:lstStyle/>
      <a:p>
        <a:r>
          <a:rPr lang="en-GB"/>
          <a:t>@oleg to add info about NeMo</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22-Mar-24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eloper.nvidia.com/blog/scaling-language-model-training-to-a-trillion-parameters-using-megatron/"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top500.org/system/179842/"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We saw this chart earlier </a:t>
            </a:r>
          </a:p>
          <a:p>
            <a:endParaRPr lang="en-US" dirty="0"/>
          </a:p>
          <a:p>
            <a:r>
              <a:rPr lang="en-US" dirty="0"/>
              <a:t>There are three things to take away</a:t>
            </a:r>
          </a:p>
          <a:p>
            <a:endParaRPr lang="en-US" dirty="0"/>
          </a:p>
          <a:p>
            <a:r>
              <a:rPr lang="en-US" dirty="0"/>
              <a:t>Starting with Data Parallelism in the large green boxes. </a:t>
            </a:r>
          </a:p>
          <a:p>
            <a:endParaRPr lang="en-US" dirty="0"/>
          </a:p>
          <a:p>
            <a:r>
              <a:rPr lang="en-US" dirty="0"/>
              <a:t>The model is replicated across GPUs and each model replica processes a different batch of data and then the gradients of each </a:t>
            </a:r>
            <a:r>
              <a:rPr lang="en-US" dirty="0" err="1"/>
              <a:t>gpu</a:t>
            </a:r>
            <a:r>
              <a:rPr lang="en-US" dirty="0"/>
              <a:t> are collected and averaged</a:t>
            </a:r>
          </a:p>
          <a:p>
            <a:endParaRPr lang="en-US" dirty="0"/>
          </a:p>
          <a:p>
            <a:r>
              <a:rPr lang="en-US" dirty="0"/>
              <a:t>From there we go into an individual model, focusing on the smaller blue box denoting pipeline parallelism where groups of model layers are placed on separate GPUs</a:t>
            </a:r>
          </a:p>
          <a:p>
            <a:endParaRPr lang="en-US" dirty="0"/>
          </a:p>
          <a:p>
            <a:r>
              <a:rPr lang="en-US" dirty="0"/>
              <a:t>Finally you have tensor parallelism that splits the layers horizontally across the GPUs. </a:t>
            </a:r>
          </a:p>
          <a:p>
            <a:endParaRPr lang="en-US" dirty="0"/>
          </a:p>
          <a:p>
            <a:r>
              <a:rPr lang="en-US" dirty="0"/>
              <a:t>Each of these strategies has their benefits and drawbacks and we will discuss the communications and memory implications of each strategy.</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855555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440697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760895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3838176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800211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273089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611250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9751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save memory we need to sard data and model</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713519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indent="0">
              <a:buNone/>
            </a:pPr>
            <a:r>
              <a:rPr lang="en-GB" b="0" i="0" dirty="0">
                <a:solidFill>
                  <a:srgbClr val="6C6C6D"/>
                </a:solidFill>
                <a:effectLst/>
                <a:latin typeface="FreightSans"/>
              </a:rPr>
              <a:t>Many different libraries have this notion of Fully Sharded Data Parallel operations</a:t>
            </a:r>
          </a:p>
          <a:p>
            <a:pPr marL="0" indent="0">
              <a:buNone/>
            </a:pPr>
            <a:endParaRPr lang="en-GB" b="0" i="0" dirty="0">
              <a:solidFill>
                <a:srgbClr val="6C6C6D"/>
              </a:solidFill>
              <a:effectLst/>
              <a:latin typeface="FreightSans"/>
            </a:endParaRPr>
          </a:p>
          <a:p>
            <a:pPr marL="0" indent="0">
              <a:buNone/>
            </a:pPr>
            <a:r>
              <a:rPr lang="en-GB" b="0" i="0" dirty="0">
                <a:solidFill>
                  <a:srgbClr val="6C6C6D"/>
                </a:solidFill>
                <a:effectLst/>
                <a:latin typeface="FreightSans"/>
              </a:rPr>
              <a:t>We chose to highlight </a:t>
            </a:r>
            <a:r>
              <a:rPr lang="en-GB" b="0" i="0" dirty="0" err="1">
                <a:solidFill>
                  <a:srgbClr val="6C6C6D"/>
                </a:solidFill>
                <a:effectLst/>
                <a:latin typeface="FreightSans"/>
              </a:rPr>
              <a:t>FairScale</a:t>
            </a:r>
            <a:r>
              <a:rPr lang="en-GB" b="0" i="0" dirty="0">
                <a:solidFill>
                  <a:srgbClr val="6C6C6D"/>
                </a:solidFill>
                <a:effectLst/>
                <a:latin typeface="FreightSans"/>
              </a:rPr>
              <a:t> because their illustrations are very clear</a:t>
            </a:r>
          </a:p>
          <a:p>
            <a:pPr marL="0" indent="0">
              <a:buNone/>
            </a:pPr>
            <a:endParaRPr lang="en-GB" b="0" i="0" dirty="0">
              <a:solidFill>
                <a:srgbClr val="6C6C6D"/>
              </a:solidFill>
              <a:effectLst/>
              <a:latin typeface="FreightSans"/>
            </a:endParaRPr>
          </a:p>
          <a:p>
            <a:pPr marL="0" indent="0">
              <a:buNone/>
            </a:pPr>
            <a:r>
              <a:rPr lang="en-GB" b="0" i="0" dirty="0">
                <a:solidFill>
                  <a:srgbClr val="6C6C6D"/>
                </a:solidFill>
                <a:effectLst/>
                <a:latin typeface="FreightSans"/>
              </a:rPr>
              <a:t>The same thing is happening, each GPU has a pseudo copy of the model and is processing a different batch of data. </a:t>
            </a:r>
          </a:p>
          <a:p>
            <a:pPr marL="0" indent="0">
              <a:buNone/>
            </a:pPr>
            <a:endParaRPr lang="en-GB" b="0" i="0" dirty="0">
              <a:solidFill>
                <a:srgbClr val="6C6C6D"/>
              </a:solidFill>
              <a:effectLst/>
              <a:latin typeface="FreightSans"/>
            </a:endParaRPr>
          </a:p>
          <a:p>
            <a:pPr marL="0" indent="0">
              <a:buNone/>
            </a:pPr>
            <a:r>
              <a:rPr lang="en-GB" b="0" i="0" dirty="0">
                <a:solidFill>
                  <a:srgbClr val="6C6C6D"/>
                </a:solidFill>
                <a:effectLst/>
                <a:latin typeface="FreightSans"/>
              </a:rPr>
              <a:t>The difference is the whole model is sharded across GPUs and during different parts of the training the weights are communicated to the other GPUs</a:t>
            </a:r>
          </a:p>
          <a:p>
            <a:pPr marL="0" indent="0">
              <a:buNone/>
            </a:pPr>
            <a:r>
              <a:rPr lang="en-GB" b="0" i="0" dirty="0">
                <a:solidFill>
                  <a:srgbClr val="6C6C6D"/>
                </a:solidFill>
                <a:effectLst/>
                <a:latin typeface="FreightSans"/>
              </a:rPr>
              <a:t>that need it</a:t>
            </a:r>
          </a:p>
          <a:p>
            <a:pPr marL="0" indent="0">
              <a:buNone/>
            </a:pPr>
            <a:endParaRPr lang="en-GB" b="0" i="0" dirty="0">
              <a:solidFill>
                <a:srgbClr val="6C6C6D"/>
              </a:solidFill>
              <a:effectLst/>
              <a:latin typeface="FreightSans"/>
            </a:endParaRPr>
          </a:p>
          <a:p>
            <a:pPr marL="0" indent="0">
              <a:buNone/>
            </a:pPr>
            <a:r>
              <a:rPr lang="en-GB" b="0" i="0" dirty="0">
                <a:solidFill>
                  <a:srgbClr val="6C6C6D"/>
                </a:solidFill>
                <a:effectLst/>
                <a:latin typeface="FreightSans"/>
              </a:rPr>
              <a:t>This allows memory to be saved and the communications penalty can be hidden by pre-fetching data while other parts of the network process data </a:t>
            </a:r>
          </a:p>
          <a:p>
            <a:pPr marL="0" indent="0">
              <a:buNone/>
            </a:pPr>
            <a:endParaRPr lang="en-GB" b="0" i="0" dirty="0">
              <a:solidFill>
                <a:srgbClr val="6C6C6D"/>
              </a:solidFill>
              <a:effectLst/>
              <a:latin typeface="FreightSans"/>
            </a:endParaRPr>
          </a:p>
          <a:p>
            <a:pPr marL="0" indent="0">
              <a:buNone/>
            </a:pPr>
            <a:endParaRPr lang="en-GB" b="0" i="0" dirty="0">
              <a:solidFill>
                <a:srgbClr val="6C6C6D"/>
              </a:solidFill>
              <a:effectLst/>
              <a:latin typeface="FreightSans"/>
            </a:endParaRPr>
          </a:p>
          <a:p>
            <a:pPr marL="0" indent="0">
              <a:buNone/>
            </a:pPr>
            <a:r>
              <a:rPr lang="en-GB" b="0" i="0" dirty="0">
                <a:solidFill>
                  <a:srgbClr val="6C6C6D"/>
                </a:solidFill>
                <a:effectLst/>
                <a:latin typeface="FreightSans"/>
              </a:rPr>
              <a:t>So each GPU has a shard of the model</a:t>
            </a:r>
          </a:p>
          <a:p>
            <a:pPr marL="0" indent="0">
              <a:buNone/>
            </a:pPr>
            <a:r>
              <a:rPr lang="en-GB" b="0" i="0" dirty="0">
                <a:solidFill>
                  <a:srgbClr val="6C6C6D"/>
                </a:solidFill>
                <a:effectLst/>
                <a:latin typeface="FreightSans"/>
              </a:rPr>
              <a:t>Get the shard of data </a:t>
            </a:r>
          </a:p>
          <a:p>
            <a:pPr marL="0" indent="0">
              <a:buNone/>
            </a:pPr>
            <a:r>
              <a:rPr lang="en-GB" b="0" i="0" dirty="0">
                <a:solidFill>
                  <a:srgbClr val="6C6C6D"/>
                </a:solidFill>
                <a:effectLst/>
                <a:latin typeface="FreightSans"/>
              </a:rPr>
              <a:t>Run a local forward pass, while gathering weights from other GPUs</a:t>
            </a:r>
          </a:p>
          <a:p>
            <a:pPr marL="0" indent="0">
              <a:buNone/>
            </a:pPr>
            <a:r>
              <a:rPr lang="en-GB" b="0" i="0" dirty="0">
                <a:solidFill>
                  <a:srgbClr val="6C6C6D"/>
                </a:solidFill>
                <a:effectLst/>
                <a:latin typeface="FreightSans"/>
              </a:rPr>
              <a:t>Run a local backward pass, continue to gather weights from other GPUs</a:t>
            </a:r>
          </a:p>
          <a:p>
            <a:pPr marL="0" indent="0">
              <a:buNone/>
            </a:pPr>
            <a:r>
              <a:rPr lang="en-GB" b="0" i="0" dirty="0">
                <a:solidFill>
                  <a:srgbClr val="6C6C6D"/>
                </a:solidFill>
                <a:effectLst/>
                <a:latin typeface="FreightSans"/>
              </a:rPr>
              <a:t>Then synchronize all the gradients across GPUs</a:t>
            </a:r>
          </a:p>
          <a:p>
            <a:pPr marL="0" indent="0">
              <a:buNone/>
            </a:pPr>
            <a:endParaRPr lang="en-GB" b="0" i="0" dirty="0">
              <a:solidFill>
                <a:srgbClr val="6C6C6D"/>
              </a:solidFill>
              <a:effectLst/>
              <a:latin typeface="FreightSans"/>
            </a:endParaRPr>
          </a:p>
          <a:p>
            <a:pPr marL="0" indent="0">
              <a:buNone/>
            </a:pPr>
            <a:endParaRPr lang="en-GB" b="0" i="0" dirty="0">
              <a:solidFill>
                <a:srgbClr val="6C6C6D"/>
              </a:solidFill>
              <a:effectLst/>
              <a:latin typeface="FreightSans"/>
            </a:endParaRPr>
          </a:p>
          <a:p>
            <a:pPr marL="0" indent="0">
              <a:buNone/>
            </a:pPr>
            <a:endParaRPr lang="en-GB" b="0" i="0" dirty="0">
              <a:solidFill>
                <a:srgbClr val="6C6C6D"/>
              </a:solidFill>
              <a:effectLst/>
              <a:latin typeface="FreightSans"/>
            </a:endParaRPr>
          </a:p>
          <a:p>
            <a:pPr marL="0" indent="0">
              <a:buNone/>
            </a:pPr>
            <a:r>
              <a:rPr lang="en-GB" b="0" i="0" dirty="0">
                <a:solidFill>
                  <a:srgbClr val="6C6C6D"/>
                </a:solidFill>
                <a:effectLst/>
                <a:latin typeface="FreightSans"/>
              </a:rPr>
              <a:t>Save peak GPU memory could be saved and thus training can be scaled to use a larger model size or larger batch size. To further maximize memory efficiency, FSDP can offload the parameters, gradients and optimizer states to CPUs when the instance is not active in the computation.</a:t>
            </a:r>
          </a:p>
          <a:p>
            <a:pPr marL="0" indent="0">
              <a:buNone/>
            </a:pPr>
            <a:endParaRPr lang="en-GB" b="0" i="0" dirty="0">
              <a:solidFill>
                <a:srgbClr val="6C6C6D"/>
              </a:solidFill>
              <a:effectLst/>
              <a:latin typeface="FreightSans"/>
            </a:endParaRPr>
          </a:p>
          <a:p>
            <a:pPr marL="0" indent="0">
              <a:buNone/>
            </a:pPr>
            <a:r>
              <a:rPr lang="en-GB" dirty="0"/>
              <a:t>https://fairscale.readthedocs.io/en/latest/</a:t>
            </a:r>
          </a:p>
          <a:p>
            <a:pPr marL="0" indent="0">
              <a:buNone/>
            </a:pPr>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121459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563079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a:t>Overall there is a cost to the communication volume. </a:t>
            </a:r>
          </a:p>
          <a:p>
            <a:endParaRPr lang="en-GB" dirty="0"/>
          </a:p>
          <a:p>
            <a:r>
              <a:rPr lang="en-GB" dirty="0"/>
              <a:t>For zero 1 and zero 2 the communication volume remains constant but you can see the significant reduction in memory. </a:t>
            </a:r>
          </a:p>
          <a:p>
            <a:endParaRPr lang="en-GB" dirty="0"/>
          </a:p>
          <a:p>
            <a:r>
              <a:rPr lang="en-GB" dirty="0"/>
              <a:t>For zero 3 we see the steepest decrease in memory but you pay a higher price for communication volume</a:t>
            </a:r>
          </a:p>
          <a:p>
            <a:endParaRPr lang="en-GB" dirty="0"/>
          </a:p>
          <a:p>
            <a:r>
              <a:rPr lang="en-GB" dirty="0"/>
              <a:t>Zero 1 can help you to get a model to fit on the </a:t>
            </a:r>
            <a:r>
              <a:rPr lang="en-GB" dirty="0" err="1"/>
              <a:t>gpu</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3741486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an example of how the </a:t>
            </a:r>
            <a:r>
              <a:rPr lang="en-US" dirty="0" err="1"/>
              <a:t>deepspeed</a:t>
            </a:r>
            <a:r>
              <a:rPr lang="en-US" dirty="0"/>
              <a:t> library works. </a:t>
            </a:r>
          </a:p>
          <a:p>
            <a:endParaRPr lang="en-US" dirty="0"/>
          </a:p>
          <a:p>
            <a:r>
              <a:rPr lang="en-US" dirty="0"/>
              <a:t>Basically you leverage </a:t>
            </a:r>
            <a:r>
              <a:rPr lang="en-US" dirty="0" err="1"/>
              <a:t>deepspeed</a:t>
            </a:r>
            <a:r>
              <a:rPr lang="en-US" dirty="0"/>
              <a:t> initialize to run the </a:t>
            </a:r>
            <a:r>
              <a:rPr lang="en-US" dirty="0" err="1"/>
              <a:t>deepspeed</a:t>
            </a:r>
            <a:r>
              <a:rPr lang="en-US" dirty="0"/>
              <a:t> library on your model. </a:t>
            </a:r>
          </a:p>
          <a:p>
            <a:endParaRPr lang="en-US" dirty="0"/>
          </a:p>
          <a:p>
            <a:r>
              <a:rPr lang="en-US" dirty="0"/>
              <a:t>In addition, you can disable </a:t>
            </a:r>
            <a:r>
              <a:rPr lang="en-US" dirty="0" err="1"/>
              <a:t>deepspeed</a:t>
            </a:r>
            <a:r>
              <a:rPr lang="en-US" dirty="0"/>
              <a:t> at anytime with a simple flag</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196301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050085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p34:notes"/>
          <p:cNvSpPr txBox="1">
            <a:spLocks noGrp="1"/>
          </p:cNvSpPr>
          <p:nvPr>
            <p:ph type="body" idx="1"/>
          </p:nvPr>
        </p:nvSpPr>
        <p:spPr>
          <a:xfrm>
            <a:off x="701040" y="4415790"/>
            <a:ext cx="5608200" cy="418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Clr>
                <a:schemeClr val="dk1"/>
              </a:buClr>
              <a:buSzPts val="1833"/>
              <a:buFont typeface="Trebuchet MS"/>
              <a:buNone/>
            </a:pPr>
            <a:endParaRPr dirty="0"/>
          </a:p>
          <a:p>
            <a:pPr marL="269875" marR="0" lvl="0" indent="0" algn="l" rtl="0">
              <a:lnSpc>
                <a:spcPct val="115000"/>
              </a:lnSpc>
              <a:spcBef>
                <a:spcPts val="0"/>
              </a:spcBef>
              <a:spcAft>
                <a:spcPts val="0"/>
              </a:spcAft>
              <a:buClr>
                <a:srgbClr val="1D1C1D"/>
              </a:buClr>
              <a:buSzPts val="1150"/>
              <a:buFont typeface="Arial"/>
              <a:buNone/>
            </a:pPr>
            <a:r>
              <a:rPr lang="en-US" sz="2000" b="0" dirty="0">
                <a:solidFill>
                  <a:srgbClr val="1D1C1D"/>
                </a:solidFill>
                <a:latin typeface="Arial"/>
                <a:ea typeface="Arial"/>
                <a:cs typeface="Arial"/>
                <a:sym typeface="Arial"/>
              </a:rPr>
              <a:t>Pipeline parallelism splits a network across the layers</a:t>
            </a:r>
          </a:p>
          <a:p>
            <a:pPr marL="269875" marR="0" lvl="0" indent="0" algn="l" rtl="0">
              <a:lnSpc>
                <a:spcPct val="115000"/>
              </a:lnSpc>
              <a:spcBef>
                <a:spcPts val="0"/>
              </a:spcBef>
              <a:spcAft>
                <a:spcPts val="0"/>
              </a:spcAft>
              <a:buClr>
                <a:srgbClr val="1D1C1D"/>
              </a:buClr>
              <a:buSzPts val="1150"/>
              <a:buFont typeface="Arial"/>
              <a:buNone/>
            </a:pPr>
            <a:r>
              <a:rPr lang="en-US" sz="2000" b="0" dirty="0">
                <a:solidFill>
                  <a:srgbClr val="1D1C1D"/>
                </a:solidFill>
                <a:latin typeface="Arial"/>
                <a:ea typeface="Arial"/>
                <a:cs typeface="Arial"/>
                <a:sym typeface="Arial"/>
              </a:rPr>
              <a:t>In the top example we see a 6 layer network being put on two GPUs shown in green and blue.</a:t>
            </a:r>
          </a:p>
          <a:p>
            <a:pPr marL="269875" marR="0" lvl="0" indent="0" algn="l" rtl="0">
              <a:lnSpc>
                <a:spcPct val="115000"/>
              </a:lnSpc>
              <a:spcBef>
                <a:spcPts val="0"/>
              </a:spcBef>
              <a:spcAft>
                <a:spcPts val="0"/>
              </a:spcAft>
              <a:buClr>
                <a:srgbClr val="1D1C1D"/>
              </a:buClr>
              <a:buSzPts val="1150"/>
              <a:buFont typeface="Arial"/>
              <a:buNone/>
            </a:pPr>
            <a:r>
              <a:rPr lang="en-US" sz="2000" b="0" dirty="0">
                <a:solidFill>
                  <a:srgbClr val="1D1C1D"/>
                </a:solidFill>
                <a:latin typeface="Arial"/>
                <a:ea typeface="Arial"/>
                <a:cs typeface="Arial"/>
                <a:sym typeface="Arial"/>
              </a:rPr>
              <a:t>The communication is only focused on where the layers are split</a:t>
            </a:r>
          </a:p>
          <a:p>
            <a:pPr marL="269875" marR="0" lvl="0" indent="0" algn="l" rtl="0">
              <a:lnSpc>
                <a:spcPct val="115000"/>
              </a:lnSpc>
              <a:spcBef>
                <a:spcPts val="0"/>
              </a:spcBef>
              <a:spcAft>
                <a:spcPts val="0"/>
              </a:spcAft>
              <a:buClr>
                <a:srgbClr val="1D1C1D"/>
              </a:buClr>
              <a:buSzPts val="1150"/>
              <a:buFont typeface="Arial"/>
              <a:buNone/>
            </a:pPr>
            <a:r>
              <a:rPr lang="en-US" sz="2000" b="0" dirty="0">
                <a:solidFill>
                  <a:srgbClr val="1D1C1D"/>
                </a:solidFill>
                <a:latin typeface="Arial"/>
                <a:ea typeface="Arial"/>
                <a:cs typeface="Arial"/>
                <a:sym typeface="Arial"/>
              </a:rPr>
              <a:t>The main challenge is that this execution is sequential</a:t>
            </a:r>
          </a:p>
          <a:p>
            <a:pPr marL="269875" marR="0" lvl="0" indent="0" algn="l" rtl="0">
              <a:lnSpc>
                <a:spcPct val="115000"/>
              </a:lnSpc>
              <a:spcBef>
                <a:spcPts val="0"/>
              </a:spcBef>
              <a:spcAft>
                <a:spcPts val="0"/>
              </a:spcAft>
              <a:buClr>
                <a:srgbClr val="1D1C1D"/>
              </a:buClr>
              <a:buSzPts val="1150"/>
              <a:buFont typeface="Arial"/>
              <a:buNone/>
            </a:pPr>
            <a:endParaRPr lang="en-US" sz="2000" b="0" dirty="0">
              <a:solidFill>
                <a:srgbClr val="1D1C1D"/>
              </a:solidFill>
              <a:latin typeface="Arial"/>
              <a:ea typeface="Arial"/>
              <a:cs typeface="Arial"/>
              <a:sym typeface="Arial"/>
            </a:endParaRPr>
          </a:p>
          <a:p>
            <a:pPr marL="269875" marR="0" lvl="0" indent="0" algn="l" rtl="0">
              <a:lnSpc>
                <a:spcPct val="115000"/>
              </a:lnSpc>
              <a:spcBef>
                <a:spcPts val="0"/>
              </a:spcBef>
              <a:spcAft>
                <a:spcPts val="0"/>
              </a:spcAft>
              <a:buClr>
                <a:srgbClr val="1D1C1D"/>
              </a:buClr>
              <a:buSzPts val="1150"/>
              <a:buFont typeface="Arial"/>
              <a:buNone/>
            </a:pPr>
            <a:r>
              <a:rPr lang="en-US" sz="2000" b="0" dirty="0">
                <a:solidFill>
                  <a:srgbClr val="1D1C1D"/>
                </a:solidFill>
                <a:latin typeface="Arial"/>
                <a:ea typeface="Arial"/>
                <a:cs typeface="Arial"/>
                <a:sym typeface="Arial"/>
              </a:rPr>
              <a:t>Tensor parallelism is the opposite where individual layers are split across GPUs</a:t>
            </a:r>
          </a:p>
          <a:p>
            <a:pPr marL="269875" marR="0" lvl="0" indent="0" algn="l" rtl="0">
              <a:lnSpc>
                <a:spcPct val="115000"/>
              </a:lnSpc>
              <a:spcBef>
                <a:spcPts val="0"/>
              </a:spcBef>
              <a:spcAft>
                <a:spcPts val="0"/>
              </a:spcAft>
              <a:buClr>
                <a:srgbClr val="1D1C1D"/>
              </a:buClr>
              <a:buSzPts val="1150"/>
              <a:buFont typeface="Arial"/>
              <a:buNone/>
            </a:pPr>
            <a:r>
              <a:rPr lang="en-US" sz="2000" b="0" dirty="0">
                <a:solidFill>
                  <a:srgbClr val="1D1C1D"/>
                </a:solidFill>
                <a:latin typeface="Arial"/>
                <a:ea typeface="Arial"/>
                <a:cs typeface="Arial"/>
                <a:sym typeface="Arial"/>
              </a:rPr>
              <a:t>This allows both of the GPUs to execute at the same time but leads to additional communication</a:t>
            </a:r>
          </a:p>
          <a:p>
            <a:pPr marL="571500" marR="0" lvl="0" indent="-301625" algn="l" rtl="0">
              <a:lnSpc>
                <a:spcPct val="115000"/>
              </a:lnSpc>
              <a:spcBef>
                <a:spcPts val="0"/>
              </a:spcBef>
              <a:spcAft>
                <a:spcPts val="0"/>
              </a:spcAft>
              <a:buClr>
                <a:srgbClr val="1D1C1D"/>
              </a:buClr>
              <a:buSzPts val="1150"/>
              <a:buFont typeface="Arial"/>
              <a:buChar char="●"/>
            </a:pPr>
            <a:endParaRPr lang="en-US" sz="2000" b="1" dirty="0">
              <a:solidFill>
                <a:srgbClr val="1D1C1D"/>
              </a:solidFill>
              <a:latin typeface="Arial"/>
              <a:ea typeface="Arial"/>
              <a:cs typeface="Arial"/>
              <a:sym typeface="Arial"/>
            </a:endParaRPr>
          </a:p>
          <a:p>
            <a:pPr marL="269875" marR="0" lvl="0" indent="0" algn="l" rtl="0">
              <a:lnSpc>
                <a:spcPct val="115000"/>
              </a:lnSpc>
              <a:spcBef>
                <a:spcPts val="0"/>
              </a:spcBef>
              <a:spcAft>
                <a:spcPts val="0"/>
              </a:spcAft>
              <a:buClr>
                <a:srgbClr val="1D1C1D"/>
              </a:buClr>
              <a:buSzPts val="1150"/>
              <a:buFont typeface="Arial"/>
              <a:buNone/>
            </a:pPr>
            <a:r>
              <a:rPr lang="en-US" sz="2000" b="1" dirty="0">
                <a:solidFill>
                  <a:srgbClr val="1D1C1D"/>
                </a:solidFill>
                <a:latin typeface="Arial"/>
                <a:ea typeface="Arial"/>
                <a:cs typeface="Arial"/>
                <a:sym typeface="Arial"/>
              </a:rPr>
              <a:t>---------------------------------------</a:t>
            </a:r>
          </a:p>
          <a:p>
            <a:pPr marL="571500" marR="0" lvl="0" indent="-301625" algn="l" rtl="0">
              <a:lnSpc>
                <a:spcPct val="115000"/>
              </a:lnSpc>
              <a:spcBef>
                <a:spcPts val="0"/>
              </a:spcBef>
              <a:spcAft>
                <a:spcPts val="0"/>
              </a:spcAft>
              <a:buClr>
                <a:srgbClr val="1D1C1D"/>
              </a:buClr>
              <a:buSzPts val="1150"/>
              <a:buFont typeface="Arial"/>
              <a:buChar char="●"/>
            </a:pPr>
            <a:r>
              <a:rPr lang="en-US" sz="2000" b="1" dirty="0">
                <a:solidFill>
                  <a:srgbClr val="1D1C1D"/>
                </a:solidFill>
                <a:latin typeface="Arial"/>
                <a:ea typeface="Arial"/>
                <a:cs typeface="Arial"/>
                <a:sym typeface="Arial"/>
              </a:rPr>
              <a:t>Pipeline parallel </a:t>
            </a:r>
            <a:r>
              <a:rPr lang="en-US" sz="2000" dirty="0">
                <a:solidFill>
                  <a:srgbClr val="1D1C1D"/>
                </a:solidFill>
                <a:latin typeface="Arial"/>
                <a:ea typeface="Arial"/>
                <a:cs typeface="Arial"/>
                <a:sym typeface="Arial"/>
              </a:rPr>
              <a:t>is often breaking up check points and using </a:t>
            </a:r>
            <a:r>
              <a:rPr lang="en-US" sz="2000" dirty="0" err="1">
                <a:solidFill>
                  <a:srgbClr val="1D1C1D"/>
                </a:solidFill>
                <a:latin typeface="Arial"/>
                <a:ea typeface="Arial"/>
                <a:cs typeface="Arial"/>
                <a:sym typeface="Arial"/>
              </a:rPr>
              <a:t>ensembling</a:t>
            </a:r>
            <a:r>
              <a:rPr lang="en-US" sz="2000" dirty="0">
                <a:solidFill>
                  <a:srgbClr val="1D1C1D"/>
                </a:solidFill>
                <a:latin typeface="Arial"/>
                <a:ea typeface="Arial"/>
                <a:cs typeface="Arial"/>
                <a:sym typeface="Arial"/>
              </a:rPr>
              <a:t>.</a:t>
            </a:r>
          </a:p>
          <a:p>
            <a:pPr marL="571500" marR="0" lvl="0" indent="-301625" algn="l" rtl="0">
              <a:lnSpc>
                <a:spcPct val="115000"/>
              </a:lnSpc>
              <a:spcBef>
                <a:spcPts val="0"/>
              </a:spcBef>
              <a:spcAft>
                <a:spcPts val="0"/>
              </a:spcAft>
              <a:buClr>
                <a:srgbClr val="1D1C1D"/>
              </a:buClr>
              <a:buSzPts val="1150"/>
              <a:buFont typeface="Arial"/>
              <a:buChar char="●"/>
            </a:pPr>
            <a:r>
              <a:rPr lang="en-US" sz="2000" b="1" dirty="0">
                <a:solidFill>
                  <a:srgbClr val="1D1C1D"/>
                </a:solidFill>
                <a:latin typeface="Arial"/>
                <a:ea typeface="Arial"/>
                <a:cs typeface="Arial"/>
                <a:sym typeface="Arial"/>
              </a:rPr>
              <a:t>Tensor parallel </a:t>
            </a:r>
            <a:r>
              <a:rPr lang="en-US" sz="2000" dirty="0">
                <a:solidFill>
                  <a:srgbClr val="1D1C1D"/>
                </a:solidFill>
                <a:latin typeface="Arial"/>
                <a:ea typeface="Arial"/>
                <a:cs typeface="Arial"/>
                <a:sym typeface="Arial"/>
              </a:rPr>
              <a:t>is often having one large model split by framework across GPUs and sharing layers/embeddings across GPUs to all run at the same time</a:t>
            </a:r>
            <a:endParaRPr lang="en-US" dirty="0"/>
          </a:p>
          <a:p>
            <a:pPr marL="571500" marR="0" lvl="0" indent="-228600" algn="l" rtl="0">
              <a:lnSpc>
                <a:spcPct val="115000"/>
              </a:lnSpc>
              <a:spcBef>
                <a:spcPts val="0"/>
              </a:spcBef>
              <a:spcAft>
                <a:spcPts val="0"/>
              </a:spcAft>
              <a:buClr>
                <a:srgbClr val="1D1C1D"/>
              </a:buClr>
              <a:buSzPts val="1150"/>
              <a:buFont typeface="Arial"/>
              <a:buNone/>
            </a:pPr>
            <a:endParaRPr lang="en-US" sz="2000" dirty="0">
              <a:solidFill>
                <a:srgbClr val="1D1C1D"/>
              </a:solidFill>
              <a:latin typeface="Arial"/>
              <a:ea typeface="Arial"/>
              <a:cs typeface="Arial"/>
              <a:sym typeface="Arial"/>
            </a:endParaRPr>
          </a:p>
          <a:p>
            <a:pPr marL="457200" lvl="0" indent="-298450" algn="l" rtl="0">
              <a:lnSpc>
                <a:spcPct val="100000"/>
              </a:lnSpc>
              <a:spcBef>
                <a:spcPts val="0"/>
              </a:spcBef>
              <a:spcAft>
                <a:spcPts val="0"/>
              </a:spcAft>
              <a:buClr>
                <a:schemeClr val="dk1"/>
              </a:buClr>
              <a:buSzPts val="1100"/>
              <a:buFont typeface="Trebuchet MS"/>
              <a:buChar char="●"/>
            </a:pPr>
            <a:r>
              <a:rPr lang="en-US" dirty="0"/>
              <a:t>Intranode tensor model parallelism inside a DGX A100 server</a:t>
            </a:r>
          </a:p>
          <a:p>
            <a:pPr marL="457200" lvl="0" indent="-298450" algn="l" rtl="0">
              <a:lnSpc>
                <a:spcPct val="100000"/>
              </a:lnSpc>
              <a:spcBef>
                <a:spcPts val="0"/>
              </a:spcBef>
              <a:spcAft>
                <a:spcPts val="0"/>
              </a:spcAft>
              <a:buClr>
                <a:schemeClr val="dk1"/>
              </a:buClr>
              <a:buSzPts val="1100"/>
              <a:buFont typeface="Trebuchet MS"/>
              <a:buChar char="●"/>
            </a:pPr>
            <a:r>
              <a:rPr lang="en-US" dirty="0"/>
              <a:t>Internode pipeline parallelism, the layers of a model are partitioned across DGX A100 servers.</a:t>
            </a:r>
          </a:p>
          <a:p>
            <a:pPr marL="457200" lvl="0" indent="-298450" algn="l" rtl="0">
              <a:lnSpc>
                <a:spcPct val="100000"/>
              </a:lnSpc>
              <a:spcBef>
                <a:spcPts val="0"/>
              </a:spcBef>
              <a:spcAft>
                <a:spcPts val="0"/>
              </a:spcAft>
              <a:buClr>
                <a:schemeClr val="dk1"/>
              </a:buClr>
              <a:buSzPts val="1100"/>
              <a:buFont typeface="Trebuchet MS"/>
              <a:buChar char="●"/>
            </a:pPr>
            <a:r>
              <a:rPr lang="en-US" dirty="0"/>
              <a:t>Tensor model parallelism is best within a node (DGX A100 server) using high-bandwidth </a:t>
            </a:r>
            <a:r>
              <a:rPr lang="en-US" dirty="0" err="1"/>
              <a:t>NVLink</a:t>
            </a:r>
            <a:r>
              <a:rPr lang="en-US" dirty="0"/>
              <a:t> due to its expensive all-reduce communication.</a:t>
            </a:r>
          </a:p>
          <a:p>
            <a:pPr marL="457200" lvl="0" indent="-298450" algn="l" rtl="0">
              <a:lnSpc>
                <a:spcPct val="100000"/>
              </a:lnSpc>
              <a:spcBef>
                <a:spcPts val="0"/>
              </a:spcBef>
              <a:spcAft>
                <a:spcPts val="0"/>
              </a:spcAft>
              <a:buClr>
                <a:schemeClr val="dk1"/>
              </a:buClr>
              <a:buSzPts val="1100"/>
              <a:buFont typeface="Trebuchet MS"/>
              <a:buChar char="●"/>
            </a:pPr>
            <a:r>
              <a:rPr lang="en-US" dirty="0"/>
              <a:t>Pipeline model parallelism, on the other hand, uses much cheaper point-to-point communication that can be performed across nodes without bottlenecking the entire computation.</a:t>
            </a:r>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hlink"/>
              </a:buClr>
              <a:buSzPts val="1800"/>
              <a:buFont typeface="Trebuchet MS"/>
              <a:buNone/>
            </a:pPr>
            <a:r>
              <a:rPr lang="en-US" u="sng" dirty="0">
                <a:solidFill>
                  <a:schemeClr val="hlink"/>
                </a:solidFill>
                <a:hlinkClick r:id="rId3"/>
              </a:rPr>
              <a:t>https://developer.nvidia.com/blog/scaling-language-model-training-to-a-trillion-parameters-using-megatron/</a:t>
            </a:r>
            <a:endParaRPr lang="en-US" dirty="0"/>
          </a:p>
          <a:p>
            <a:pPr marL="0" lvl="0" indent="0" algn="l" rtl="0">
              <a:lnSpc>
                <a:spcPct val="150000"/>
              </a:lnSpc>
              <a:spcBef>
                <a:spcPts val="1200"/>
              </a:spcBef>
              <a:spcAft>
                <a:spcPts val="0"/>
              </a:spcAft>
              <a:buClr>
                <a:schemeClr val="dk1"/>
              </a:buClr>
              <a:buSzPts val="1100"/>
              <a:buFont typeface="Arial"/>
              <a:buNone/>
            </a:pPr>
            <a:r>
              <a:rPr lang="en-US" sz="3600" dirty="0">
                <a:solidFill>
                  <a:srgbClr val="1A1A1A"/>
                </a:solidFill>
                <a:highlight>
                  <a:srgbClr val="FFFFFF"/>
                </a:highlight>
                <a:latin typeface="Roboto"/>
                <a:ea typeface="Roboto"/>
                <a:cs typeface="Roboto"/>
                <a:sym typeface="Roboto"/>
              </a:rPr>
              <a:t>By combining these two forms of model parallelism with data parallelism, we can scale up to models with a trillion parameters on the NVIDIA </a:t>
            </a:r>
            <a:r>
              <a:rPr lang="en-US" sz="3600" dirty="0">
                <a:solidFill>
                  <a:srgbClr val="76B900"/>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Selene supercomputer</a:t>
            </a:r>
            <a:r>
              <a:rPr lang="en-US" sz="3600" dirty="0">
                <a:solidFill>
                  <a:srgbClr val="1A1A1A"/>
                </a:solidFill>
                <a:highlight>
                  <a:srgbClr val="FFFFFF"/>
                </a:highlight>
                <a:latin typeface="Roboto"/>
                <a:ea typeface="Roboto"/>
                <a:cs typeface="Roboto"/>
                <a:sym typeface="Roboto"/>
              </a:rPr>
              <a:t> (Figure 3). Models in this post are not trained to convergence. We only performed a few hundred iterations to measure time per iteration.</a:t>
            </a:r>
            <a:endParaRPr lang="en-US" dirty="0"/>
          </a:p>
          <a:p>
            <a:pPr marL="0" lvl="0" indent="0" algn="l" rtl="0">
              <a:lnSpc>
                <a:spcPct val="150000"/>
              </a:lnSpc>
              <a:spcBef>
                <a:spcPts val="1200"/>
              </a:spcBef>
              <a:spcAft>
                <a:spcPts val="0"/>
              </a:spcAft>
              <a:buClr>
                <a:schemeClr val="dk1"/>
              </a:buClr>
              <a:buSzPts val="1100"/>
              <a:buFont typeface="Arial"/>
              <a:buNone/>
            </a:pPr>
            <a:r>
              <a:rPr lang="en-US" sz="3600" dirty="0">
                <a:solidFill>
                  <a:srgbClr val="1A1A1A"/>
                </a:solidFill>
                <a:highlight>
                  <a:srgbClr val="FFFFFF"/>
                </a:highlight>
                <a:latin typeface="Roboto"/>
                <a:ea typeface="Roboto"/>
                <a:cs typeface="Roboto"/>
                <a:sym typeface="Roboto"/>
              </a:rPr>
              <a:t>We saw an aggregate throughput improvement of 114x when moving from a ~1-billion-parameter model on 32 GPUs to a ~1-trillion-parameter model on 3072 A100 GPUs. Using 8-way tensor parallelism and 8-way pipeline parallelism on 1024 A100 GPUs, the GPT-3 model with 175 billion parameters can be trained in just over a month. </a:t>
            </a:r>
            <a:endParaRPr lang="en-US" dirty="0"/>
          </a:p>
          <a:p>
            <a:pPr marL="0" lvl="0" indent="0" algn="l" rtl="0">
              <a:lnSpc>
                <a:spcPct val="100000"/>
              </a:lnSpc>
              <a:spcBef>
                <a:spcPts val="1200"/>
              </a:spcBef>
              <a:spcAft>
                <a:spcPts val="0"/>
              </a:spcAft>
              <a:buClr>
                <a:schemeClr val="dk1"/>
              </a:buClr>
              <a:buSzPts val="1833"/>
              <a:buFont typeface="Trebuchet MS"/>
              <a:buNone/>
            </a:pPr>
            <a:endParaRPr lang="en-US" dirty="0"/>
          </a:p>
          <a:p>
            <a:pPr marL="269875" marR="0" lvl="0" indent="0" algn="l" rtl="0">
              <a:lnSpc>
                <a:spcPct val="115000"/>
              </a:lnSpc>
              <a:spcBef>
                <a:spcPts val="0"/>
              </a:spcBef>
              <a:spcAft>
                <a:spcPts val="0"/>
              </a:spcAft>
              <a:buClr>
                <a:srgbClr val="1D1C1D"/>
              </a:buClr>
              <a:buSzPts val="1150"/>
              <a:buFont typeface="Arial"/>
              <a:buNone/>
            </a:pPr>
            <a:endParaRPr lang="en-US" dirty="0"/>
          </a:p>
          <a:p>
            <a:pPr marL="269875" marR="0" lvl="0" indent="0" algn="l" rtl="0">
              <a:lnSpc>
                <a:spcPct val="115000"/>
              </a:lnSpc>
              <a:spcBef>
                <a:spcPts val="0"/>
              </a:spcBef>
              <a:spcAft>
                <a:spcPts val="0"/>
              </a:spcAft>
              <a:buClr>
                <a:srgbClr val="1D1C1D"/>
              </a:buClr>
              <a:buSzPts val="1150"/>
              <a:buFont typeface="Arial"/>
              <a:buNone/>
            </a:pPr>
            <a:endParaRPr dirty="0"/>
          </a:p>
        </p:txBody>
      </p:sp>
      <p:sp>
        <p:nvSpPr>
          <p:cNvPr id="1765" name="Google Shape;1765;p3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24951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5291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4881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897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8544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1343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For this lecture there are two main things to keep in mind. </a:t>
            </a:r>
          </a:p>
          <a:p>
            <a:endParaRPr lang="en-US" dirty="0"/>
          </a:p>
          <a:p>
            <a:r>
              <a:rPr lang="en-US" dirty="0"/>
              <a:t>The tradeoff between data communication and memory footprint of model training </a:t>
            </a:r>
          </a:p>
          <a:p>
            <a:endParaRPr lang="en-US" dirty="0"/>
          </a:p>
          <a:p>
            <a:r>
              <a:rPr lang="en-US" dirty="0"/>
              <a:t>These two factors determine the approach you take to do distributed training</a:t>
            </a:r>
          </a:p>
          <a:p>
            <a:endParaRPr lang="en-US" dirty="0"/>
          </a:p>
          <a:p>
            <a:r>
              <a:rPr lang="en-US" dirty="0"/>
              <a:t>There are 4 different strategies you can employ: data parallelism, tensor and pipeline parallelism better known as model parallelism and sequence parallelism</a:t>
            </a:r>
          </a:p>
          <a:p>
            <a:endParaRPr lang="en-US" dirty="0"/>
          </a:p>
          <a:p>
            <a:r>
              <a:rPr lang="en-US" dirty="0"/>
              <a:t>From a memory optimization perspective you will learn more about offloading and activation checkpointing</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1396125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030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4025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6337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endParaRPr sz="140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5535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400" dirty="0"/>
              <a:t>We can calculate the bubble time overhead associated with this technique</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P is the number of pipeline stages, in this example it is 9</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As you can see when you increase m, the number of micro batches, the overall bubble time overhead decreases</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Note there is a hard limit </a:t>
            </a:r>
            <a:r>
              <a:rPr lang="en-US" sz="1400" dirty="0" err="1"/>
              <a:t>limit</a:t>
            </a:r>
            <a:r>
              <a:rPr lang="en-US" sz="1400" dirty="0"/>
              <a:t> to how big m can be</a:t>
            </a:r>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8457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400" dirty="0"/>
              <a:t>We can do some addition trickery. This is an excerpt take from the Nemo-Megatron LM paper</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Interleaved pipelines allow each device to execute multiple stages at the cost of more communication overhead</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If you have very high bandwidth in your physical systems then you can reduce the bubble size</a:t>
            </a:r>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5235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657341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400" dirty="0"/>
              <a:t>It is relatively simple to implement for the transformer based model</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It is less restrictive on the batch size and learning rate </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It works especially well when we have large matrices </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But it can be very expensive when it comes to communication</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This is why we limit the boundary of tensor parallelism to a single server that has NVLINK connecting the GPUs</a:t>
            </a:r>
          </a:p>
          <a:p>
            <a:pPr marL="0" lvl="0" indent="0" algn="l" rtl="0">
              <a:spcBef>
                <a:spcPts val="550"/>
              </a:spcBef>
              <a:spcAft>
                <a:spcPts val="0"/>
              </a:spcAft>
              <a:buNone/>
            </a:pPr>
            <a:endParaRPr sz="1400" dirty="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2097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Here we see two examples of tensor parallelism </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Row parallel and Column Parallel</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On the left hand size row parallel splits large matrices along the row</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The execution of the matrix multiplication happens on two different GPUs, the outputs are all reduced and added together </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And the split for column parallel is just the opposite</a:t>
            </a:r>
          </a:p>
          <a:p>
            <a:pPr marL="0" lvl="0" indent="0" algn="l" rtl="0">
              <a:spcBef>
                <a:spcPts val="330"/>
              </a:spcBef>
              <a:spcAft>
                <a:spcPts val="0"/>
              </a:spcAft>
              <a:buClr>
                <a:schemeClr val="dk1"/>
              </a:buClr>
              <a:buSzPts val="1833"/>
              <a:buFont typeface="Trebuchet MS"/>
              <a:buNone/>
            </a:pPr>
            <a:endParaRPr lang="en-US" sz="1600" dirty="0"/>
          </a:p>
        </p:txBody>
      </p:sp>
      <p:sp>
        <p:nvSpPr>
          <p:cNvPr id="495" name="Google Shape;495;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6713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 see how we can do that on a transformer cell</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321886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433280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8: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marR="0" lvl="0" indent="0" algn="l" defTabSz="914400" rtl="0" eaLnBrk="0" fontAlgn="base" latinLnBrk="0" hangingPunct="0">
              <a:lnSpc>
                <a:spcPct val="100000"/>
              </a:lnSpc>
              <a:spcBef>
                <a:spcPts val="550"/>
              </a:spcBef>
              <a:spcAft>
                <a:spcPts val="0"/>
              </a:spcAft>
              <a:buClrTx/>
              <a:buSzTx/>
              <a:buFontTx/>
              <a:buNone/>
              <a:tabLst/>
              <a:defRPr/>
            </a:pPr>
            <a:r>
              <a:rPr lang="en-US" sz="1600" dirty="0"/>
              <a:t>We will be focusing on optimizing the attention and </a:t>
            </a:r>
            <a:r>
              <a:rPr lang="en-US" sz="1600" dirty="0" err="1"/>
              <a:t>mlp</a:t>
            </a:r>
            <a:r>
              <a:rPr lang="en-US" sz="1600" dirty="0"/>
              <a:t> layers</a:t>
            </a:r>
          </a:p>
          <a:p>
            <a:pPr marL="0" lvl="0" indent="0" algn="l" rtl="0">
              <a:spcBef>
                <a:spcPts val="550"/>
              </a:spcBef>
              <a:spcAft>
                <a:spcPts val="0"/>
              </a:spcAft>
              <a:buNone/>
            </a:pPr>
            <a:endParaRPr lang="en-US" sz="1600" dirty="0"/>
          </a:p>
        </p:txBody>
      </p:sp>
      <p:sp>
        <p:nvSpPr>
          <p:cNvPr id="509" name="Google Shape;509;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9299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8: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600" dirty="0"/>
              <a:t>Here you see an example of an optimization done in the transformer cell</a:t>
            </a:r>
          </a:p>
          <a:p>
            <a:pPr marL="0" lvl="0" indent="0" algn="l" rtl="0">
              <a:spcBef>
                <a:spcPts val="550"/>
              </a:spcBef>
              <a:spcAft>
                <a:spcPts val="0"/>
              </a:spcAft>
              <a:buNone/>
            </a:pPr>
            <a:endParaRPr lang="en-US" sz="1600" dirty="0"/>
          </a:p>
          <a:p>
            <a:pPr marL="0" lvl="0" indent="0" algn="l" rtl="0">
              <a:spcBef>
                <a:spcPts val="550"/>
              </a:spcBef>
              <a:spcAft>
                <a:spcPts val="0"/>
              </a:spcAft>
              <a:buNone/>
            </a:pPr>
            <a:r>
              <a:rPr lang="en-US" sz="1600" dirty="0"/>
              <a:t>You see in one approach vs the other a communication is required </a:t>
            </a:r>
          </a:p>
          <a:p>
            <a:pPr marL="0" lvl="0" indent="0" algn="l" rtl="0">
              <a:spcBef>
                <a:spcPts val="550"/>
              </a:spcBef>
              <a:spcAft>
                <a:spcPts val="0"/>
              </a:spcAft>
              <a:buNone/>
            </a:pPr>
            <a:endParaRPr lang="en-US" sz="1600" dirty="0"/>
          </a:p>
          <a:p>
            <a:pPr marL="0" marR="0" lvl="0" indent="0" algn="l" defTabSz="914400" rtl="0" eaLnBrk="0" fontAlgn="base" latinLnBrk="0" hangingPunct="0">
              <a:lnSpc>
                <a:spcPct val="100000"/>
              </a:lnSpc>
              <a:spcBef>
                <a:spcPts val="550"/>
              </a:spcBef>
              <a:spcAft>
                <a:spcPts val="0"/>
              </a:spcAft>
              <a:buClrTx/>
              <a:buSzTx/>
              <a:buFontTx/>
              <a:buNone/>
              <a:tabLst/>
              <a:defRPr/>
            </a:pPr>
            <a:r>
              <a:rPr lang="en-US" sz="1600" dirty="0" err="1"/>
              <a:t>Columwise</a:t>
            </a:r>
            <a:r>
              <a:rPr lang="en-US" sz="1600" dirty="0"/>
              <a:t> is the implementation that exists in our libraries</a:t>
            </a:r>
          </a:p>
          <a:p>
            <a:pPr marL="0" lvl="0" indent="0" algn="l" rtl="0">
              <a:spcBef>
                <a:spcPts val="550"/>
              </a:spcBef>
              <a:spcAft>
                <a:spcPts val="0"/>
              </a:spcAft>
              <a:buNone/>
            </a:pPr>
            <a:endParaRPr lang="en-US" sz="1600" dirty="0"/>
          </a:p>
        </p:txBody>
      </p:sp>
      <p:sp>
        <p:nvSpPr>
          <p:cNvPr id="509" name="Google Shape;509;p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r>
              <a:rPr lang="en-US" sz="1600" dirty="0"/>
              <a:t>Here is an example of what the column parallel splitting looks like in a transformer cell</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The matrix A is split along the columns into A1 and A2 so the matrix multiplication happens across 2 GPUs, then heads to the Gaussian Error Linear Unit</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We get the output Y1 and Y2</a:t>
            </a:r>
          </a:p>
          <a:p>
            <a:pPr marL="0" lvl="0" indent="0" algn="l" rtl="0">
              <a:spcBef>
                <a:spcPts val="330"/>
              </a:spcBef>
              <a:spcAft>
                <a:spcPts val="0"/>
              </a:spcAft>
              <a:buClr>
                <a:schemeClr val="dk1"/>
              </a:buClr>
              <a:buSzPts val="1833"/>
              <a:buFont typeface="Trebuchet MS"/>
              <a:buNone/>
            </a:pPr>
            <a:endParaRPr lang="en-US" sz="1600" dirty="0"/>
          </a:p>
          <a:p>
            <a:pPr marL="0" marR="0" lvl="0" indent="0" algn="l" defTabSz="914400" rtl="0" eaLnBrk="0" fontAlgn="base" latinLnBrk="0" hangingPunct="0">
              <a:lnSpc>
                <a:spcPct val="100000"/>
              </a:lnSpc>
              <a:spcBef>
                <a:spcPts val="330"/>
              </a:spcBef>
              <a:spcAft>
                <a:spcPts val="0"/>
              </a:spcAft>
              <a:buClr>
                <a:schemeClr val="dk1"/>
              </a:buClr>
              <a:buSzPts val="1833"/>
              <a:buFont typeface="Trebuchet MS"/>
              <a:buNone/>
              <a:tabLst/>
              <a:defRPr/>
            </a:pPr>
            <a:endParaRPr sz="1600" dirty="0"/>
          </a:p>
        </p:txBody>
      </p:sp>
      <p:sp>
        <p:nvSpPr>
          <p:cNvPr id="495" name="Google Shape;495;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5041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Y1 and Y2 from the previous cell are then multiplied with B1 and B2 to create Z1 and Z2</a:t>
            </a:r>
          </a:p>
          <a:p>
            <a:endParaRPr lang="en-GB" dirty="0"/>
          </a:p>
          <a:p>
            <a:r>
              <a:rPr lang="en-GB" dirty="0"/>
              <a:t>Z1 and Z2 are combined in an all-reduce operation to form Z</a:t>
            </a:r>
          </a:p>
          <a:p>
            <a:endParaRPr lang="en-GB" dirty="0"/>
          </a:p>
          <a:p>
            <a:r>
              <a:rPr lang="en-GB" dirty="0"/>
              <a:t>This showed that you could do multiple matrix operations before having to do an all-reduce communication across the GPUs</a:t>
            </a:r>
          </a:p>
          <a:p>
            <a:endParaRPr lang="en-GB" dirty="0"/>
          </a:p>
          <a:p>
            <a:endParaRPr lang="en-GB" dirty="0"/>
          </a:p>
        </p:txBody>
      </p:sp>
      <p:sp>
        <p:nvSpPr>
          <p:cNvPr id="4" name="Slide Number Placeholder 3"/>
          <p:cNvSpPr>
            <a:spLocks noGrp="1"/>
          </p:cNvSpPr>
          <p:nvPr>
            <p:ph type="sldNum" sz="quarter" idx="5"/>
          </p:nvPr>
        </p:nvSpPr>
        <p:spPr/>
        <p:txBody>
          <a:bodyPr/>
          <a:lstStyle/>
          <a:p>
            <a:fld id="{3252F4D8-99EB-4712-9587-CD6E70E79542}" type="slidenum">
              <a:rPr lang="sv-SE" smtClean="0"/>
              <a:t>44</a:t>
            </a:fld>
            <a:endParaRPr lang="sv-SE"/>
          </a:p>
        </p:txBody>
      </p:sp>
    </p:spTree>
    <p:extLst>
      <p:ext uri="{BB962C8B-B14F-4D97-AF65-F5344CB8AC3E}">
        <p14:creationId xmlns:p14="http://schemas.microsoft.com/office/powerpoint/2010/main" val="3668758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550"/>
              </a:spcBef>
              <a:spcAft>
                <a:spcPts val="0"/>
              </a:spcAft>
              <a:buNone/>
            </a:pPr>
            <a:r>
              <a:rPr lang="en-US" sz="1600" dirty="0"/>
              <a:t>In the end the entire block looks like this </a:t>
            </a:r>
          </a:p>
          <a:p>
            <a:pPr marL="0" lvl="0" indent="0" algn="l" rtl="0">
              <a:spcBef>
                <a:spcPts val="550"/>
              </a:spcBef>
              <a:spcAft>
                <a:spcPts val="0"/>
              </a:spcAft>
              <a:buNone/>
            </a:pPr>
            <a:endParaRPr lang="en-US" sz="1600" dirty="0"/>
          </a:p>
          <a:p>
            <a:pPr marL="0" lvl="0" indent="0" algn="l" rtl="0">
              <a:spcBef>
                <a:spcPts val="550"/>
              </a:spcBef>
              <a:spcAft>
                <a:spcPts val="0"/>
              </a:spcAft>
              <a:buNone/>
            </a:pPr>
            <a:r>
              <a:rPr lang="en-US" sz="1600" dirty="0"/>
              <a:t>Linear operation </a:t>
            </a:r>
            <a:r>
              <a:rPr lang="en-US" sz="1600" dirty="0" err="1"/>
              <a:t>GeLU</a:t>
            </a:r>
            <a:endParaRPr lang="en-US" sz="1600" dirty="0"/>
          </a:p>
          <a:p>
            <a:pPr marL="0" lvl="0" indent="0" algn="l" rtl="0">
              <a:spcBef>
                <a:spcPts val="550"/>
              </a:spcBef>
              <a:spcAft>
                <a:spcPts val="0"/>
              </a:spcAft>
              <a:buNone/>
            </a:pPr>
            <a:r>
              <a:rPr lang="en-US" sz="1600" dirty="0"/>
              <a:t>Linear Operation dropout</a:t>
            </a:r>
          </a:p>
          <a:p>
            <a:pPr marL="0" lvl="0" indent="0" algn="l" rtl="0">
              <a:spcBef>
                <a:spcPts val="550"/>
              </a:spcBef>
              <a:spcAft>
                <a:spcPts val="0"/>
              </a:spcAft>
              <a:buNone/>
            </a:pPr>
            <a:endParaRPr lang="en-US" sz="1600" dirty="0"/>
          </a:p>
          <a:p>
            <a:pPr marL="0" lvl="0" indent="0" algn="l" rtl="0">
              <a:spcBef>
                <a:spcPts val="550"/>
              </a:spcBef>
              <a:spcAft>
                <a:spcPts val="0"/>
              </a:spcAft>
              <a:buNone/>
            </a:pPr>
            <a:endParaRPr lang="en-US" sz="1600" dirty="0"/>
          </a:p>
          <a:p>
            <a:pPr marL="0" lvl="0" indent="0" algn="l" rtl="0">
              <a:spcBef>
                <a:spcPts val="550"/>
              </a:spcBef>
              <a:spcAft>
                <a:spcPts val="0"/>
              </a:spcAft>
              <a:buNone/>
            </a:pPr>
            <a:endParaRPr lang="en-US" sz="1600" dirty="0"/>
          </a:p>
        </p:txBody>
      </p:sp>
      <p:sp>
        <p:nvSpPr>
          <p:cNvPr id="528" name="Google Shape;528;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600" baseline="0" dirty="0"/>
              <a:t>A very similar mechanism applies to what we saw before. </a:t>
            </a:r>
          </a:p>
          <a:p>
            <a:pPr marL="0" lvl="0" indent="0" algn="l" rtl="0">
              <a:spcBef>
                <a:spcPts val="550"/>
              </a:spcBef>
              <a:spcAft>
                <a:spcPts val="0"/>
              </a:spcAft>
              <a:buNone/>
            </a:pPr>
            <a:endParaRPr lang="en-US" sz="1600" baseline="0" dirty="0"/>
          </a:p>
          <a:p>
            <a:pPr marL="0" lvl="0" indent="0" algn="l" rtl="0">
              <a:spcBef>
                <a:spcPts val="550"/>
              </a:spcBef>
              <a:spcAft>
                <a:spcPts val="0"/>
              </a:spcAft>
              <a:buNone/>
            </a:pPr>
            <a:r>
              <a:rPr lang="en-US" sz="1600" baseline="0" dirty="0"/>
              <a:t>Instead of multiplying our input data by a single matrix, we now have three matrix multiplications </a:t>
            </a:r>
            <a:r>
              <a:rPr lang="en-US" sz="1600" baseline="0" dirty="0" err="1"/>
              <a:t>occuring</a:t>
            </a:r>
            <a:r>
              <a:rPr lang="en-US" sz="1600" baseline="0" dirty="0"/>
              <a:t> with the query, key and value matrices</a:t>
            </a:r>
          </a:p>
          <a:p>
            <a:pPr marL="0" lvl="0" indent="0" algn="l" rtl="0">
              <a:spcBef>
                <a:spcPts val="550"/>
              </a:spcBef>
              <a:spcAft>
                <a:spcPts val="0"/>
              </a:spcAft>
              <a:buNone/>
            </a:pPr>
            <a:endParaRPr lang="en-US" sz="1600" baseline="0" dirty="0"/>
          </a:p>
          <a:p>
            <a:pPr marL="0" lvl="0" indent="0" algn="l" rtl="0">
              <a:spcBef>
                <a:spcPts val="550"/>
              </a:spcBef>
              <a:spcAft>
                <a:spcPts val="0"/>
              </a:spcAft>
              <a:buNone/>
            </a:pPr>
            <a:r>
              <a:rPr lang="en-US" sz="1600" baseline="0" dirty="0"/>
              <a:t>Notice the Q, K and V matrices are now split along the columns to carry out the matrix multiplication across the different </a:t>
            </a:r>
            <a:r>
              <a:rPr lang="en-US" sz="1600" baseline="0" dirty="0" err="1"/>
              <a:t>gpus</a:t>
            </a:r>
            <a:r>
              <a:rPr lang="en-US" sz="1600" baseline="0" dirty="0"/>
              <a:t>, this is denoted by the split attention heads part of the diagram</a:t>
            </a:r>
          </a:p>
          <a:p>
            <a:pPr marL="0" lvl="0" indent="0" algn="l" rtl="0">
              <a:spcBef>
                <a:spcPts val="550"/>
              </a:spcBef>
              <a:spcAft>
                <a:spcPts val="0"/>
              </a:spcAft>
              <a:buNone/>
            </a:pPr>
            <a:endParaRPr lang="en-US" sz="1600" baseline="0" dirty="0"/>
          </a:p>
          <a:p>
            <a:pPr marL="0" lvl="0" indent="0" algn="l" rtl="0">
              <a:spcBef>
                <a:spcPts val="550"/>
              </a:spcBef>
              <a:spcAft>
                <a:spcPts val="0"/>
              </a:spcAft>
              <a:buNone/>
            </a:pPr>
            <a:r>
              <a:rPr lang="en-US" sz="1600" baseline="0" dirty="0"/>
              <a:t>Technically you can continue to split these matrices depending on size of the model and the number of GPUs</a:t>
            </a:r>
            <a:endParaRPr lang="en-US" sz="1600" dirty="0"/>
          </a:p>
          <a:p>
            <a:pPr marL="0" marR="0" lvl="0" indent="0" algn="l" defTabSz="914400" rtl="0" eaLnBrk="0" fontAlgn="base" latinLnBrk="0" hangingPunct="0">
              <a:lnSpc>
                <a:spcPct val="100000"/>
              </a:lnSpc>
              <a:spcBef>
                <a:spcPts val="550"/>
              </a:spcBef>
              <a:spcAft>
                <a:spcPts val="0"/>
              </a:spcAft>
              <a:buClrTx/>
              <a:buSzTx/>
              <a:buFontTx/>
              <a:buNone/>
              <a:tabLst/>
              <a:defRPr/>
            </a:pPr>
            <a:endParaRPr lang="en-US" sz="1600" dirty="0"/>
          </a:p>
        </p:txBody>
      </p:sp>
      <p:sp>
        <p:nvSpPr>
          <p:cNvPr id="543" name="Google Shape;543;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4340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r>
              <a:rPr lang="en-US" sz="1600" dirty="0"/>
              <a:t>To recap, our goal is distributing our training across multiple GPUs is to be able to train larger models as fast as possible</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We do this by trying to minimize the memory used and the communication of data across the GPUs</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So applying Tensor Parallelism to the Transformer layer results in 2 all-reduce operations in self attention layer and MLP layer, respectively</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Remember that the all reduce operation combines tensors across the GPUs and ensures that they all have the final combined tensor</a:t>
            </a:r>
          </a:p>
          <a:p>
            <a:pPr marL="0" lvl="0" indent="0" algn="l" rtl="0">
              <a:spcBef>
                <a:spcPts val="330"/>
              </a:spcBef>
              <a:spcAft>
                <a:spcPts val="0"/>
              </a:spcAft>
              <a:buClr>
                <a:schemeClr val="dk1"/>
              </a:buClr>
              <a:buSzPts val="1833"/>
              <a:buFont typeface="Trebuchet MS"/>
              <a:buNone/>
            </a:pPr>
            <a:endParaRPr sz="1600" dirty="0"/>
          </a:p>
        </p:txBody>
      </p:sp>
      <p:sp>
        <p:nvSpPr>
          <p:cNvPr id="564" name="Google Shape;564;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Fortunately, much of this complexity is hidden by the distributed training libraries</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48</a:t>
            </a:fld>
            <a:endParaRPr lang="en-US"/>
          </a:p>
        </p:txBody>
      </p:sp>
    </p:spTree>
    <p:extLst>
      <p:ext uri="{BB962C8B-B14F-4D97-AF65-F5344CB8AC3E}">
        <p14:creationId xmlns:p14="http://schemas.microsoft.com/office/powerpoint/2010/main" val="1834714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14: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550"/>
              </a:spcBef>
              <a:spcAft>
                <a:spcPts val="0"/>
              </a:spcAft>
              <a:buNone/>
            </a:pPr>
            <a:r>
              <a:rPr lang="en-US" sz="1400" dirty="0"/>
              <a:t>We have discussed three forms of parallelism</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Pipeline and Tensor Parallelism are forms of model parallelism</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Tensor Parallelism on the left allows us to split the individual layers across GPUs</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The communication is expensive but is alleviated by high bandwidth hardware</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Allows us to scale without affecting the batch size</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Pipeline parallel on the right </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Splits contiguous groups of layers across the GPUs</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The communication is relatively cheap and you get good GPU utilization with </a:t>
            </a:r>
            <a:r>
              <a:rPr lang="en-US" sz="1400" dirty="0" err="1"/>
              <a:t>Infiniband</a:t>
            </a:r>
            <a:r>
              <a:rPr lang="en-US" sz="1400" dirty="0"/>
              <a:t> networking</a:t>
            </a:r>
          </a:p>
          <a:p>
            <a:pPr marL="0" lvl="0" indent="0" algn="l" rtl="0">
              <a:spcBef>
                <a:spcPts val="550"/>
              </a:spcBef>
              <a:spcAft>
                <a:spcPts val="0"/>
              </a:spcAft>
              <a:buNone/>
            </a:pPr>
            <a:endParaRPr lang="en-US" sz="1400" dirty="0"/>
          </a:p>
          <a:p>
            <a:pPr marL="0" lvl="0" indent="0" algn="l" rtl="0">
              <a:spcBef>
                <a:spcPts val="550"/>
              </a:spcBef>
              <a:spcAft>
                <a:spcPts val="0"/>
              </a:spcAft>
              <a:buNone/>
            </a:pPr>
            <a:r>
              <a:rPr lang="en-US" sz="1400" dirty="0"/>
              <a:t>At larger batch sizes you can get better performance</a:t>
            </a:r>
          </a:p>
          <a:p>
            <a:pPr marL="0" lvl="0" indent="0" algn="l" rtl="0">
              <a:spcBef>
                <a:spcPts val="550"/>
              </a:spcBef>
              <a:spcAft>
                <a:spcPts val="0"/>
              </a:spcAft>
              <a:buNone/>
            </a:pPr>
            <a:endParaRPr sz="1400" dirty="0"/>
          </a:p>
        </p:txBody>
      </p:sp>
      <p:sp>
        <p:nvSpPr>
          <p:cNvPr id="476" name="Google Shape;476;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8898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r>
              <a:rPr lang="en-US" sz="1600" dirty="0"/>
              <a:t>Here is an example of combining all the different parallelization schemes</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We have two systems with 8 GPUs each. </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You do not want to cross the boundary of the systems when it comes to tensor parallelism</a:t>
            </a:r>
          </a:p>
          <a:p>
            <a:pPr marL="0" lvl="0" indent="0" algn="l" rtl="0">
              <a:spcBef>
                <a:spcPts val="330"/>
              </a:spcBef>
              <a:spcAft>
                <a:spcPts val="0"/>
              </a:spcAft>
              <a:buClr>
                <a:schemeClr val="dk1"/>
              </a:buClr>
              <a:buSzPts val="1833"/>
              <a:buFont typeface="Trebuchet MS"/>
              <a:buNone/>
            </a:pPr>
            <a:endParaRPr sz="1600" dirty="0"/>
          </a:p>
        </p:txBody>
      </p:sp>
      <p:sp>
        <p:nvSpPr>
          <p:cNvPr id="571" name="Google Shape;571;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328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a:p>
            <a:r>
              <a:rPr lang="en-GB" dirty="0"/>
              <a:t>One of the most frequently used operations used when doing distributed training is called all-reduce </a:t>
            </a:r>
          </a:p>
          <a:p>
            <a:endParaRPr lang="en-GB" dirty="0"/>
          </a:p>
          <a:p>
            <a:r>
              <a:rPr lang="en-GB" dirty="0"/>
              <a:t>One the left multiple GPUs are calculating gradients based on their micro-batches and those gradients need to be averaged out</a:t>
            </a:r>
          </a:p>
          <a:p>
            <a:endParaRPr lang="en-GB" dirty="0"/>
          </a:p>
          <a:p>
            <a:r>
              <a:rPr lang="en-GB" dirty="0"/>
              <a:t>All the data is collected and averaged and then recommunicated back out to each of the GPUs so that all the parameters are updated.</a:t>
            </a:r>
          </a:p>
          <a:p>
            <a:endParaRPr lang="en-GB" dirty="0"/>
          </a:p>
          <a:p>
            <a:endParaRPr lang="en-GB" dirty="0"/>
          </a:p>
        </p:txBody>
      </p:sp>
      <p:sp>
        <p:nvSpPr>
          <p:cNvPr id="4" name="Slide Number Placeholder 3"/>
          <p:cNvSpPr>
            <a:spLocks noGrp="1"/>
          </p:cNvSpPr>
          <p:nvPr>
            <p:ph type="sldNum" sz="quarter" idx="5"/>
          </p:nvPr>
        </p:nvSpPr>
        <p:spPr/>
        <p:txBody>
          <a:bodyPr/>
          <a:lstStyle/>
          <a:p>
            <a:fld id="{3252F4D8-99EB-4712-9587-CD6E70E79542}" type="slidenum">
              <a:rPr lang="sv-SE" smtClean="0"/>
              <a:t>6</a:t>
            </a:fld>
            <a:endParaRPr lang="sv-SE"/>
          </a:p>
        </p:txBody>
      </p:sp>
    </p:spTree>
    <p:extLst>
      <p:ext uri="{BB962C8B-B14F-4D97-AF65-F5344CB8AC3E}">
        <p14:creationId xmlns:p14="http://schemas.microsoft.com/office/powerpoint/2010/main" val="3177085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2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Clr>
                <a:schemeClr val="dk1"/>
              </a:buClr>
              <a:buSzPts val="1833"/>
              <a:buFont typeface="Trebuchet MS"/>
              <a:buNone/>
            </a:pPr>
            <a:r>
              <a:rPr lang="en-US" sz="1600" dirty="0"/>
              <a:t>Then execute data parallel training shown in purple</a:t>
            </a:r>
          </a:p>
          <a:p>
            <a:pPr marL="0" lvl="0" indent="0" algn="l" rtl="0">
              <a:spcBef>
                <a:spcPts val="330"/>
              </a:spcBef>
              <a:spcAft>
                <a:spcPts val="0"/>
              </a:spcAft>
              <a:buClr>
                <a:schemeClr val="dk1"/>
              </a:buClr>
              <a:buSzPts val="1833"/>
              <a:buFont typeface="Trebuchet MS"/>
              <a:buNone/>
            </a:pPr>
            <a:endParaRPr lang="en-US" sz="1600" dirty="0"/>
          </a:p>
          <a:p>
            <a:pPr marL="0" lvl="0" indent="0" algn="l" rtl="0">
              <a:spcBef>
                <a:spcPts val="330"/>
              </a:spcBef>
              <a:spcAft>
                <a:spcPts val="0"/>
              </a:spcAft>
              <a:buClr>
                <a:schemeClr val="dk1"/>
              </a:buClr>
              <a:buSzPts val="1833"/>
              <a:buFont typeface="Trebuchet MS"/>
              <a:buNone/>
            </a:pPr>
            <a:r>
              <a:rPr lang="en-US" sz="1600" dirty="0"/>
              <a:t>The data communication overhead with data parallelism is higher than pipeline parallelism but less than tensor parallelism</a:t>
            </a:r>
          </a:p>
          <a:p>
            <a:pPr marL="0" lvl="0" indent="0" algn="l" rtl="0">
              <a:spcBef>
                <a:spcPts val="330"/>
              </a:spcBef>
              <a:spcAft>
                <a:spcPts val="0"/>
              </a:spcAft>
              <a:buClr>
                <a:schemeClr val="dk1"/>
              </a:buClr>
              <a:buSzPts val="1833"/>
              <a:buFont typeface="Trebuchet MS"/>
              <a:buNone/>
            </a:pPr>
            <a:endParaRPr sz="1600" dirty="0"/>
          </a:p>
        </p:txBody>
      </p:sp>
      <p:sp>
        <p:nvSpPr>
          <p:cNvPr id="571" name="Google Shape;571;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83329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is another example of a paper that does sequence parallelism that allows you to effective train on longer sequences</a:t>
            </a:r>
          </a:p>
          <a:p>
            <a:endParaRPr lang="en-US" dirty="0"/>
          </a:p>
          <a:p>
            <a:endParaRPr lang="en-US" dirty="0"/>
          </a:p>
          <a:p>
            <a:endParaRPr lang="en-DE"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54</a:t>
            </a:fld>
            <a:endParaRPr lang="en-US"/>
          </a:p>
        </p:txBody>
      </p:sp>
    </p:spTree>
    <p:extLst>
      <p:ext uri="{BB962C8B-B14F-4D97-AF65-F5344CB8AC3E}">
        <p14:creationId xmlns:p14="http://schemas.microsoft.com/office/powerpoint/2010/main" val="15488946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right is another example of a paper that does sequence parallelism that allows you to effective train on longer sequences</a:t>
            </a:r>
          </a:p>
          <a:p>
            <a:endParaRPr lang="en-US" dirty="0"/>
          </a:p>
          <a:p>
            <a:endParaRPr lang="en-US" dirty="0"/>
          </a:p>
          <a:p>
            <a:endParaRPr lang="en-DE"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55</a:t>
            </a:fld>
            <a:endParaRPr lang="en-US"/>
          </a:p>
        </p:txBody>
      </p:sp>
    </p:spTree>
    <p:extLst>
      <p:ext uri="{BB962C8B-B14F-4D97-AF65-F5344CB8AC3E}">
        <p14:creationId xmlns:p14="http://schemas.microsoft.com/office/powerpoint/2010/main" val="17291178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They show that you can achieve a much large batch size during training and significantly increase the throughput, you will see lots more results like this in the future.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56</a:t>
            </a:fld>
            <a:endParaRPr lang="en-US"/>
          </a:p>
        </p:txBody>
      </p:sp>
    </p:spTree>
    <p:extLst>
      <p:ext uri="{BB962C8B-B14F-4D97-AF65-F5344CB8AC3E}">
        <p14:creationId xmlns:p14="http://schemas.microsoft.com/office/powerpoint/2010/main" val="133548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now possible to distribute the layer normalization and dropout across GPUs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57</a:t>
            </a:fld>
            <a:endParaRPr lang="en-US"/>
          </a:p>
        </p:txBody>
      </p:sp>
    </p:spTree>
    <p:extLst>
      <p:ext uri="{BB962C8B-B14F-4D97-AF65-F5344CB8AC3E}">
        <p14:creationId xmlns:p14="http://schemas.microsoft.com/office/powerpoint/2010/main" val="30954540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GB" dirty="0"/>
              <a:t>In order to calculate the backward pass with the partial derivatives with respect to the weights you need the feature maps, you need the activations</a:t>
            </a:r>
          </a:p>
          <a:p>
            <a:endParaRPr lang="en-GB" dirty="0"/>
          </a:p>
          <a:p>
            <a:r>
              <a:rPr lang="en-GB" dirty="0"/>
              <a:t>During regular training you would store all these activations to be used in the backward pass leading to a heap of memory consumption</a:t>
            </a:r>
          </a:p>
          <a:p>
            <a:endParaRPr lang="en-GB" dirty="0"/>
          </a:p>
          <a:p>
            <a:r>
              <a:rPr lang="en-GB" dirty="0"/>
              <a:t>Activation checkpointing just trades off memory for compute so instead of storing values for the backward pass we recompute them</a:t>
            </a:r>
          </a:p>
          <a:p>
            <a:endParaRPr lang="en-GB" dirty="0"/>
          </a:p>
          <a:p>
            <a:r>
              <a:rPr lang="en-GB" dirty="0"/>
              <a:t>This leads to a 30-40% increase in compute so it is not trivial </a:t>
            </a:r>
          </a:p>
          <a:p>
            <a:endParaRPr lang="en-GB" dirty="0"/>
          </a:p>
          <a:p>
            <a:r>
              <a:rPr lang="en-GB" dirty="0"/>
              <a:t>For larger models this is often worth the </a:t>
            </a:r>
            <a:r>
              <a:rPr lang="en-GB" dirty="0" err="1"/>
              <a:t>tradeoff</a:t>
            </a:r>
            <a:r>
              <a:rPr lang="en-GB" dirty="0"/>
              <a:t> because you get to maximize the memory of the training hardware</a:t>
            </a:r>
          </a:p>
          <a:p>
            <a:endParaRPr lang="en-GB" dirty="0"/>
          </a:p>
          <a:p>
            <a:r>
              <a:rPr lang="en-GB" dirty="0"/>
              <a:t>-------------------------------------------</a:t>
            </a:r>
          </a:p>
          <a:p>
            <a:endParaRPr lang="en-GB" dirty="0"/>
          </a:p>
          <a:p>
            <a:endParaRPr lang="en-GB" dirty="0"/>
          </a:p>
          <a:p>
            <a:r>
              <a:rPr lang="en-GB" dirty="0"/>
              <a:t>Full checkpointing or by granularity. </a:t>
            </a:r>
          </a:p>
          <a:p>
            <a:r>
              <a:rPr lang="en-GB" dirty="0"/>
              <a:t>Granularity does not scale very well to large models; for example, when training MT-NLG there are only three layers per device, limiting the granularity at which you can balance memory vs comp</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59</a:t>
            </a:fld>
            <a:endParaRPr lang="en-US"/>
          </a:p>
        </p:txBody>
      </p:sp>
    </p:spTree>
    <p:extLst>
      <p:ext uri="{BB962C8B-B14F-4D97-AF65-F5344CB8AC3E}">
        <p14:creationId xmlns:p14="http://schemas.microsoft.com/office/powerpoint/2010/main" val="1921344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GB" dirty="0"/>
              <a:t>In order to calculate the backward pass with the partial derivatives with respect to the weights you need the feature maps, you need the activations</a:t>
            </a:r>
          </a:p>
          <a:p>
            <a:endParaRPr lang="en-GB" dirty="0"/>
          </a:p>
          <a:p>
            <a:r>
              <a:rPr lang="en-GB" dirty="0"/>
              <a:t>During regular training you would store all these activations to be used in the backward pass leading to a heap of memory consumption</a:t>
            </a:r>
          </a:p>
          <a:p>
            <a:endParaRPr lang="en-GB" dirty="0"/>
          </a:p>
          <a:p>
            <a:r>
              <a:rPr lang="en-GB" dirty="0"/>
              <a:t>Activation checkpointing just trades off memory for compute so instead of storing values for the backward pass we recompute them</a:t>
            </a:r>
          </a:p>
          <a:p>
            <a:endParaRPr lang="en-GB" dirty="0"/>
          </a:p>
          <a:p>
            <a:r>
              <a:rPr lang="en-GB" dirty="0"/>
              <a:t>This leads to a 30-40% increase in compute so it is not trivial </a:t>
            </a:r>
          </a:p>
          <a:p>
            <a:endParaRPr lang="en-GB" dirty="0"/>
          </a:p>
          <a:p>
            <a:r>
              <a:rPr lang="en-GB" dirty="0"/>
              <a:t>For larger models this is often worth the </a:t>
            </a:r>
            <a:r>
              <a:rPr lang="en-GB" dirty="0" err="1"/>
              <a:t>tradeoff</a:t>
            </a:r>
            <a:r>
              <a:rPr lang="en-GB" dirty="0"/>
              <a:t> because you get to maximize the memory of the training hardware</a:t>
            </a:r>
          </a:p>
          <a:p>
            <a:endParaRPr lang="en-GB" dirty="0"/>
          </a:p>
          <a:p>
            <a:r>
              <a:rPr lang="en-GB" dirty="0"/>
              <a:t>-------------------------------------------</a:t>
            </a:r>
          </a:p>
          <a:p>
            <a:endParaRPr lang="en-GB" dirty="0"/>
          </a:p>
          <a:p>
            <a:endParaRPr lang="en-GB" dirty="0"/>
          </a:p>
          <a:p>
            <a:r>
              <a:rPr lang="en-GB" dirty="0"/>
              <a:t>Full checkpointing or by granularity. </a:t>
            </a:r>
          </a:p>
          <a:p>
            <a:r>
              <a:rPr lang="en-GB" dirty="0"/>
              <a:t>Granularity does not scale very well to large models; for example, when training MT-NLG there are only three layers per device, limiting the granularity at which you can balance memory vs comp</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60</a:t>
            </a:fld>
            <a:endParaRPr lang="en-US"/>
          </a:p>
        </p:txBody>
      </p:sp>
    </p:spTree>
    <p:extLst>
      <p:ext uri="{BB962C8B-B14F-4D97-AF65-F5344CB8AC3E}">
        <p14:creationId xmlns:p14="http://schemas.microsoft.com/office/powerpoint/2010/main" val="3328604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GB" dirty="0"/>
              <a:t>In order to calculate the backward pass with the partial derivatives with respect to the weights you need the feature maps, you need the activations</a:t>
            </a:r>
          </a:p>
          <a:p>
            <a:endParaRPr lang="en-GB" dirty="0"/>
          </a:p>
          <a:p>
            <a:r>
              <a:rPr lang="en-GB" dirty="0"/>
              <a:t>During regular training you would store all these activations to be used in the backward pass leading to a heap of memory consumption</a:t>
            </a:r>
          </a:p>
          <a:p>
            <a:endParaRPr lang="en-GB" dirty="0"/>
          </a:p>
          <a:p>
            <a:r>
              <a:rPr lang="en-GB" dirty="0"/>
              <a:t>Activation checkpointing just trades off memory for compute so instead of storing values for the backward pass we recompute them</a:t>
            </a:r>
          </a:p>
          <a:p>
            <a:endParaRPr lang="en-GB" dirty="0"/>
          </a:p>
          <a:p>
            <a:r>
              <a:rPr lang="en-GB" dirty="0"/>
              <a:t>This leads to a 30-40% increase in compute so it is not trivial </a:t>
            </a:r>
          </a:p>
          <a:p>
            <a:endParaRPr lang="en-GB" dirty="0"/>
          </a:p>
          <a:p>
            <a:r>
              <a:rPr lang="en-GB" dirty="0"/>
              <a:t>For larger models this is often worth the </a:t>
            </a:r>
            <a:r>
              <a:rPr lang="en-GB" dirty="0" err="1"/>
              <a:t>tradeoff</a:t>
            </a:r>
            <a:r>
              <a:rPr lang="en-GB" dirty="0"/>
              <a:t> because you get to maximize the memory of the training hardware</a:t>
            </a:r>
          </a:p>
          <a:p>
            <a:endParaRPr lang="en-GB" dirty="0"/>
          </a:p>
          <a:p>
            <a:r>
              <a:rPr lang="en-GB" dirty="0"/>
              <a:t>-------------------------------------------</a:t>
            </a:r>
          </a:p>
          <a:p>
            <a:endParaRPr lang="en-GB" dirty="0"/>
          </a:p>
          <a:p>
            <a:endParaRPr lang="en-GB" dirty="0"/>
          </a:p>
          <a:p>
            <a:r>
              <a:rPr lang="en-GB" dirty="0"/>
              <a:t>Full checkpointing or by granularity. </a:t>
            </a:r>
          </a:p>
          <a:p>
            <a:r>
              <a:rPr lang="en-GB" dirty="0"/>
              <a:t>Granularity does not scale very well to large models; for example, when training MT-NLG there are only three layers per device, limiting the granularity at which you can balance memory vs comp</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61</a:t>
            </a:fld>
            <a:endParaRPr lang="en-US"/>
          </a:p>
        </p:txBody>
      </p:sp>
    </p:spTree>
    <p:extLst>
      <p:ext uri="{BB962C8B-B14F-4D97-AF65-F5344CB8AC3E}">
        <p14:creationId xmlns:p14="http://schemas.microsoft.com/office/powerpoint/2010/main" val="524675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b="0"/>
              <a:t>Instead of selecting arbitrary checkpoints to save un matrix to recompute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2000" b="0"/>
          </a:p>
          <a:p>
            <a:pPr marL="0" marR="0" lvl="0" indent="0" algn="l" defTabSz="914400" rtl="0" eaLnBrk="0" fontAlgn="base" latinLnBrk="0" hangingPunct="0">
              <a:lnSpc>
                <a:spcPct val="100000"/>
              </a:lnSpc>
              <a:spcBef>
                <a:spcPct val="30000"/>
              </a:spcBef>
              <a:spcAft>
                <a:spcPct val="0"/>
              </a:spcAft>
              <a:buClrTx/>
              <a:buSzTx/>
              <a:buFontTx/>
              <a:buNone/>
              <a:tabLst/>
              <a:defRPr/>
            </a:pPr>
            <a:r>
              <a:rPr lang="en-GB" sz="2000" b="0"/>
              <a:t>Selective </a:t>
            </a:r>
            <a:r>
              <a:rPr lang="en-GB" sz="2000" b="0" err="1"/>
              <a:t>recomputation</a:t>
            </a:r>
            <a:r>
              <a:rPr lang="en-GB" sz="2000" b="0"/>
              <a:t> suggest to:</a:t>
            </a:r>
            <a:endParaRPr lang="en-GB" b="0"/>
          </a:p>
          <a:p>
            <a:endParaRPr lang="en-GB"/>
          </a:p>
          <a:p>
            <a:r>
              <a:rPr lang="en-GB"/>
              <a:t>- Saves the activations that take less space and are expensive to recompute</a:t>
            </a:r>
          </a:p>
          <a:p>
            <a:r>
              <a:rPr lang="en-GB"/>
              <a:t>- Recompute activations that take a lot of space but are relatively cheap to recompute. </a:t>
            </a:r>
          </a:p>
          <a:p>
            <a:endParaRPr lang="en-GB"/>
          </a:p>
          <a:p>
            <a:r>
              <a:rPr lang="en-GB"/>
              <a:t>In the figure the dashed red line is he part that takes memory an easy to recompute.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62</a:t>
            </a:fld>
            <a:endParaRPr lang="en-US"/>
          </a:p>
        </p:txBody>
      </p:sp>
    </p:spTree>
    <p:extLst>
      <p:ext uri="{BB962C8B-B14F-4D97-AF65-F5344CB8AC3E}">
        <p14:creationId xmlns:p14="http://schemas.microsoft.com/office/powerpoint/2010/main" val="41529437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GB" dirty="0"/>
              <a:t>This figure shows the % recompute as a percentage of the total compute for the methods on the previous slide. As you can see the selection of both sequence parallelism and activation checkpointing can lead to good results.</a:t>
            </a:r>
          </a:p>
          <a:p>
            <a:endParaRPr lang="en-GB" dirty="0"/>
          </a:p>
          <a:p>
            <a:endParaRPr lang="en-GB" dirty="0"/>
          </a:p>
          <a:p>
            <a:r>
              <a:rPr lang="en-GB" dirty="0"/>
              <a:t>“Compared to storing all activations (Equation 5), checkpointing all transformer layers significantly reduces the amount of memory required to train a model. This reduction does come at the cost of the </a:t>
            </a:r>
            <a:r>
              <a:rPr lang="en-GB" dirty="0" err="1"/>
              <a:t>recomputation</a:t>
            </a:r>
            <a:r>
              <a:rPr lang="en-GB" dirty="0"/>
              <a:t> (an extra forward pass) which can introduce as much as 30 − 40% computational time overhead. To balance the memory savings and computational overhead, it is ideal to only checkpoint enough activations to allow a given model-parallel configuration to train given the constraints of device memory. The memory savings provided by sequence parallelism allows many more configurations to train without </a:t>
            </a:r>
            <a:r>
              <a:rPr lang="en-GB" dirty="0" err="1"/>
              <a:t>recomputation</a:t>
            </a:r>
            <a:r>
              <a:rPr lang="en-GB" dirty="0"/>
              <a:t> than before, but the optimal model parallel configurations of large models still generally require some saving and recomputing of activations. A simple approach to choose the amount of activations that are stored vs recomputed is to only checkpoint some of the transformer layers and store all the activations of other layers. This approach does not scale very well to large models; for example, when training MT-NLG there are only three layers per device, limiting the granularity at which you can balance memory vs compute. Additionally, we note that not all activations require the same amount of operations to recompute so it is beneficial to be smarter in selecting which activations to store and which to recompute. Instead of checkpointing an”</a:t>
            </a:r>
          </a:p>
          <a:p>
            <a:endParaRPr lang="en-GB" dirty="0"/>
          </a:p>
          <a:p>
            <a:endParaRPr lang="en-GB" dirty="0"/>
          </a:p>
          <a:p>
            <a:endParaRPr lang="en-GB" dirty="0"/>
          </a:p>
          <a:p>
            <a:endParaRPr lang="en-GB" dirty="0"/>
          </a:p>
          <a:p>
            <a:r>
              <a:rPr lang="en-GB" dirty="0"/>
              <a:t>On the top you can see the memory used during training several scale of LLM (22B, 175B, 530B and 1TB) and the activation memory saved  with </a:t>
            </a:r>
            <a:r>
              <a:rPr lang="en-GB" sz="2000" b="1" dirty="0"/>
              <a:t>Selective </a:t>
            </a:r>
            <a:r>
              <a:rPr lang="en-GB" sz="2000" b="1" dirty="0" err="1"/>
              <a:t>recomputation</a:t>
            </a:r>
            <a:r>
              <a:rPr lang="en-GB" sz="2000" b="1" dirty="0"/>
              <a:t> of the activations.</a:t>
            </a:r>
          </a:p>
          <a:p>
            <a:r>
              <a:rPr lang="en-GB" dirty="0"/>
              <a:t>80G is the max memory. In this </a:t>
            </a:r>
            <a:r>
              <a:rPr lang="en-GB" dirty="0" err="1"/>
              <a:t>cas</a:t>
            </a:r>
            <a:r>
              <a:rPr lang="en-GB" dirty="0"/>
              <a:t> we are able to scale to 1T parameter model without additional distribution/tricks  </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63</a:t>
            </a:fld>
            <a:endParaRPr lang="en-US"/>
          </a:p>
        </p:txBody>
      </p:sp>
    </p:spTree>
    <p:extLst>
      <p:ext uri="{BB962C8B-B14F-4D97-AF65-F5344CB8AC3E}">
        <p14:creationId xmlns:p14="http://schemas.microsoft.com/office/powerpoint/2010/main" val="266169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common operation is the all-gather operation</a:t>
            </a:r>
          </a:p>
          <a:p>
            <a:endParaRPr lang="en-GB" dirty="0"/>
          </a:p>
          <a:p>
            <a:r>
              <a:rPr lang="en-GB" dirty="0"/>
              <a:t>On the left hand side we see each GPU has a partition of data that needs to be distributed/replicated across the GPUs</a:t>
            </a:r>
          </a:p>
          <a:p>
            <a:endParaRPr lang="en-GB" dirty="0"/>
          </a:p>
          <a:p>
            <a:r>
              <a:rPr lang="en-GB" dirty="0"/>
              <a:t>In the examples, we will see that each GPU has an output that needs to be distributed to the other GPUs</a:t>
            </a:r>
          </a:p>
          <a:p>
            <a:endParaRPr lang="en-GB" dirty="0"/>
          </a:p>
        </p:txBody>
      </p:sp>
      <p:sp>
        <p:nvSpPr>
          <p:cNvPr id="4" name="Slide Number Placeholder 3"/>
          <p:cNvSpPr>
            <a:spLocks noGrp="1"/>
          </p:cNvSpPr>
          <p:nvPr>
            <p:ph type="sldNum" sz="quarter" idx="5"/>
          </p:nvPr>
        </p:nvSpPr>
        <p:spPr/>
        <p:txBody>
          <a:bodyPr/>
          <a:lstStyle/>
          <a:p>
            <a:fld id="{3252F4D8-99EB-4712-9587-CD6E70E79542}" type="slidenum">
              <a:rPr lang="sv-SE" smtClean="0"/>
              <a:t>7</a:t>
            </a:fld>
            <a:endParaRPr lang="sv-SE"/>
          </a:p>
        </p:txBody>
      </p:sp>
    </p:spTree>
    <p:extLst>
      <p:ext uri="{BB962C8B-B14F-4D97-AF65-F5344CB8AC3E}">
        <p14:creationId xmlns:p14="http://schemas.microsoft.com/office/powerpoint/2010/main" val="23756724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65</a:t>
            </a:fld>
            <a:endParaRPr lang="en-US"/>
          </a:p>
        </p:txBody>
      </p:sp>
    </p:spTree>
    <p:extLst>
      <p:ext uri="{BB962C8B-B14F-4D97-AF65-F5344CB8AC3E}">
        <p14:creationId xmlns:p14="http://schemas.microsoft.com/office/powerpoint/2010/main" val="12637356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GB" dirty="0"/>
              <a:t>It does not do it in a naïve way. </a:t>
            </a:r>
          </a:p>
          <a:p>
            <a:endParaRPr lang="en-GB" dirty="0"/>
          </a:p>
          <a:p>
            <a:r>
              <a:rPr lang="en-GB" dirty="0"/>
              <a:t>It is designed to work asynchronously and balances compute and data fetching.</a:t>
            </a:r>
          </a:p>
          <a:p>
            <a:endParaRPr lang="en-GB" dirty="0"/>
          </a:p>
          <a:p>
            <a:r>
              <a:rPr lang="en-GB" dirty="0"/>
              <a:t>This can buy you a lot of memory savings but will not help you when it comes to overall training time</a:t>
            </a:r>
          </a:p>
          <a:p>
            <a:endParaRPr lang="en-GB" dirty="0"/>
          </a:p>
          <a:p>
            <a:r>
              <a:rPr lang="en-GB" dirty="0"/>
              <a:t>This method is not suitable for training large neural networks</a:t>
            </a:r>
          </a:p>
          <a:p>
            <a:endParaRPr lang="en-GB" dirty="0"/>
          </a:p>
          <a:p>
            <a:r>
              <a:rPr lang="en-GB" dirty="0"/>
              <a:t>It is best for resource-constrained systems</a:t>
            </a:r>
          </a:p>
          <a:p>
            <a:endParaRPr lang="en-GB" dirty="0"/>
          </a:p>
          <a:p>
            <a:r>
              <a:rPr lang="en-GB" dirty="0"/>
              <a:t>https://www.usenix.org/system/files/atc21_slides_ren-jie.pdf</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https://www.usenix.org/conference/atc21/presentation/ren-jie</a:t>
            </a:r>
          </a:p>
          <a:p>
            <a:endParaRPr lang="en-GB" dirty="0"/>
          </a:p>
          <a:p>
            <a:endParaRPr lang="en-GB" dirty="0"/>
          </a:p>
          <a:p>
            <a:endParaRPr lang="en-GB" dirty="0"/>
          </a:p>
          <a:p>
            <a:endParaRPr lang="en-GB" dirty="0"/>
          </a:p>
          <a:p>
            <a:endParaRPr lang="en-GB" dirty="0"/>
          </a:p>
          <a:p>
            <a:r>
              <a:rPr lang="en-GB" dirty="0"/>
              <a:t>https://www.usenix.org/system/files/atc21_slides_ren-jie.pdf</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https://www.usenix.org/conference/atc21/presentation/ren-jie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285750" indent="-285750">
              <a:buFont typeface="Arial" panose="020B0604020202020204" pitchFamily="34" charset="0"/>
              <a:buChar char="•"/>
            </a:pPr>
            <a:r>
              <a:rPr lang="en-GB" sz="2000" b="0" i="0" dirty="0">
                <a:solidFill>
                  <a:srgbClr val="292929"/>
                </a:solidFill>
                <a:effectLst/>
                <a:ea typeface="Cambria" panose="02040503050406030204" pitchFamily="18" charset="0"/>
              </a:rPr>
              <a:t>Keep the fp16 parameters and forward and backward computation on GPU.</a:t>
            </a:r>
            <a:endParaRPr lang="en-GB" sz="2000" dirty="0">
              <a:ea typeface="Cambria" panose="02040503050406030204" pitchFamily="18" charset="0"/>
            </a:endParaRPr>
          </a:p>
          <a:p>
            <a:pPr marL="285750" indent="-285750">
              <a:buFont typeface="Arial" panose="020B0604020202020204" pitchFamily="34" charset="0"/>
              <a:buChar char="•"/>
            </a:pPr>
            <a:r>
              <a:rPr lang="en-GB" sz="2000" b="0" i="0" dirty="0">
                <a:solidFill>
                  <a:srgbClr val="292929"/>
                </a:solidFill>
                <a:effectLst/>
                <a:ea typeface="Cambria" panose="02040503050406030204" pitchFamily="18" charset="0"/>
              </a:rPr>
              <a:t>Offloading to CPU:</a:t>
            </a:r>
          </a:p>
          <a:p>
            <a:pPr marL="1047720" lvl="1" indent="-285750">
              <a:buFont typeface="Arial" panose="020B0604020202020204" pitchFamily="34" charset="0"/>
              <a:buChar char="•"/>
            </a:pPr>
            <a:r>
              <a:rPr lang="en-GB" sz="2000" dirty="0">
                <a:solidFill>
                  <a:srgbClr val="292929"/>
                </a:solidFill>
                <a:ea typeface="Cambria" panose="02040503050406030204" pitchFamily="18" charset="0"/>
              </a:rPr>
              <a:t>G</a:t>
            </a:r>
            <a:r>
              <a:rPr lang="en-GB" sz="2000" b="0" i="0" dirty="0">
                <a:solidFill>
                  <a:srgbClr val="292929"/>
                </a:solidFill>
                <a:effectLst/>
                <a:ea typeface="Cambria" panose="02040503050406030204" pitchFamily="18" charset="0"/>
              </a:rPr>
              <a:t>radients</a:t>
            </a:r>
          </a:p>
          <a:p>
            <a:pPr marL="1047720" lvl="1" indent="-285750">
              <a:buFont typeface="Arial" panose="020B0604020202020204" pitchFamily="34" charset="0"/>
              <a:buChar char="•"/>
            </a:pPr>
            <a:r>
              <a:rPr lang="en-GB" sz="2000" b="0" i="0" dirty="0">
                <a:solidFill>
                  <a:srgbClr val="292929"/>
                </a:solidFill>
                <a:effectLst/>
                <a:ea typeface="Cambria" panose="02040503050406030204" pitchFamily="18" charset="0"/>
              </a:rPr>
              <a:t>Optimizer states </a:t>
            </a:r>
          </a:p>
          <a:p>
            <a:pPr marL="1047720" lvl="1" indent="-285750">
              <a:buFont typeface="Arial" panose="020B0604020202020204" pitchFamily="34" charset="0"/>
              <a:buChar char="•"/>
            </a:pPr>
            <a:r>
              <a:rPr lang="en-GB" sz="2000" dirty="0">
                <a:solidFill>
                  <a:srgbClr val="292929"/>
                </a:solidFill>
                <a:ea typeface="Cambria" panose="02040503050406030204" pitchFamily="18" charset="0"/>
              </a:rPr>
              <a:t>O</a:t>
            </a:r>
            <a:r>
              <a:rPr lang="en-GB" sz="2000" b="0" i="0" dirty="0">
                <a:solidFill>
                  <a:srgbClr val="292929"/>
                </a:solidFill>
                <a:effectLst/>
                <a:ea typeface="Cambria" panose="02040503050406030204" pitchFamily="18" charset="0"/>
              </a:rPr>
              <a:t>ptimizer computation</a:t>
            </a:r>
            <a:endParaRPr lang="en-GB" dirty="0"/>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66</a:t>
            </a:fld>
            <a:endParaRPr lang="en-US"/>
          </a:p>
        </p:txBody>
      </p:sp>
    </p:spTree>
    <p:extLst>
      <p:ext uri="{BB962C8B-B14F-4D97-AF65-F5344CB8AC3E}">
        <p14:creationId xmlns:p14="http://schemas.microsoft.com/office/powerpoint/2010/main" val="22750359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GB" dirty="0"/>
              <a:t>Note this slide from </a:t>
            </a:r>
            <a:r>
              <a:rPr lang="en-GB" dirty="0" err="1"/>
              <a:t>deepspeed</a:t>
            </a:r>
            <a:r>
              <a:rPr lang="en-GB" dirty="0"/>
              <a:t>,</a:t>
            </a:r>
          </a:p>
          <a:p>
            <a:endParaRPr lang="en-GB" dirty="0"/>
          </a:p>
          <a:p>
            <a:r>
              <a:rPr lang="en-GB" dirty="0"/>
              <a:t>In the left figure we see the data that is stored on the GPU vs the CPU, where the optimizer states and some of the gradients are on the CPU</a:t>
            </a:r>
          </a:p>
          <a:p>
            <a:endParaRPr lang="en-GB" dirty="0"/>
          </a:p>
          <a:p>
            <a:r>
              <a:rPr lang="en-GB" dirty="0"/>
              <a:t>Note you can train a 13b parameter model on a single GPU and a 70b parameter model on 16GPUs</a:t>
            </a:r>
          </a:p>
          <a:p>
            <a:endParaRPr lang="en-GB" dirty="0"/>
          </a:p>
          <a:p>
            <a:endParaRPr lang="en-GB" dirty="0"/>
          </a:p>
          <a:p>
            <a:r>
              <a:rPr lang="en-GB" dirty="0"/>
              <a:t>https://www.usenix.org/conference/atc21/presentation/ren-jie</a:t>
            </a:r>
          </a:p>
          <a:p>
            <a:endParaRPr lang="en-GB" dirty="0"/>
          </a:p>
          <a:p>
            <a:endParaRPr lang="en-GB" dirty="0"/>
          </a:p>
          <a:p>
            <a:endParaRPr lang="en-GB" dirty="0"/>
          </a:p>
          <a:p>
            <a:endParaRPr lang="en-GB" dirty="0"/>
          </a:p>
          <a:p>
            <a:r>
              <a:rPr lang="en-GB" dirty="0"/>
              <a:t>https://www.usenix.org/conference/atc21/presentation/ren-jie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67</a:t>
            </a:fld>
            <a:endParaRPr lang="en-US"/>
          </a:p>
        </p:txBody>
      </p:sp>
    </p:spTree>
    <p:extLst>
      <p:ext uri="{BB962C8B-B14F-4D97-AF65-F5344CB8AC3E}">
        <p14:creationId xmlns:p14="http://schemas.microsoft.com/office/powerpoint/2010/main" val="6525284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came out in 1991</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69</a:t>
            </a:fld>
            <a:endParaRPr lang="en-US"/>
          </a:p>
        </p:txBody>
      </p:sp>
    </p:spTree>
    <p:extLst>
      <p:ext uri="{BB962C8B-B14F-4D97-AF65-F5344CB8AC3E}">
        <p14:creationId xmlns:p14="http://schemas.microsoft.com/office/powerpoint/2010/main" val="1307297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simple, in a layer of a Neural Network there are sub neural networks that will activate when a particular task is initiated</a:t>
            </a:r>
          </a:p>
          <a:p>
            <a:endParaRPr lang="en-US" dirty="0"/>
          </a:p>
          <a:p>
            <a:r>
              <a:rPr lang="en-US" dirty="0"/>
              <a:t>This means only a portion of the network would be used in training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70</a:t>
            </a:fld>
            <a:endParaRPr lang="en-US"/>
          </a:p>
        </p:txBody>
      </p:sp>
    </p:spTree>
    <p:extLst>
      <p:ext uri="{BB962C8B-B14F-4D97-AF65-F5344CB8AC3E}">
        <p14:creationId xmlns:p14="http://schemas.microsoft.com/office/powerpoint/2010/main" val="23432405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Switch transformers is a mixture of transformer models</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71</a:t>
            </a:fld>
            <a:endParaRPr lang="en-US"/>
          </a:p>
        </p:txBody>
      </p:sp>
    </p:spTree>
    <p:extLst>
      <p:ext uri="{BB962C8B-B14F-4D97-AF65-F5344CB8AC3E}">
        <p14:creationId xmlns:p14="http://schemas.microsoft.com/office/powerpoint/2010/main" val="37828401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72</a:t>
            </a:fld>
            <a:endParaRPr lang="en-US"/>
          </a:p>
        </p:txBody>
      </p:sp>
    </p:spTree>
    <p:extLst>
      <p:ext uri="{BB962C8B-B14F-4D97-AF65-F5344CB8AC3E}">
        <p14:creationId xmlns:p14="http://schemas.microsoft.com/office/powerpoint/2010/main" val="41104992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74</a:t>
            </a:fld>
            <a:endParaRPr lang="en-US"/>
          </a:p>
        </p:txBody>
      </p:sp>
    </p:spTree>
    <p:extLst>
      <p:ext uri="{BB962C8B-B14F-4D97-AF65-F5344CB8AC3E}">
        <p14:creationId xmlns:p14="http://schemas.microsoft.com/office/powerpoint/2010/main" val="2686027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75</a:t>
            </a:fld>
            <a:endParaRPr lang="en-US"/>
          </a:p>
        </p:txBody>
      </p:sp>
    </p:spTree>
    <p:extLst>
      <p:ext uri="{BB962C8B-B14F-4D97-AF65-F5344CB8AC3E}">
        <p14:creationId xmlns:p14="http://schemas.microsoft.com/office/powerpoint/2010/main" val="38519757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GB"/>
            </a:br>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77</a:t>
            </a:fld>
            <a:endParaRPr lang="en-US"/>
          </a:p>
        </p:txBody>
      </p:sp>
    </p:spTree>
    <p:extLst>
      <p:ext uri="{BB962C8B-B14F-4D97-AF65-F5344CB8AC3E}">
        <p14:creationId xmlns:p14="http://schemas.microsoft.com/office/powerpoint/2010/main" val="24468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common operation is the all-gather operation</a:t>
            </a:r>
          </a:p>
          <a:p>
            <a:endParaRPr lang="en-GB" dirty="0"/>
          </a:p>
          <a:p>
            <a:r>
              <a:rPr lang="en-GB" dirty="0"/>
              <a:t>On the left hand side we see each GPU has a partition of data that needs to be distributed/replicated across the GPUs</a:t>
            </a:r>
          </a:p>
          <a:p>
            <a:endParaRPr lang="en-GB" dirty="0"/>
          </a:p>
          <a:p>
            <a:r>
              <a:rPr lang="en-GB" dirty="0"/>
              <a:t>In the examples, we will see that each GPU has an output that needs to be distributed to the other GPUs</a:t>
            </a:r>
          </a:p>
          <a:p>
            <a:endParaRPr lang="en-GB" dirty="0"/>
          </a:p>
        </p:txBody>
      </p:sp>
      <p:sp>
        <p:nvSpPr>
          <p:cNvPr id="4" name="Slide Number Placeholder 3"/>
          <p:cNvSpPr>
            <a:spLocks noGrp="1"/>
          </p:cNvSpPr>
          <p:nvPr>
            <p:ph type="sldNum" sz="quarter" idx="5"/>
          </p:nvPr>
        </p:nvSpPr>
        <p:spPr/>
        <p:txBody>
          <a:bodyPr/>
          <a:lstStyle/>
          <a:p>
            <a:fld id="{3252F4D8-99EB-4712-9587-CD6E70E79542}" type="slidenum">
              <a:rPr lang="sv-SE" smtClean="0"/>
              <a:t>8</a:t>
            </a:fld>
            <a:endParaRPr lang="sv-SE"/>
          </a:p>
        </p:txBody>
      </p:sp>
    </p:spTree>
    <p:extLst>
      <p:ext uri="{BB962C8B-B14F-4D97-AF65-F5344CB8AC3E}">
        <p14:creationId xmlns:p14="http://schemas.microsoft.com/office/powerpoint/2010/main" val="38714516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78</a:t>
            </a:fld>
            <a:endParaRPr lang="en-US"/>
          </a:p>
        </p:txBody>
      </p:sp>
    </p:spTree>
    <p:extLst>
      <p:ext uri="{BB962C8B-B14F-4D97-AF65-F5344CB8AC3E}">
        <p14:creationId xmlns:p14="http://schemas.microsoft.com/office/powerpoint/2010/main" val="18441286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761970" lvl="1" indent="0">
              <a:buFont typeface="+mj-lt"/>
              <a:buNone/>
            </a:pPr>
            <a:endParaRPr lang="en-GB" sz="1800" b="0" i="0" dirty="0">
              <a:solidFill>
                <a:srgbClr val="333333"/>
              </a:solidFill>
              <a:effectLst/>
            </a:endParaRPr>
          </a:p>
          <a:p>
            <a:pPr marL="761970" lvl="1" indent="0">
              <a:buFont typeface="+mj-lt"/>
              <a:buNone/>
            </a:pPr>
            <a:endParaRPr lang="en-GB" sz="1800" b="0" i="0" dirty="0">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Most of the communication across the GPUs is handled by NCCL because it will use the technology available in your system to optimize the communication</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79</a:t>
            </a:fld>
            <a:endParaRPr lang="en-US"/>
          </a:p>
        </p:txBody>
      </p:sp>
    </p:spTree>
    <p:extLst>
      <p:ext uri="{BB962C8B-B14F-4D97-AF65-F5344CB8AC3E}">
        <p14:creationId xmlns:p14="http://schemas.microsoft.com/office/powerpoint/2010/main" val="33554849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will automatically detect the optimal network communication path</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80</a:t>
            </a:fld>
            <a:endParaRPr lang="en-US"/>
          </a:p>
        </p:txBody>
      </p:sp>
    </p:spTree>
    <p:extLst>
      <p:ext uri="{BB962C8B-B14F-4D97-AF65-F5344CB8AC3E}">
        <p14:creationId xmlns:p14="http://schemas.microsoft.com/office/powerpoint/2010/main" val="15140552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defTabSz="914400" rtl="0" eaLnBrk="0" fontAlgn="base" latinLnBrk="0" hangingPunct="0">
              <a:lnSpc>
                <a:spcPct val="100000"/>
              </a:lnSpc>
              <a:spcBef>
                <a:spcPts val="330"/>
              </a:spcBef>
              <a:spcAft>
                <a:spcPts val="0"/>
              </a:spcAft>
              <a:buClr>
                <a:schemeClr val="dk1"/>
              </a:buClr>
              <a:buSzPts val="1833"/>
              <a:buFont typeface="Trebuchet MS"/>
              <a:buNone/>
              <a:tabLst/>
              <a:defRPr/>
            </a:pPr>
            <a:r>
              <a:rPr lang="en-GB" sz="1600"/>
              <a:t>Here are some of the results we saw before with bandwidth across systems. </a:t>
            </a:r>
          </a:p>
          <a:p>
            <a:pPr marL="0" lvl="0" indent="0" algn="l" rtl="0">
              <a:spcBef>
                <a:spcPts val="330"/>
              </a:spcBef>
              <a:spcAft>
                <a:spcPts val="0"/>
              </a:spcAft>
              <a:buClr>
                <a:schemeClr val="dk1"/>
              </a:buClr>
              <a:buSzPts val="1833"/>
              <a:buFont typeface="Trebuchet MS"/>
              <a:buNone/>
            </a:pPr>
            <a:endParaRPr lang="pl-PL" sz="1600"/>
          </a:p>
        </p:txBody>
      </p:sp>
      <p:sp>
        <p:nvSpPr>
          <p:cNvPr id="564" name="Google Shape;564;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56504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1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550"/>
              </a:spcBef>
              <a:spcAft>
                <a:spcPts val="0"/>
              </a:spcAft>
              <a:buSzPts val="1400"/>
              <a:buNone/>
            </a:pPr>
            <a:r>
              <a:rPr lang="en-US" sz="2000" b="0" i="0" u="none" strike="noStrike" cap="none">
                <a:solidFill>
                  <a:srgbClr val="000000"/>
                </a:solidFill>
                <a:latin typeface="Trebuchet MS"/>
                <a:ea typeface="Trebuchet MS"/>
                <a:cs typeface="Trebuchet MS"/>
                <a:sym typeface="Trebuchet MS"/>
              </a:rPr>
              <a:t>Scalable Unit for A100, </a:t>
            </a:r>
          </a:p>
          <a:p>
            <a:pPr marL="0" lvl="0" indent="0" algn="l" rtl="0">
              <a:lnSpc>
                <a:spcPct val="100000"/>
              </a:lnSpc>
              <a:spcBef>
                <a:spcPts val="550"/>
              </a:spcBef>
              <a:spcAft>
                <a:spcPts val="0"/>
              </a:spcAft>
              <a:buSzPts val="1400"/>
              <a:buNone/>
            </a:pPr>
            <a:endParaRPr lang="en-US" sz="2000" b="0" i="0" u="none" strike="noStrike" cap="none">
              <a:solidFill>
                <a:srgbClr val="000000"/>
              </a:solidFill>
              <a:latin typeface="Trebuchet MS"/>
              <a:ea typeface="Trebuchet MS"/>
              <a:cs typeface="Trebuchet MS"/>
              <a:sym typeface="Trebuchet MS"/>
            </a:endParaRPr>
          </a:p>
          <a:p>
            <a:pPr marL="0" lvl="0" indent="0" algn="l" rtl="0">
              <a:lnSpc>
                <a:spcPct val="100000"/>
              </a:lnSpc>
              <a:spcBef>
                <a:spcPts val="550"/>
              </a:spcBef>
              <a:spcAft>
                <a:spcPts val="0"/>
              </a:spcAft>
              <a:buSzPts val="1400"/>
              <a:buNone/>
            </a:pPr>
            <a:r>
              <a:rPr lang="en-US" sz="2000" b="0" i="0" u="none" strike="noStrike" cap="none">
                <a:solidFill>
                  <a:srgbClr val="000000"/>
                </a:solidFill>
                <a:latin typeface="Trebuchet MS"/>
                <a:ea typeface="Trebuchet MS"/>
                <a:cs typeface="Trebuchet MS"/>
                <a:sym typeface="Trebuchet MS"/>
              </a:rPr>
              <a:t>it looks  like that </a:t>
            </a:r>
          </a:p>
          <a:p>
            <a:pPr marL="0" lvl="0" indent="0" algn="l" rtl="0">
              <a:lnSpc>
                <a:spcPct val="100000"/>
              </a:lnSpc>
              <a:spcBef>
                <a:spcPts val="550"/>
              </a:spcBef>
              <a:spcAft>
                <a:spcPts val="0"/>
              </a:spcAft>
              <a:buSzPts val="1400"/>
              <a:buNone/>
            </a:pPr>
            <a:endParaRPr lang="en-GB"/>
          </a:p>
          <a:p>
            <a:pPr marL="0" lvl="0" indent="0" algn="l" rtl="0">
              <a:lnSpc>
                <a:spcPct val="100000"/>
              </a:lnSpc>
              <a:spcBef>
                <a:spcPts val="550"/>
              </a:spcBef>
              <a:spcAft>
                <a:spcPts val="0"/>
              </a:spcAft>
              <a:buSzPts val="1400"/>
              <a:buNone/>
            </a:pPr>
            <a:r>
              <a:rPr lang="en-GB"/>
              <a:t>20 DGX A100 </a:t>
            </a:r>
          </a:p>
          <a:p>
            <a:pPr marL="0" lvl="0" indent="0" algn="l" rtl="0">
              <a:lnSpc>
                <a:spcPct val="100000"/>
              </a:lnSpc>
              <a:spcBef>
                <a:spcPts val="550"/>
              </a:spcBef>
              <a:spcAft>
                <a:spcPts val="0"/>
              </a:spcAft>
              <a:buSzPts val="1400"/>
              <a:buNone/>
            </a:pPr>
            <a:endParaRPr lang="en-GB"/>
          </a:p>
          <a:p>
            <a:pPr marL="0" marR="0" lvl="0" indent="0" algn="l" defTabSz="914400" rtl="0" eaLnBrk="0" fontAlgn="base" latinLnBrk="0" hangingPunct="0">
              <a:lnSpc>
                <a:spcPct val="100000"/>
              </a:lnSpc>
              <a:spcBef>
                <a:spcPts val="550"/>
              </a:spcBef>
              <a:spcAft>
                <a:spcPts val="0"/>
              </a:spcAft>
              <a:buClrTx/>
              <a:buSzPts val="1400"/>
              <a:buFontTx/>
              <a:buNone/>
              <a:tabLst/>
              <a:defRPr/>
            </a:pPr>
            <a:r>
              <a:rPr lang="en-GB"/>
              <a:t>Which is the base of a </a:t>
            </a:r>
            <a:r>
              <a:rPr lang="en-GB" err="1"/>
              <a:t>superPOD</a:t>
            </a:r>
            <a:r>
              <a:rPr lang="en-GB"/>
              <a:t> architecture, </a:t>
            </a:r>
            <a:r>
              <a:rPr lang="en-US"/>
              <a:t>Extensible Architecture with several SUs</a:t>
            </a:r>
          </a:p>
        </p:txBody>
      </p:sp>
      <p:sp>
        <p:nvSpPr>
          <p:cNvPr id="843" name="Google Shape;843;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14597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63216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spcBef>
                <a:spcPts val="0"/>
              </a:spcBef>
              <a:spcAft>
                <a:spcPts val="0"/>
              </a:spcAft>
            </a:pPr>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ＭＳ Ｐゴシック" pitchFamily="-16" charset="-128"/>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ＭＳ Ｐゴシック" pitchFamily="-16" charset="-128"/>
              <a:cs typeface="NVIDIA Sans" panose="020B0503020203020204" pitchFamily="34" charset="0"/>
            </a:endParaRPr>
          </a:p>
        </p:txBody>
      </p:sp>
    </p:spTree>
    <p:extLst>
      <p:ext uri="{BB962C8B-B14F-4D97-AF65-F5344CB8AC3E}">
        <p14:creationId xmlns:p14="http://schemas.microsoft.com/office/powerpoint/2010/main" val="217085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spcBef>
                <a:spcPts val="0"/>
              </a:spcBef>
              <a:spcAft>
                <a:spcPts val="0"/>
              </a:spcAft>
            </a:pPr>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ＭＳ Ｐゴシック" pitchFamily="-16" charset="-128"/>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ＭＳ Ｐゴシック" pitchFamily="-16" charset="-128"/>
              <a:cs typeface="NVIDIA Sans" panose="020B0503020203020204" pitchFamily="34" charset="0"/>
            </a:endParaRPr>
          </a:p>
        </p:txBody>
      </p:sp>
    </p:spTree>
    <p:extLst>
      <p:ext uri="{BB962C8B-B14F-4D97-AF65-F5344CB8AC3E}">
        <p14:creationId xmlns:p14="http://schemas.microsoft.com/office/powerpoint/2010/main" val="35549140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91</a:t>
            </a:fld>
            <a:endParaRPr lang="en-US"/>
          </a:p>
        </p:txBody>
      </p:sp>
    </p:spTree>
    <p:extLst>
      <p:ext uri="{BB962C8B-B14F-4D97-AF65-F5344CB8AC3E}">
        <p14:creationId xmlns:p14="http://schemas.microsoft.com/office/powerpoint/2010/main" val="97362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139190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98503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3293717" y="3370707"/>
            <a:ext cx="3306588" cy="1815507"/>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1090588"/>
            <a:ext cx="16626840" cy="984885"/>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0581" y="3519436"/>
            <a:ext cx="8241772"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9215650" y="3519436"/>
            <a:ext cx="8241770"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967614"/>
            <a:ext cx="16626840" cy="875772"/>
          </a:xfrm>
        </p:spPr>
        <p:txBody>
          <a:bodyPr/>
          <a:lstStyle>
            <a:lvl1pPr marL="0" indent="0" algn="ctr">
              <a:buFontTx/>
              <a:buNone/>
              <a:defRPr sz="4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6135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1257300" y="2423160"/>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1288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3267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48F02-9AF6-4988-AD7F-E5038727CECF}"/>
              </a:ext>
            </a:extLst>
          </p:cNvPr>
          <p:cNvSpPr/>
          <p:nvPr userDrawn="1"/>
        </p:nvSpPr>
        <p:spPr>
          <a:xfrm>
            <a:off x="1" y="-2"/>
            <a:ext cx="5973248"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FD7E67-D4DA-4279-91E8-6C3A4576F8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5973248" cy="10287000"/>
          </a:xfrm>
          <a:prstGeom prst="rect">
            <a:avLst/>
          </a:prstGeom>
        </p:spPr>
      </p:pic>
      <p:sp>
        <p:nvSpPr>
          <p:cNvPr id="13" name="Rectangle 12">
            <a:extLst>
              <a:ext uri="{FF2B5EF4-FFF2-40B4-BE49-F238E27FC236}">
                <a16:creationId xmlns:a16="http://schemas.microsoft.com/office/drawing/2014/main" id="{1A4FF350-1538-46D4-A069-749DBD3BB8F4}"/>
              </a:ext>
            </a:extLst>
          </p:cNvPr>
          <p:cNvSpPr/>
          <p:nvPr userDrawn="1"/>
        </p:nvSpPr>
        <p:spPr>
          <a:xfrm>
            <a:off x="1" y="0"/>
            <a:ext cx="5973248" cy="102870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6469" y="3969678"/>
            <a:ext cx="4500323" cy="2347648"/>
          </a:xfrm>
        </p:spPr>
        <p:txBody>
          <a:bodyPr anchor="ctr"/>
          <a:lstStyle>
            <a:lvl1pPr algn="ctr">
              <a:defRPr sz="6000">
                <a:solidFill>
                  <a:schemeClr val="tx1"/>
                </a:solidFill>
              </a:defRPr>
            </a:lvl1pPr>
          </a:lstStyle>
          <a:p>
            <a:r>
              <a:rPr lang="en-US"/>
              <a:t>Click to edit Master title style</a:t>
            </a:r>
          </a:p>
        </p:txBody>
      </p:sp>
    </p:spTree>
    <p:extLst>
      <p:ext uri="{BB962C8B-B14F-4D97-AF65-F5344CB8AC3E}">
        <p14:creationId xmlns:p14="http://schemas.microsoft.com/office/powerpoint/2010/main" val="133169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2"/>
        <p:cNvGrpSpPr/>
        <p:nvPr/>
      </p:nvGrpSpPr>
      <p:grpSpPr>
        <a:xfrm>
          <a:off x="0" y="0"/>
          <a:ext cx="0" cy="0"/>
          <a:chOff x="0" y="0"/>
          <a:chExt cx="0" cy="0"/>
        </a:xfrm>
      </p:grpSpPr>
      <p:sp>
        <p:nvSpPr>
          <p:cNvPr id="43" name="Google Shape;43;p49"/>
          <p:cNvSpPr txBox="1">
            <a:spLocks noGrp="1"/>
          </p:cNvSpPr>
          <p:nvPr>
            <p:ph type="title"/>
          </p:nvPr>
        </p:nvSpPr>
        <p:spPr>
          <a:xfrm>
            <a:off x="1043684" y="1102044"/>
            <a:ext cx="16200600" cy="985200"/>
          </a:xfrm>
          <a:prstGeom prst="rect">
            <a:avLst/>
          </a:prstGeom>
          <a:noFill/>
          <a:ln>
            <a:noFill/>
          </a:ln>
        </p:spPr>
        <p:txBody>
          <a:bodyPr spcFirstLastPara="1" wrap="square" lIns="76200" tIns="38100" rIns="76200" bIns="38100" anchor="b" anchorCtr="0">
            <a:noAutofit/>
          </a:bodyPr>
          <a:lstStyle>
            <a:lvl1pPr lvl="0" algn="l">
              <a:lnSpc>
                <a:spcPct val="90000"/>
              </a:lnSpc>
              <a:spcBef>
                <a:spcPts val="0"/>
              </a:spcBef>
              <a:spcAft>
                <a:spcPts val="0"/>
              </a:spcAft>
              <a:buClr>
                <a:schemeClr val="dk2"/>
              </a:buClr>
              <a:buSzPts val="1200"/>
              <a:buFont typeface="Trebuchet MS"/>
              <a:buNone/>
              <a:defRPr>
                <a:solidFill>
                  <a:schemeClr val="dk2"/>
                </a:solidFill>
              </a:defRPr>
            </a:lvl1pPr>
            <a:lvl2pPr lvl="1" algn="l">
              <a:lnSpc>
                <a:spcPct val="100000"/>
              </a:lnSpc>
              <a:spcBef>
                <a:spcPts val="0"/>
              </a:spcBef>
              <a:spcAft>
                <a:spcPts val="0"/>
              </a:spcAft>
              <a:buClr>
                <a:srgbClr val="73B900"/>
              </a:buClr>
              <a:buSzPts val="1200"/>
              <a:buFont typeface="Arial"/>
              <a:buNone/>
              <a:defRPr/>
            </a:lvl2pPr>
            <a:lvl3pPr lvl="2" algn="l">
              <a:lnSpc>
                <a:spcPct val="100000"/>
              </a:lnSpc>
              <a:spcBef>
                <a:spcPts val="0"/>
              </a:spcBef>
              <a:spcAft>
                <a:spcPts val="0"/>
              </a:spcAft>
              <a:buClr>
                <a:srgbClr val="73B900"/>
              </a:buClr>
              <a:buSzPts val="1200"/>
              <a:buFont typeface="Arial"/>
              <a:buNone/>
              <a:defRPr/>
            </a:lvl3pPr>
            <a:lvl4pPr lvl="3" algn="l">
              <a:lnSpc>
                <a:spcPct val="100000"/>
              </a:lnSpc>
              <a:spcBef>
                <a:spcPts val="0"/>
              </a:spcBef>
              <a:spcAft>
                <a:spcPts val="0"/>
              </a:spcAft>
              <a:buClr>
                <a:srgbClr val="73B900"/>
              </a:buClr>
              <a:buSzPts val="1200"/>
              <a:buFont typeface="Arial"/>
              <a:buNone/>
              <a:defRPr/>
            </a:lvl4pPr>
            <a:lvl5pPr lvl="4" algn="l">
              <a:lnSpc>
                <a:spcPct val="100000"/>
              </a:lnSpc>
              <a:spcBef>
                <a:spcPts val="0"/>
              </a:spcBef>
              <a:spcAft>
                <a:spcPts val="0"/>
              </a:spcAft>
              <a:buClr>
                <a:srgbClr val="73B900"/>
              </a:buClr>
              <a:buSzPts val="1200"/>
              <a:buFont typeface="Arial"/>
              <a:buNone/>
              <a:defRPr/>
            </a:lvl5pPr>
            <a:lvl6pPr lvl="5" algn="l">
              <a:lnSpc>
                <a:spcPct val="100000"/>
              </a:lnSpc>
              <a:spcBef>
                <a:spcPts val="0"/>
              </a:spcBef>
              <a:spcAft>
                <a:spcPts val="0"/>
              </a:spcAft>
              <a:buClr>
                <a:srgbClr val="73B900"/>
              </a:buClr>
              <a:buSzPts val="1200"/>
              <a:buFont typeface="Arial"/>
              <a:buNone/>
              <a:defRPr/>
            </a:lvl6pPr>
            <a:lvl7pPr lvl="6" algn="l">
              <a:lnSpc>
                <a:spcPct val="100000"/>
              </a:lnSpc>
              <a:spcBef>
                <a:spcPts val="0"/>
              </a:spcBef>
              <a:spcAft>
                <a:spcPts val="0"/>
              </a:spcAft>
              <a:buClr>
                <a:srgbClr val="73B900"/>
              </a:buClr>
              <a:buSzPts val="1200"/>
              <a:buFont typeface="Arial"/>
              <a:buNone/>
              <a:defRPr/>
            </a:lvl7pPr>
            <a:lvl8pPr lvl="7" algn="l">
              <a:lnSpc>
                <a:spcPct val="100000"/>
              </a:lnSpc>
              <a:spcBef>
                <a:spcPts val="0"/>
              </a:spcBef>
              <a:spcAft>
                <a:spcPts val="0"/>
              </a:spcAft>
              <a:buClr>
                <a:srgbClr val="73B900"/>
              </a:buClr>
              <a:buSzPts val="1200"/>
              <a:buFont typeface="Arial"/>
              <a:buNone/>
              <a:defRPr/>
            </a:lvl8pPr>
            <a:lvl9pPr lvl="8" algn="l">
              <a:lnSpc>
                <a:spcPct val="100000"/>
              </a:lnSpc>
              <a:spcBef>
                <a:spcPts val="0"/>
              </a:spcBef>
              <a:spcAft>
                <a:spcPts val="0"/>
              </a:spcAft>
              <a:buClr>
                <a:srgbClr val="73B900"/>
              </a:buClr>
              <a:buSzPts val="1200"/>
              <a:buFont typeface="Arial"/>
              <a:buNone/>
              <a:defRPr/>
            </a:lvl9pPr>
          </a:lstStyle>
          <a:p>
            <a:endParaRPr/>
          </a:p>
        </p:txBody>
      </p:sp>
      <p:sp>
        <p:nvSpPr>
          <p:cNvPr id="44" name="Google Shape;44;p49"/>
          <p:cNvSpPr txBox="1">
            <a:spLocks noGrp="1"/>
          </p:cNvSpPr>
          <p:nvPr>
            <p:ph type="body" idx="1"/>
          </p:nvPr>
        </p:nvSpPr>
        <p:spPr>
          <a:xfrm>
            <a:off x="1043982" y="2487284"/>
            <a:ext cx="16200000" cy="6453000"/>
          </a:xfrm>
          <a:prstGeom prst="rect">
            <a:avLst/>
          </a:prstGeom>
          <a:noFill/>
          <a:ln>
            <a:noFill/>
          </a:ln>
        </p:spPr>
        <p:txBody>
          <a:bodyPr spcFirstLastPara="1" wrap="square" lIns="76200" tIns="38100" rIns="76200" bIns="38100" anchor="t" anchorCtr="0">
            <a:noAutofit/>
          </a:bodyPr>
          <a:lstStyle>
            <a:lvl1pPr marL="457200" lvl="0" indent="-323850" algn="l">
              <a:lnSpc>
                <a:spcPct val="90000"/>
              </a:lnSpc>
              <a:spcBef>
                <a:spcPts val="1600"/>
              </a:spcBef>
              <a:spcAft>
                <a:spcPts val="0"/>
              </a:spcAft>
              <a:buClr>
                <a:schemeClr val="dk1"/>
              </a:buClr>
              <a:buSzPts val="1500"/>
              <a:buFont typeface="Arial"/>
              <a:buChar char="•"/>
              <a:defRPr sz="3000">
                <a:solidFill>
                  <a:schemeClr val="dk2"/>
                </a:solidFill>
              </a:defRPr>
            </a:lvl1pPr>
            <a:lvl2pPr marL="914400" lvl="1" indent="-317500" algn="l">
              <a:lnSpc>
                <a:spcPct val="90000"/>
              </a:lnSpc>
              <a:spcBef>
                <a:spcPts val="1600"/>
              </a:spcBef>
              <a:spcAft>
                <a:spcPts val="0"/>
              </a:spcAft>
              <a:buClr>
                <a:schemeClr val="dk1"/>
              </a:buClr>
              <a:buSzPts val="1400"/>
              <a:buFont typeface="Arial"/>
              <a:buChar char="•"/>
              <a:defRPr sz="2800">
                <a:solidFill>
                  <a:schemeClr val="dk2"/>
                </a:solidFill>
              </a:defRPr>
            </a:lvl2pPr>
            <a:lvl3pPr marL="1371600" lvl="2" indent="-304800" algn="l">
              <a:lnSpc>
                <a:spcPct val="90000"/>
              </a:lnSpc>
              <a:spcBef>
                <a:spcPts val="1600"/>
              </a:spcBef>
              <a:spcAft>
                <a:spcPts val="0"/>
              </a:spcAft>
              <a:buClr>
                <a:schemeClr val="dk1"/>
              </a:buClr>
              <a:buSzPts val="1200"/>
              <a:buFont typeface="Arial"/>
              <a:buChar char="•"/>
              <a:defRPr sz="2400">
                <a:solidFill>
                  <a:schemeClr val="dk2"/>
                </a:solidFill>
              </a:defRPr>
            </a:lvl3pPr>
            <a:lvl4pPr marL="1828800" lvl="3" indent="-323850" algn="l">
              <a:lnSpc>
                <a:spcPct val="100000"/>
              </a:lnSpc>
              <a:spcBef>
                <a:spcPts val="1600"/>
              </a:spcBef>
              <a:spcAft>
                <a:spcPts val="0"/>
              </a:spcAft>
              <a:buClr>
                <a:schemeClr val="dk1"/>
              </a:buClr>
              <a:buSzPts val="1500"/>
              <a:buFont typeface="Noto Sans Symbols"/>
              <a:buChar char="▪"/>
              <a:defRPr sz="3000">
                <a:solidFill>
                  <a:schemeClr val="lt1"/>
                </a:solidFill>
              </a:defRPr>
            </a:lvl4pPr>
            <a:lvl5pPr marL="2286000" lvl="4" indent="-336550" algn="l">
              <a:lnSpc>
                <a:spcPct val="100000"/>
              </a:lnSpc>
              <a:spcBef>
                <a:spcPts val="800"/>
              </a:spcBef>
              <a:spcAft>
                <a:spcPts val="0"/>
              </a:spcAft>
              <a:buClr>
                <a:schemeClr val="dk1"/>
              </a:buClr>
              <a:buSzPts val="1700"/>
              <a:buFont typeface="Noto Sans Symbols"/>
              <a:buChar char="▪"/>
              <a:defRPr>
                <a:solidFill>
                  <a:schemeClr val="lt1"/>
                </a:solidFill>
              </a:defRPr>
            </a:lvl5pPr>
            <a:lvl6pPr marL="2743200" lvl="5" indent="-323850" algn="l">
              <a:lnSpc>
                <a:spcPct val="100000"/>
              </a:lnSpc>
              <a:spcBef>
                <a:spcPts val="600"/>
              </a:spcBef>
              <a:spcAft>
                <a:spcPts val="0"/>
              </a:spcAft>
              <a:buClr>
                <a:schemeClr val="dk2"/>
              </a:buClr>
              <a:buSzPts val="1500"/>
              <a:buFont typeface="Trebuchet MS"/>
              <a:buChar char="»"/>
              <a:defRPr/>
            </a:lvl6pPr>
            <a:lvl7pPr marL="3200400" lvl="6" indent="-323850" algn="l">
              <a:lnSpc>
                <a:spcPct val="100000"/>
              </a:lnSpc>
              <a:spcBef>
                <a:spcPts val="600"/>
              </a:spcBef>
              <a:spcAft>
                <a:spcPts val="0"/>
              </a:spcAft>
              <a:buClr>
                <a:schemeClr val="dk2"/>
              </a:buClr>
              <a:buSzPts val="1500"/>
              <a:buFont typeface="Trebuchet MS"/>
              <a:buChar char="»"/>
              <a:defRPr/>
            </a:lvl7pPr>
            <a:lvl8pPr marL="3657600" lvl="7" indent="-323850" algn="l">
              <a:lnSpc>
                <a:spcPct val="100000"/>
              </a:lnSpc>
              <a:spcBef>
                <a:spcPts val="600"/>
              </a:spcBef>
              <a:spcAft>
                <a:spcPts val="0"/>
              </a:spcAft>
              <a:buClr>
                <a:schemeClr val="dk2"/>
              </a:buClr>
              <a:buSzPts val="1500"/>
              <a:buFont typeface="Trebuchet MS"/>
              <a:buChar char="»"/>
              <a:defRPr/>
            </a:lvl8pPr>
            <a:lvl9pPr marL="4114800" lvl="8" indent="-323850" algn="l">
              <a:lnSpc>
                <a:spcPct val="100000"/>
              </a:lnSpc>
              <a:spcBef>
                <a:spcPts val="600"/>
              </a:spcBef>
              <a:spcAft>
                <a:spcPts val="0"/>
              </a:spcAft>
              <a:buClr>
                <a:schemeClr val="dk2"/>
              </a:buClr>
              <a:buSzPts val="1500"/>
              <a:buFont typeface="Trebuchet MS"/>
              <a:buChar char="»"/>
              <a:defRPr/>
            </a:lvl9pPr>
          </a:lstStyle>
          <a:p>
            <a:endParaRPr/>
          </a:p>
        </p:txBody>
      </p:sp>
      <p:sp>
        <p:nvSpPr>
          <p:cNvPr id="45" name="Google Shape;45;p49"/>
          <p:cNvSpPr txBox="1">
            <a:spLocks noGrp="1"/>
          </p:cNvSpPr>
          <p:nvPr>
            <p:ph type="sldNum" idx="12"/>
          </p:nvPr>
        </p:nvSpPr>
        <p:spPr>
          <a:xfrm>
            <a:off x="17113569" y="9499702"/>
            <a:ext cx="1097400" cy="787800"/>
          </a:xfrm>
          <a:prstGeom prst="rect">
            <a:avLst/>
          </a:prstGeom>
          <a:noFill/>
          <a:ln>
            <a:noFill/>
          </a:ln>
        </p:spPr>
        <p:txBody>
          <a:bodyPr spcFirstLastPara="1" wrap="square" lIns="76200" tIns="76200" rIns="76200" bIns="76200" anchor="t" anchorCtr="0">
            <a:noAutofit/>
          </a:bodyPr>
          <a:lstStyle>
            <a:lvl1pPr marL="0" marR="0" lvl="0" indent="0" algn="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5566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830581" y="868682"/>
            <a:ext cx="16626842"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38"/>
          <p:cNvSpPr txBox="1">
            <a:spLocks noGrp="1"/>
          </p:cNvSpPr>
          <p:nvPr>
            <p:ph type="body" idx="1"/>
          </p:nvPr>
        </p:nvSpPr>
        <p:spPr>
          <a:xfrm>
            <a:off x="861251" y="3505060"/>
            <a:ext cx="16581120" cy="6198209"/>
          </a:xfrm>
          <a:prstGeom prst="rect">
            <a:avLst/>
          </a:prstGeom>
          <a:noFill/>
          <a:ln>
            <a:noFill/>
          </a:ln>
        </p:spPr>
        <p:txBody>
          <a:bodyPr spcFirstLastPara="1" wrap="square" lIns="91425" tIns="45700" rIns="91425" bIns="45700" anchor="t" anchorCtr="0">
            <a:noAutofit/>
          </a:bodyPr>
          <a:lstStyle>
            <a:lvl1pPr marL="457223" lvl="0" indent="-342917" algn="l">
              <a:lnSpc>
                <a:spcPct val="90000"/>
              </a:lnSpc>
              <a:spcBef>
                <a:spcPts val="1500"/>
              </a:spcBef>
              <a:spcAft>
                <a:spcPts val="0"/>
              </a:spcAft>
              <a:buClr>
                <a:schemeClr val="dk1"/>
              </a:buClr>
              <a:buSzPts val="1800"/>
              <a:buFont typeface="Trebuchet MS"/>
              <a:buChar char="•"/>
              <a:defRPr sz="2400">
                <a:solidFill>
                  <a:schemeClr val="accent4"/>
                </a:solidFill>
              </a:defRPr>
            </a:lvl1pPr>
            <a:lvl2pPr marL="914445" lvl="1" indent="-323867" algn="l">
              <a:lnSpc>
                <a:spcPct val="90000"/>
              </a:lnSpc>
              <a:spcBef>
                <a:spcPts val="1500"/>
              </a:spcBef>
              <a:spcAft>
                <a:spcPts val="0"/>
              </a:spcAft>
              <a:buClr>
                <a:schemeClr val="dk1"/>
              </a:buClr>
              <a:buSzPts val="1500"/>
              <a:buFont typeface="Trebuchet MS"/>
              <a:buChar char="•"/>
              <a:defRPr sz="2000">
                <a:solidFill>
                  <a:schemeClr val="accent4"/>
                </a:solidFill>
              </a:defRPr>
            </a:lvl2pPr>
            <a:lvl3pPr marL="1371669" lvl="2" indent="-314340" algn="l">
              <a:lnSpc>
                <a:spcPct val="90000"/>
              </a:lnSpc>
              <a:spcBef>
                <a:spcPts val="1500"/>
              </a:spcBef>
              <a:spcAft>
                <a:spcPts val="0"/>
              </a:spcAft>
              <a:buClr>
                <a:schemeClr val="dk1"/>
              </a:buClr>
              <a:buSzPts val="1350"/>
              <a:buFont typeface="Trebuchet MS"/>
              <a:buChar char="•"/>
              <a:defRPr sz="1800">
                <a:solidFill>
                  <a:schemeClr val="accent4"/>
                </a:solidFill>
              </a:defRPr>
            </a:lvl3pPr>
            <a:lvl4pPr marL="1828892" lvl="3" indent="-304815" algn="l">
              <a:lnSpc>
                <a:spcPct val="100000"/>
              </a:lnSpc>
              <a:spcBef>
                <a:spcPts val="1500"/>
              </a:spcBef>
              <a:spcAft>
                <a:spcPts val="0"/>
              </a:spcAft>
              <a:buClr>
                <a:schemeClr val="dk1"/>
              </a:buClr>
              <a:buSzPts val="1200"/>
              <a:buFont typeface="Trebuchet MS"/>
              <a:buChar char="•"/>
              <a:defRPr sz="1601">
                <a:solidFill>
                  <a:schemeClr val="accent4"/>
                </a:solidFill>
                <a:latin typeface="Trebuchet MS"/>
                <a:ea typeface="Trebuchet MS"/>
                <a:cs typeface="Trebuchet MS"/>
                <a:sym typeface="Trebuchet MS"/>
              </a:defRPr>
            </a:lvl4pPr>
            <a:lvl5pPr marL="2286114" lvl="4" indent="-440267" algn="l">
              <a:lnSpc>
                <a:spcPct val="100000"/>
              </a:lnSpc>
              <a:spcBef>
                <a:spcPts val="668"/>
              </a:spcBef>
              <a:spcAft>
                <a:spcPts val="0"/>
              </a:spcAft>
              <a:buClr>
                <a:schemeClr val="dk1"/>
              </a:buClr>
              <a:buSzPts val="3333"/>
              <a:buFont typeface="Noto Sans Symbols"/>
              <a:buChar char="▪"/>
              <a:defRPr>
                <a:solidFill>
                  <a:schemeClr val="lt1"/>
                </a:solidFill>
              </a:defRPr>
            </a:lvl5pPr>
            <a:lvl6pPr marL="2743337" lvl="5" indent="-342917" algn="l">
              <a:lnSpc>
                <a:spcPct val="100000"/>
              </a:lnSpc>
              <a:spcBef>
                <a:spcPts val="360"/>
              </a:spcBef>
              <a:spcAft>
                <a:spcPts val="0"/>
              </a:spcAft>
              <a:buClr>
                <a:schemeClr val="dk2"/>
              </a:buClr>
              <a:buSzPts val="1800"/>
              <a:buChar char="»"/>
              <a:defRPr/>
            </a:lvl6pPr>
            <a:lvl7pPr marL="3200561" lvl="6" indent="-342917" algn="l">
              <a:lnSpc>
                <a:spcPct val="100000"/>
              </a:lnSpc>
              <a:spcBef>
                <a:spcPts val="360"/>
              </a:spcBef>
              <a:spcAft>
                <a:spcPts val="0"/>
              </a:spcAft>
              <a:buClr>
                <a:schemeClr val="dk2"/>
              </a:buClr>
              <a:buSzPts val="1800"/>
              <a:buChar char="»"/>
              <a:defRPr/>
            </a:lvl7pPr>
            <a:lvl8pPr marL="3657783" lvl="7" indent="-342917" algn="l">
              <a:lnSpc>
                <a:spcPct val="100000"/>
              </a:lnSpc>
              <a:spcBef>
                <a:spcPts val="360"/>
              </a:spcBef>
              <a:spcAft>
                <a:spcPts val="0"/>
              </a:spcAft>
              <a:buClr>
                <a:schemeClr val="dk2"/>
              </a:buClr>
              <a:buSzPts val="1800"/>
              <a:buChar char="»"/>
              <a:defRPr/>
            </a:lvl8pPr>
            <a:lvl9pPr marL="4115006" lvl="8" indent="-342917" algn="l">
              <a:lnSpc>
                <a:spcPct val="100000"/>
              </a:lnSpc>
              <a:spcBef>
                <a:spcPts val="360"/>
              </a:spcBef>
              <a:spcAft>
                <a:spcPts val="0"/>
              </a:spcAft>
              <a:buClr>
                <a:schemeClr val="dk2"/>
              </a:buClr>
              <a:buSzPts val="1800"/>
              <a:buChar char="»"/>
              <a:defRPr/>
            </a:lvl9pPr>
          </a:lstStyle>
          <a:p>
            <a:endParaRPr/>
          </a:p>
        </p:txBody>
      </p:sp>
      <p:sp>
        <p:nvSpPr>
          <p:cNvPr id="412" name="Google Shape;412;p38"/>
          <p:cNvSpPr txBox="1">
            <a:spLocks noGrp="1"/>
          </p:cNvSpPr>
          <p:nvPr>
            <p:ph type="body" idx="2"/>
          </p:nvPr>
        </p:nvSpPr>
        <p:spPr>
          <a:xfrm>
            <a:off x="830581" y="1813562"/>
            <a:ext cx="16626842" cy="875772"/>
          </a:xfrm>
          <a:prstGeom prst="rect">
            <a:avLst/>
          </a:prstGeom>
          <a:noFill/>
          <a:ln>
            <a:noFill/>
          </a:ln>
        </p:spPr>
        <p:txBody>
          <a:bodyPr spcFirstLastPara="1" wrap="square" lIns="91425" tIns="45700" rIns="91425" bIns="45700" anchor="t" anchorCtr="0">
            <a:noAutofit/>
          </a:bodyPr>
          <a:lstStyle>
            <a:lvl1pPr marL="457223" lvl="0" indent="-228612"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45" lvl="1" indent="-228612"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69" lvl="2" indent="-228612"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92" lvl="3" indent="-228612"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114" lvl="4" indent="-228612"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337" lvl="5" indent="-342917" algn="l">
              <a:lnSpc>
                <a:spcPct val="100000"/>
              </a:lnSpc>
              <a:spcBef>
                <a:spcPts val="360"/>
              </a:spcBef>
              <a:spcAft>
                <a:spcPts val="0"/>
              </a:spcAft>
              <a:buClr>
                <a:schemeClr val="dk2"/>
              </a:buClr>
              <a:buSzPts val="1800"/>
              <a:buChar char="»"/>
              <a:defRPr/>
            </a:lvl6pPr>
            <a:lvl7pPr marL="3200561" lvl="6" indent="-342917" algn="l">
              <a:lnSpc>
                <a:spcPct val="100000"/>
              </a:lnSpc>
              <a:spcBef>
                <a:spcPts val="360"/>
              </a:spcBef>
              <a:spcAft>
                <a:spcPts val="0"/>
              </a:spcAft>
              <a:buClr>
                <a:schemeClr val="dk2"/>
              </a:buClr>
              <a:buSzPts val="1800"/>
              <a:buChar char="»"/>
              <a:defRPr/>
            </a:lvl7pPr>
            <a:lvl8pPr marL="3657783" lvl="7" indent="-342917" algn="l">
              <a:lnSpc>
                <a:spcPct val="100000"/>
              </a:lnSpc>
              <a:spcBef>
                <a:spcPts val="360"/>
              </a:spcBef>
              <a:spcAft>
                <a:spcPts val="0"/>
              </a:spcAft>
              <a:buClr>
                <a:schemeClr val="dk2"/>
              </a:buClr>
              <a:buSzPts val="1800"/>
              <a:buChar char="»"/>
              <a:defRPr/>
            </a:lvl8pPr>
            <a:lvl9pPr marL="4115006" lvl="8" indent="-342917" algn="l">
              <a:lnSpc>
                <a:spcPct val="100000"/>
              </a:lnSpc>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90264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745" indent="0" algn="ctr">
              <a:buFontTx/>
              <a:buNone/>
              <a:defRPr sz="2200">
                <a:latin typeface="Trebuchet MS" panose="020B0603020202020204" pitchFamily="34" charset="0"/>
              </a:defRPr>
            </a:lvl2pPr>
            <a:lvl3pPr marL="1371491" indent="0" algn="ctr">
              <a:buFontTx/>
              <a:buNone/>
              <a:defRPr sz="2200">
                <a:latin typeface="Trebuchet MS" panose="020B0603020202020204" pitchFamily="34" charset="0"/>
              </a:defRPr>
            </a:lvl3pPr>
            <a:lvl4pPr marL="2057236" indent="0" algn="ctr">
              <a:buFontTx/>
              <a:buNone/>
              <a:defRPr sz="2200">
                <a:latin typeface="Trebuchet MS" panose="020B0603020202020204" pitchFamily="34" charset="0"/>
              </a:defRPr>
            </a:lvl4pPr>
            <a:lvl5pPr marL="2742980" indent="0" algn="ctr">
              <a:buFontTx/>
              <a:buNone/>
              <a:defRPr sz="2200">
                <a:latin typeface="Trebuchet MS" panose="020B0603020202020204" pitchFamily="34" charset="0"/>
              </a:defRPr>
            </a:lvl5pPr>
          </a:lstStyle>
          <a:p>
            <a:pPr lvl="0"/>
            <a:r>
              <a:rPr lang="en-US"/>
              <a:t>Click to add subtitle</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hasCustomPrompt="1"/>
          </p:nvPr>
        </p:nvSpPr>
        <p:spPr>
          <a:xfrm>
            <a:off x="1257301" y="2423160"/>
            <a:ext cx="7607808" cy="6825997"/>
          </a:xfrm>
          <a:prstGeom prst="rect">
            <a:avLst/>
          </a:prstGeom>
        </p:spPr>
        <p:txBody>
          <a:bodyPr/>
          <a:lstStyle>
            <a:lvl1pPr marL="228583" indent="-228583">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45" indent="-228583">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910" indent="-228583">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072" indent="-228583">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76" indent="-198421">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hasCustomPrompt="1"/>
          </p:nvPr>
        </p:nvSpPr>
        <p:spPr>
          <a:xfrm>
            <a:off x="9422893" y="2423160"/>
            <a:ext cx="7607808" cy="6825997"/>
          </a:xfrm>
          <a:prstGeom prst="rect">
            <a:avLst/>
          </a:prstGeom>
        </p:spPr>
        <p:txBody>
          <a:bodyPr/>
          <a:lstStyle>
            <a:lvl1pPr marL="228583" indent="-228583">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45" indent="-228583">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910" indent="-228583">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072" indent="-228583">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76" indent="-198421">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47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high angle view of a building&#10;&#10;Description automatically generated with low confidence">
            <a:extLst>
              <a:ext uri="{FF2B5EF4-FFF2-40B4-BE49-F238E27FC236}">
                <a16:creationId xmlns:a16="http://schemas.microsoft.com/office/drawing/2014/main" id="{FF2A161D-A29E-4106-BBDA-501B0A16411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10" name="Rectangle 9">
            <a:extLst>
              <a:ext uri="{FF2B5EF4-FFF2-40B4-BE49-F238E27FC236}">
                <a16:creationId xmlns:a16="http://schemas.microsoft.com/office/drawing/2014/main" id="{6994ADB0-7732-4C8D-9989-342FE374FF0E}"/>
              </a:ext>
            </a:extLst>
          </p:cNvPr>
          <p:cNvSpPr/>
          <p:nvPr userDrawn="1"/>
        </p:nvSpPr>
        <p:spPr>
          <a:xfrm flipV="1">
            <a:off x="0" y="-1"/>
            <a:ext cx="18288000" cy="379095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C045F2-0F3A-4F0E-8858-13EF939F8049}"/>
              </a:ext>
            </a:extLst>
          </p:cNvPr>
          <p:cNvSpPr/>
          <p:nvPr userDrawn="1"/>
        </p:nvSpPr>
        <p:spPr>
          <a:xfrm>
            <a:off x="0" y="5143500"/>
            <a:ext cx="18288000" cy="51435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C3B2D5-8571-4CC1-A11C-8B26F95DC2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072413" y="163308"/>
            <a:ext cx="4006038" cy="1380180"/>
          </a:xfrm>
          <a:prstGeom prst="rect">
            <a:avLst/>
          </a:prstGeom>
        </p:spPr>
      </p:pic>
      <p:sp>
        <p:nvSpPr>
          <p:cNvPr id="2" name="Title 1"/>
          <p:cNvSpPr>
            <a:spLocks noGrp="1"/>
          </p:cNvSpPr>
          <p:nvPr>
            <p:ph type="ctrTitle" hasCustomPrompt="1"/>
          </p:nvPr>
        </p:nvSpPr>
        <p:spPr>
          <a:xfrm>
            <a:off x="685800" y="6949440"/>
            <a:ext cx="13716000" cy="2468880"/>
          </a:xfrm>
        </p:spPr>
        <p:txBody>
          <a:bodyPr anchor="b">
            <a:normAutofit/>
          </a:bodyPr>
          <a:lstStyle>
            <a:lvl1pPr algn="l">
              <a:defRPr sz="4000" b="1" cap="all" baseline="0">
                <a:solidFill>
                  <a:schemeClr val="tx1"/>
                </a:solidFill>
                <a:latin typeface="Trebuchet MS" panose="020B0603020202020204" pitchFamily="34" charset="0"/>
              </a:defRPr>
            </a:lvl1pPr>
          </a:lstStyle>
          <a:p>
            <a:r>
              <a:rPr lang="en-US"/>
              <a:t>CLICK TO EDIT MASTER TITLE STYLE</a:t>
            </a:r>
          </a:p>
        </p:txBody>
      </p:sp>
      <p:sp>
        <p:nvSpPr>
          <p:cNvPr id="3" name="Subtitle 2"/>
          <p:cNvSpPr>
            <a:spLocks noGrp="1"/>
          </p:cNvSpPr>
          <p:nvPr>
            <p:ph type="subTitle" idx="1" hasCustomPrompt="1"/>
          </p:nvPr>
        </p:nvSpPr>
        <p:spPr>
          <a:xfrm>
            <a:off x="685800" y="9396983"/>
            <a:ext cx="13716000" cy="851917"/>
          </a:xfrm>
          <a:prstGeom prst="rect">
            <a:avLst/>
          </a:prstGeom>
        </p:spPr>
        <p:txBody>
          <a:bodyPr>
            <a:normAutofit/>
          </a:bodyPr>
          <a:lstStyle>
            <a:lvl1pPr marL="0" indent="0" algn="l">
              <a:buNone/>
              <a:defRPr sz="2700" cap="all" baseline="0">
                <a:latin typeface="Trebuchet MS" panose="020B0603020202020204" pitchFamily="34" charset="0"/>
              </a:defRPr>
            </a:lvl1pPr>
            <a:lvl2pPr marL="685814" indent="0" algn="ctr">
              <a:buNone/>
              <a:defRPr sz="3000"/>
            </a:lvl2pPr>
            <a:lvl3pPr marL="1371627" indent="0" algn="ctr">
              <a:buNone/>
              <a:defRPr sz="2700"/>
            </a:lvl3pPr>
            <a:lvl4pPr marL="2057441" indent="0" algn="ctr">
              <a:buNone/>
              <a:defRPr sz="2400"/>
            </a:lvl4pPr>
            <a:lvl5pPr marL="2743255" indent="0" algn="ctr">
              <a:buNone/>
              <a:defRPr sz="2400"/>
            </a:lvl5pPr>
            <a:lvl6pPr marL="3429069" indent="0" algn="ctr">
              <a:buNone/>
              <a:defRPr sz="2400"/>
            </a:lvl6pPr>
            <a:lvl7pPr marL="4114882" indent="0" algn="ctr">
              <a:buNone/>
              <a:defRPr sz="2400"/>
            </a:lvl7pPr>
            <a:lvl8pPr marL="4800696" indent="0" algn="ctr">
              <a:buNone/>
              <a:defRPr sz="2400"/>
            </a:lvl8pPr>
            <a:lvl9pPr marL="5486510" indent="0" algn="ctr">
              <a:buNone/>
              <a:defRPr sz="2400"/>
            </a:lvl9pPr>
          </a:lstStyle>
          <a:p>
            <a:r>
              <a:rPr lang="en-US"/>
              <a:t>CLICK TO EDIT MASTER SUBTITLE STYLE</a:t>
            </a:r>
          </a:p>
        </p:txBody>
      </p:sp>
    </p:spTree>
    <p:extLst>
      <p:ext uri="{BB962C8B-B14F-4D97-AF65-F5344CB8AC3E}">
        <p14:creationId xmlns:p14="http://schemas.microsoft.com/office/powerpoint/2010/main" val="3803245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00687" y="7982157"/>
            <a:ext cx="2669325" cy="216438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4748655" y="8192089"/>
            <a:ext cx="3306588" cy="1815507"/>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1257300" y="2423160"/>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418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3" name="Content Placeholder 2"/>
          <p:cNvSpPr>
            <a:spLocks noGrp="1"/>
          </p:cNvSpPr>
          <p:nvPr>
            <p:ph idx="1"/>
          </p:nvPr>
        </p:nvSpPr>
        <p:spPr>
          <a:xfrm>
            <a:off x="1257300" y="2423160"/>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lnSpc>
                <a:spcPct val="90000"/>
              </a:lnSpc>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D48CB7C0-4136-4D6F-957F-F17F827E61BC}"/>
              </a:ext>
            </a:extLst>
          </p:cNvPr>
          <p:cNvSpPr txBox="1"/>
          <p:nvPr userDrawn="1"/>
        </p:nvSpPr>
        <p:spPr>
          <a:xfrm>
            <a:off x="354244" y="9779793"/>
            <a:ext cx="3092513" cy="269304"/>
          </a:xfrm>
          <a:prstGeom prst="rect">
            <a:avLst/>
          </a:prstGeom>
          <a:noFill/>
        </p:spPr>
        <p:txBody>
          <a:bodyPr wrap="none" rtlCol="0">
            <a:spAutoFit/>
          </a:bodyPr>
          <a:lstStyle/>
          <a:p>
            <a:r>
              <a:rPr lang="en-US" sz="115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156049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1257300" y="2436875"/>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Courier New" panose="02070309020205020404" pitchFamily="49" charset="0"/>
                <a:cs typeface="Courier New" panose="02070309020205020404" pitchFamily="49" charset="0"/>
              </a:defRPr>
            </a:lvl1pPr>
            <a:lvl2pPr marL="685814" indent="-228605">
              <a:buClr>
                <a:schemeClr val="tx2"/>
              </a:buClr>
              <a:buFont typeface="Wingdings" panose="05000000000000000000" pitchFamily="2" charset="2"/>
              <a:buChar char="§"/>
              <a:defRPr sz="1800">
                <a:solidFill>
                  <a:schemeClr val="bg1"/>
                </a:solidFill>
                <a:latin typeface="Courier New" panose="02070309020205020404" pitchFamily="49" charset="0"/>
                <a:cs typeface="Courier New" panose="02070309020205020404" pitchFamily="49" charset="0"/>
              </a:defRPr>
            </a:lvl2pPr>
            <a:lvl3pPr marL="1143023" indent="-228605">
              <a:buClr>
                <a:schemeClr val="tx2"/>
              </a:buClr>
              <a:buFont typeface="Wingdings" panose="05000000000000000000" pitchFamily="2" charset="2"/>
              <a:buChar char="§"/>
              <a:defRPr sz="1600">
                <a:solidFill>
                  <a:schemeClr val="bg1"/>
                </a:solidFill>
                <a:latin typeface="Courier New" panose="02070309020205020404" pitchFamily="49" charset="0"/>
                <a:cs typeface="Courier New" panose="02070309020205020404" pitchFamily="49" charset="0"/>
              </a:defRPr>
            </a:lvl3pPr>
            <a:lvl4pPr marL="1600232" indent="-228605">
              <a:buClr>
                <a:schemeClr val="tx2"/>
              </a:buClr>
              <a:buFont typeface="Wingdings" panose="05000000000000000000" pitchFamily="2" charset="2"/>
              <a:buChar char="§"/>
              <a:defRPr sz="1400">
                <a:solidFill>
                  <a:schemeClr val="bg1"/>
                </a:solidFill>
                <a:latin typeface="Courier New" panose="02070309020205020404" pitchFamily="49" charset="0"/>
                <a:cs typeface="Courier New" panose="02070309020205020404" pitchFamily="49" charset="0"/>
              </a:defRPr>
            </a:lvl4pPr>
            <a:lvl5pPr marL="2027279" indent="-198442">
              <a:buClr>
                <a:schemeClr val="tx2"/>
              </a:buClr>
              <a:buFont typeface="Wingdings" panose="05000000000000000000" pitchFamily="2" charset="2"/>
              <a:buChar char="§"/>
              <a:defRPr sz="12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Courier New" panose="02070309020205020404" pitchFamily="49" charset="0"/>
                <a:cs typeface="Courier New" panose="02070309020205020404" pitchFamily="49"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732285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1257300" y="2436875"/>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Courier New" panose="02070309020205020404" pitchFamily="49" charset="0"/>
                <a:cs typeface="Courier New" panose="02070309020205020404" pitchFamily="49" charset="0"/>
              </a:defRPr>
            </a:lvl1pPr>
            <a:lvl2pPr marL="685814" indent="-228605">
              <a:buClr>
                <a:schemeClr val="tx2"/>
              </a:buClr>
              <a:buFont typeface="Wingdings" panose="05000000000000000000" pitchFamily="2" charset="2"/>
              <a:buChar char="§"/>
              <a:defRPr sz="1800">
                <a:solidFill>
                  <a:schemeClr val="bg1"/>
                </a:solidFill>
                <a:latin typeface="Courier New" panose="02070309020205020404" pitchFamily="49" charset="0"/>
                <a:cs typeface="Courier New" panose="02070309020205020404" pitchFamily="49" charset="0"/>
              </a:defRPr>
            </a:lvl2pPr>
            <a:lvl3pPr marL="1143023" indent="-228605">
              <a:buClr>
                <a:schemeClr val="tx2"/>
              </a:buClr>
              <a:buFont typeface="Wingdings" panose="05000000000000000000" pitchFamily="2" charset="2"/>
              <a:buChar char="§"/>
              <a:defRPr sz="1600">
                <a:solidFill>
                  <a:schemeClr val="bg1"/>
                </a:solidFill>
                <a:latin typeface="Courier New" panose="02070309020205020404" pitchFamily="49" charset="0"/>
                <a:cs typeface="Courier New" panose="02070309020205020404" pitchFamily="49" charset="0"/>
              </a:defRPr>
            </a:lvl3pPr>
            <a:lvl4pPr marL="1600232" indent="-228605">
              <a:buClr>
                <a:schemeClr val="tx2"/>
              </a:buClr>
              <a:buFont typeface="Wingdings" panose="05000000000000000000" pitchFamily="2" charset="2"/>
              <a:buChar char="§"/>
              <a:defRPr sz="1400">
                <a:solidFill>
                  <a:schemeClr val="bg1"/>
                </a:solidFill>
                <a:latin typeface="Courier New" panose="02070309020205020404" pitchFamily="49" charset="0"/>
                <a:cs typeface="Courier New" panose="02070309020205020404" pitchFamily="49" charset="0"/>
              </a:defRPr>
            </a:lvl4pPr>
            <a:lvl5pPr marL="2027279" indent="-198442">
              <a:buClr>
                <a:schemeClr val="tx2"/>
              </a:buClr>
              <a:buFont typeface="Wingdings" panose="05000000000000000000" pitchFamily="2" charset="2"/>
              <a:buChar char="§"/>
              <a:defRPr sz="12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Courier New" panose="02070309020205020404" pitchFamily="49" charset="0"/>
                <a:cs typeface="Courier New" panose="02070309020205020404" pitchFamily="49"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B83CE352-2EAC-4297-87FD-65DF9F242349}"/>
              </a:ext>
            </a:extLst>
          </p:cNvPr>
          <p:cNvSpPr txBox="1"/>
          <p:nvPr userDrawn="1"/>
        </p:nvSpPr>
        <p:spPr>
          <a:xfrm>
            <a:off x="354244" y="9779793"/>
            <a:ext cx="3092513" cy="269304"/>
          </a:xfrm>
          <a:prstGeom prst="rect">
            <a:avLst/>
          </a:prstGeom>
          <a:noFill/>
        </p:spPr>
        <p:txBody>
          <a:bodyPr wrap="none" rtlCol="0">
            <a:spAutoFit/>
          </a:bodyPr>
          <a:lstStyle/>
          <a:p>
            <a:r>
              <a:rPr lang="en-US" sz="115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4110629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1257301" y="2423160"/>
            <a:ext cx="7607808"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9422893" y="2423160"/>
            <a:ext cx="7607808"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443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1257301" y="2423160"/>
            <a:ext cx="7607808"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9422893" y="2423160"/>
            <a:ext cx="7607808"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17AA470-DF28-455D-887E-AEAA0CF1C766}"/>
              </a:ext>
            </a:extLst>
          </p:cNvPr>
          <p:cNvSpPr txBox="1"/>
          <p:nvPr userDrawn="1"/>
        </p:nvSpPr>
        <p:spPr>
          <a:xfrm>
            <a:off x="354244" y="9779793"/>
            <a:ext cx="3092513" cy="269304"/>
          </a:xfrm>
          <a:prstGeom prst="rect">
            <a:avLst/>
          </a:prstGeom>
          <a:noFill/>
        </p:spPr>
        <p:txBody>
          <a:bodyPr wrap="none" rtlCol="0">
            <a:spAutoFit/>
          </a:bodyPr>
          <a:lstStyle/>
          <a:p>
            <a:r>
              <a:rPr lang="en-US" sz="115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710609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2" name="Title 1"/>
          <p:cNvSpPr>
            <a:spLocks noGrp="1"/>
          </p:cNvSpPr>
          <p:nvPr>
            <p:ph type="title"/>
          </p:nvPr>
        </p:nvSpPr>
        <p:spPr>
          <a:xfrm>
            <a:off x="9422893" y="2194560"/>
            <a:ext cx="7607808" cy="1668780"/>
          </a:xfrm>
        </p:spPr>
        <p:txBody>
          <a:bodyPr/>
          <a:lstStyle>
            <a:lvl1pPr algn="l">
              <a:defRPr/>
            </a:lvl1p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9422893" y="3849624"/>
            <a:ext cx="7607808" cy="704088"/>
          </a:xfrm>
          <a:prstGeom prst="rect">
            <a:avLst/>
          </a:prstGeom>
        </p:spPr>
        <p:txBody>
          <a:bodyPr/>
          <a:lstStyle>
            <a:lvl1pPr marL="0" indent="0" algn="l">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9422894" y="4526281"/>
            <a:ext cx="7607808" cy="4739165"/>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1"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233220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Left - No Subtitle">
    <p:spTree>
      <p:nvGrpSpPr>
        <p:cNvPr id="1" name=""/>
        <p:cNvGrpSpPr/>
        <p:nvPr/>
      </p:nvGrpSpPr>
      <p:grpSpPr>
        <a:xfrm>
          <a:off x="0" y="0"/>
          <a:ext cx="0" cy="0"/>
          <a:chOff x="0" y="0"/>
          <a:chExt cx="0" cy="0"/>
        </a:xfrm>
      </p:grpSpPr>
      <p:sp>
        <p:nvSpPr>
          <p:cNvPr id="2" name="Title 1"/>
          <p:cNvSpPr>
            <a:spLocks noGrp="1"/>
          </p:cNvSpPr>
          <p:nvPr>
            <p:ph type="title"/>
          </p:nvPr>
        </p:nvSpPr>
        <p:spPr>
          <a:xfrm>
            <a:off x="9422893" y="2602524"/>
            <a:ext cx="7607808" cy="1649438"/>
          </a:xfrm>
        </p:spPr>
        <p:txBody>
          <a:bodyPr/>
          <a:lstStyle>
            <a:lvl1pPr algn="l">
              <a:defRPr/>
            </a:lvl1pPr>
          </a:lstStyle>
          <a:p>
            <a:r>
              <a:rPr lang="en-US"/>
              <a:t>Click to edit Master title style</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9422894" y="4526281"/>
            <a:ext cx="7607808" cy="4739165"/>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1"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1192481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354693-2E9A-4F5F-B2BB-0B739178CC0C}"/>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p:nvPr>
        </p:nvSpPr>
        <p:spPr>
          <a:xfrm>
            <a:off x="1257300" y="2180493"/>
            <a:ext cx="7886700" cy="1682848"/>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257300" y="4526280"/>
            <a:ext cx="7886700" cy="4741163"/>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3849624"/>
            <a:ext cx="7886700" cy="704088"/>
          </a:xfrm>
          <a:prstGeom prst="rect">
            <a:avLst/>
          </a:prstGeom>
        </p:spPr>
        <p:txBody>
          <a:bodyPr/>
          <a:lstStyle>
            <a:lvl1pPr marL="0" indent="0" algn="l">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10081419"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934768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ING_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017E88-9B34-4B2D-8634-7EA27A324016}"/>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p:nvPr>
        </p:nvSpPr>
        <p:spPr>
          <a:xfrm>
            <a:off x="1257300" y="2180493"/>
            <a:ext cx="7886700" cy="1682848"/>
          </a:xfrm>
        </p:spPr>
        <p:txBody>
          <a:bodyPr/>
          <a:lstStyle>
            <a:lvl1pPr algn="l">
              <a:defRPr b="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1257300" y="4526280"/>
            <a:ext cx="7886700" cy="4741163"/>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Courier New" panose="02070309020205020404" pitchFamily="49" charset="0"/>
                <a:cs typeface="Courier New" panose="02070309020205020404" pitchFamily="49" charset="0"/>
              </a:defRPr>
            </a:lvl1pPr>
            <a:lvl2pPr marL="685814" indent="-228605">
              <a:buClr>
                <a:schemeClr val="tx2"/>
              </a:buClr>
              <a:buFont typeface="Wingdings" panose="05000000000000000000" pitchFamily="2" charset="2"/>
              <a:buChar char="§"/>
              <a:defRPr sz="1800">
                <a:solidFill>
                  <a:schemeClr val="bg1"/>
                </a:solidFill>
                <a:latin typeface="Courier New" panose="02070309020205020404" pitchFamily="49" charset="0"/>
                <a:cs typeface="Courier New" panose="02070309020205020404" pitchFamily="49" charset="0"/>
              </a:defRPr>
            </a:lvl2pPr>
            <a:lvl3pPr marL="1143023" indent="-228605">
              <a:buClr>
                <a:schemeClr val="tx2"/>
              </a:buClr>
              <a:buFont typeface="Wingdings" panose="05000000000000000000" pitchFamily="2" charset="2"/>
              <a:buChar char="§"/>
              <a:defRPr sz="1600">
                <a:solidFill>
                  <a:schemeClr val="bg1"/>
                </a:solidFill>
                <a:latin typeface="Courier New" panose="02070309020205020404" pitchFamily="49" charset="0"/>
                <a:cs typeface="Courier New" panose="02070309020205020404" pitchFamily="49" charset="0"/>
              </a:defRPr>
            </a:lvl3pPr>
            <a:lvl4pPr marL="1600232" indent="-228605">
              <a:buClr>
                <a:schemeClr val="tx2"/>
              </a:buClr>
              <a:buFont typeface="Wingdings" panose="05000000000000000000" pitchFamily="2" charset="2"/>
              <a:buChar char="§"/>
              <a:defRPr sz="1400">
                <a:solidFill>
                  <a:schemeClr val="bg1"/>
                </a:solidFill>
                <a:latin typeface="Courier New" panose="02070309020205020404" pitchFamily="49" charset="0"/>
                <a:cs typeface="Courier New" panose="02070309020205020404" pitchFamily="49" charset="0"/>
              </a:defRPr>
            </a:lvl4pPr>
            <a:lvl5pPr marL="2027279" indent="-198442">
              <a:buClr>
                <a:schemeClr val="tx2"/>
              </a:buClr>
              <a:buFont typeface="Wingdings" panose="05000000000000000000" pitchFamily="2" charset="2"/>
              <a:buChar char="§"/>
              <a:defRPr sz="12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3849624"/>
            <a:ext cx="7886700" cy="704088"/>
          </a:xfrm>
          <a:prstGeom prst="rect">
            <a:avLst/>
          </a:prstGeom>
        </p:spPr>
        <p:txBody>
          <a:bodyPr/>
          <a:lstStyle>
            <a:lvl1pPr marL="0" indent="0" algn="l">
              <a:spcBef>
                <a:spcPts val="0"/>
              </a:spcBef>
              <a:buFontTx/>
              <a:buNone/>
              <a:defRPr sz="2200">
                <a:solidFill>
                  <a:schemeClr val="bg1"/>
                </a:solidFill>
                <a:latin typeface="Courier New" panose="02070309020205020404" pitchFamily="49" charset="0"/>
                <a:cs typeface="Courier New" panose="02070309020205020404" pitchFamily="49"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891AFBFB-7230-4650-A3D8-E5302E294D0D}"/>
              </a:ext>
            </a:extLst>
          </p:cNvPr>
          <p:cNvSpPr>
            <a:spLocks noGrp="1"/>
          </p:cNvSpPr>
          <p:nvPr>
            <p:ph type="pic" sz="quarter" idx="12"/>
          </p:nvPr>
        </p:nvSpPr>
        <p:spPr>
          <a:xfrm>
            <a:off x="10081419"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623159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Right - No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4C8206-DC22-439A-9730-20E926F35A4D}"/>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p:nvPr>
        </p:nvSpPr>
        <p:spPr>
          <a:xfrm>
            <a:off x="1257300" y="2567353"/>
            <a:ext cx="7886700" cy="1684607"/>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257300" y="4526280"/>
            <a:ext cx="7886700" cy="4741163"/>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5">
            <a:extLst>
              <a:ext uri="{FF2B5EF4-FFF2-40B4-BE49-F238E27FC236}">
                <a16:creationId xmlns:a16="http://schemas.microsoft.com/office/drawing/2014/main" id="{E76EA611-D71C-44D5-B360-FD280D95C9F7}"/>
              </a:ext>
            </a:extLst>
          </p:cNvPr>
          <p:cNvSpPr>
            <a:spLocks noGrp="1"/>
          </p:cNvSpPr>
          <p:nvPr>
            <p:ph type="pic" sz="quarter" idx="12"/>
          </p:nvPr>
        </p:nvSpPr>
        <p:spPr>
          <a:xfrm>
            <a:off x="10081419"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409252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Right - Title,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55E6B5-C259-4ACD-9F7F-0FF27E34F45B}"/>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p:nvPr>
        </p:nvSpPr>
        <p:spPr>
          <a:xfrm>
            <a:off x="1257300" y="3305907"/>
            <a:ext cx="7886700" cy="1906173"/>
          </a:xfrm>
        </p:spPr>
        <p:txBody>
          <a:bodyPr/>
          <a:lstStyle>
            <a:lvl1pPr algn="l">
              <a:defRPr>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5198364"/>
            <a:ext cx="7886700" cy="704088"/>
          </a:xfrm>
          <a:prstGeom prst="rect">
            <a:avLst/>
          </a:prstGeom>
        </p:spPr>
        <p:txBody>
          <a:bodyPr/>
          <a:lstStyle>
            <a:lvl1pPr marL="0" indent="0" algn="l">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496B2F56-001D-408D-98C3-78FC97117CF7}"/>
              </a:ext>
            </a:extLst>
          </p:cNvPr>
          <p:cNvSpPr>
            <a:spLocks noGrp="1"/>
          </p:cNvSpPr>
          <p:nvPr>
            <p:ph type="pic" sz="quarter" idx="12"/>
          </p:nvPr>
        </p:nvSpPr>
        <p:spPr>
          <a:xfrm>
            <a:off x="10081419"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551789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Image Right -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26995-7330-4D09-9966-55688D678A3F}"/>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p:nvPr>
        </p:nvSpPr>
        <p:spPr>
          <a:xfrm>
            <a:off x="1257300" y="3811905"/>
            <a:ext cx="7886700" cy="2663190"/>
          </a:xfrm>
        </p:spPr>
        <p:txBody>
          <a:bodyPr anchor="ctr"/>
          <a:lstStyle>
            <a:lvl1pPr algn="l">
              <a:defRPr>
                <a:solidFill>
                  <a:schemeClr val="bg1"/>
                </a:solidFill>
              </a:defRPr>
            </a:lvl1pPr>
          </a:lstStyle>
          <a:p>
            <a:r>
              <a:rPr lang="en-US"/>
              <a:t>Click to edit Master title style</a:t>
            </a:r>
          </a:p>
        </p:txBody>
      </p:sp>
      <p:sp>
        <p:nvSpPr>
          <p:cNvPr id="7" name="Picture Placeholder 5">
            <a:extLst>
              <a:ext uri="{FF2B5EF4-FFF2-40B4-BE49-F238E27FC236}">
                <a16:creationId xmlns:a16="http://schemas.microsoft.com/office/drawing/2014/main" id="{A7E551FC-DBC3-4CCE-989F-FC778C3E9819}"/>
              </a:ext>
            </a:extLst>
          </p:cNvPr>
          <p:cNvSpPr>
            <a:spLocks noGrp="1"/>
          </p:cNvSpPr>
          <p:nvPr>
            <p:ph type="pic" sz="quarter" idx="12"/>
          </p:nvPr>
        </p:nvSpPr>
        <p:spPr>
          <a:xfrm>
            <a:off x="10081419"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1427406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nnouncin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08275B-263B-4C06-A165-8EA47A33A3C5}"/>
              </a:ext>
            </a:extLst>
          </p:cNvPr>
          <p:cNvSpPr>
            <a:spLocks noGrp="1"/>
          </p:cNvSpPr>
          <p:nvPr>
            <p:ph type="title"/>
          </p:nvPr>
        </p:nvSpPr>
        <p:spPr>
          <a:xfrm>
            <a:off x="1257300" y="3460653"/>
            <a:ext cx="7886700" cy="1682848"/>
          </a:xfrm>
        </p:spPr>
        <p:txBody>
          <a:bodyPr/>
          <a:lstStyle>
            <a:lvl1pPr algn="l">
              <a:defRPr>
                <a:solidFill>
                  <a:schemeClr val="bg1"/>
                </a:solidFill>
              </a:defRPr>
            </a:lvl1pPr>
          </a:lstStyle>
          <a:p>
            <a:r>
              <a:rPr lang="en-US"/>
              <a:t>Click to edit Master title style</a:t>
            </a:r>
          </a:p>
        </p:txBody>
      </p:sp>
      <p:sp>
        <p:nvSpPr>
          <p:cNvPr id="6" name="Content Placeholder 2">
            <a:extLst>
              <a:ext uri="{FF2B5EF4-FFF2-40B4-BE49-F238E27FC236}">
                <a16:creationId xmlns:a16="http://schemas.microsoft.com/office/drawing/2014/main" id="{50CFC778-D025-4570-A36E-654183602B4A}"/>
              </a:ext>
            </a:extLst>
          </p:cNvPr>
          <p:cNvSpPr>
            <a:spLocks noGrp="1"/>
          </p:cNvSpPr>
          <p:nvPr>
            <p:ph idx="1"/>
          </p:nvPr>
        </p:nvSpPr>
        <p:spPr>
          <a:xfrm>
            <a:off x="1257300" y="5806440"/>
            <a:ext cx="7886700" cy="3886200"/>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F288311C-8555-4A2A-8A2A-23699F06423F}"/>
              </a:ext>
            </a:extLst>
          </p:cNvPr>
          <p:cNvSpPr>
            <a:spLocks noGrp="1"/>
          </p:cNvSpPr>
          <p:nvPr>
            <p:ph type="body" sz="quarter" idx="10"/>
          </p:nvPr>
        </p:nvSpPr>
        <p:spPr>
          <a:xfrm>
            <a:off x="1257300" y="5129784"/>
            <a:ext cx="7886700" cy="704088"/>
          </a:xfrm>
          <a:prstGeom prst="rect">
            <a:avLst/>
          </a:prstGeom>
        </p:spPr>
        <p:txBody>
          <a:bodyPr/>
          <a:lstStyle>
            <a:lvl1pPr marL="0" indent="0" algn="l">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5937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 Vide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p:nvPr>
        </p:nvSpPr>
        <p:spPr>
          <a:xfrm>
            <a:off x="0" y="0"/>
            <a:ext cx="18288000" cy="10287000"/>
          </a:xfrm>
          <a:prstGeom prst="rect">
            <a:avLst/>
          </a:prstGeom>
        </p:spPr>
        <p:txBody>
          <a:bodyPr tIns="7863840"/>
          <a:lstStyle>
            <a:lvl1pPr marL="0" indent="0" algn="ctr">
              <a:buFontTx/>
              <a:buNone/>
              <a:defRPr lang="en-US" sz="3600" b="0">
                <a:solidFill>
                  <a:schemeClr val="bg2">
                    <a:lumMod val="50000"/>
                  </a:schemeClr>
                </a:solidFill>
                <a:latin typeface="Trebuchet MS" pitchFamily="34" charset="0"/>
                <a:ea typeface="+mn-ea"/>
                <a:cs typeface="+mn-cs"/>
              </a:defRPr>
            </a:lvl1pPr>
          </a:lstStyle>
          <a:p>
            <a:r>
              <a:rPr lang="en-US"/>
              <a:t>Click icon to add media</a:t>
            </a:r>
          </a:p>
        </p:txBody>
      </p:sp>
    </p:spTree>
    <p:extLst>
      <p:ext uri="{BB962C8B-B14F-4D97-AF65-F5344CB8AC3E}">
        <p14:creationId xmlns:p14="http://schemas.microsoft.com/office/powerpoint/2010/main" val="928278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Picture 6" descr="A close-up of a spider web&#10;&#10;Description automatically generated with low confidence">
            <a:extLst>
              <a:ext uri="{FF2B5EF4-FFF2-40B4-BE49-F238E27FC236}">
                <a16:creationId xmlns:a16="http://schemas.microsoft.com/office/drawing/2014/main" id="{BA989119-71DA-4316-A151-8E15D149DD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10" name="Rectangle 9">
            <a:extLst>
              <a:ext uri="{FF2B5EF4-FFF2-40B4-BE49-F238E27FC236}">
                <a16:creationId xmlns:a16="http://schemas.microsoft.com/office/drawing/2014/main" id="{DEBC4B2D-BEAB-4023-B75F-DBE10865FB91}"/>
              </a:ext>
            </a:extLst>
          </p:cNvPr>
          <p:cNvSpPr/>
          <p:nvPr userDrawn="1"/>
        </p:nvSpPr>
        <p:spPr>
          <a:xfrm>
            <a:off x="0" y="5410200"/>
            <a:ext cx="18288000" cy="4876800"/>
          </a:xfrm>
          <a:prstGeom prst="rect">
            <a:avLst/>
          </a:prstGeom>
          <a:gradFill>
            <a:gsLst>
              <a:gs pos="0">
                <a:schemeClr val="bg1">
                  <a:alpha val="0"/>
                </a:schemeClr>
              </a:gs>
              <a:gs pos="100000">
                <a:schemeClr val="bg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493969F7-3958-4B24-B6D8-C4B33AA8D119}"/>
              </a:ext>
            </a:extLst>
          </p:cNvPr>
          <p:cNvSpPr>
            <a:spLocks noGrp="1"/>
          </p:cNvSpPr>
          <p:nvPr>
            <p:ph type="body" sz="quarter" idx="13" hasCustomPrompt="1"/>
          </p:nvPr>
        </p:nvSpPr>
        <p:spPr>
          <a:xfrm>
            <a:off x="2661416" y="8062248"/>
            <a:ext cx="10972802" cy="1075890"/>
          </a:xfrm>
          <a:prstGeom prst="rect">
            <a:avLst/>
          </a:prstGeom>
        </p:spPr>
        <p:txBody>
          <a:bodyPr/>
          <a:lstStyle>
            <a:lvl1pPr marL="0" indent="0" algn="l">
              <a:lnSpc>
                <a:spcPct val="90000"/>
              </a:lnSpc>
              <a:spcBef>
                <a:spcPts val="0"/>
              </a:spcBef>
              <a:buFontTx/>
              <a:buNone/>
              <a:defRPr sz="2000" cap="none" baseline="0">
                <a:solidFill>
                  <a:schemeClr val="tx2"/>
                </a:solidFill>
                <a:latin typeface="Trebuchet MS" panose="020B0603020202020204" pitchFamily="34" charset="0"/>
              </a:defRPr>
            </a:lvl1pPr>
            <a:lvl2pPr marL="1281422" indent="0" algn="l">
              <a:lnSpc>
                <a:spcPct val="90000"/>
              </a:lnSpc>
              <a:buFontTx/>
              <a:buNone/>
              <a:defRPr sz="3770" cap="all" baseline="0">
                <a:solidFill>
                  <a:schemeClr val="tx2"/>
                </a:solidFill>
                <a:latin typeface="DINPro-Medium" panose="02000503030000020004" pitchFamily="50" charset="0"/>
              </a:defRPr>
            </a:lvl2pPr>
            <a:lvl3pPr marL="2441839" indent="0" algn="l">
              <a:lnSpc>
                <a:spcPct val="90000"/>
              </a:lnSpc>
              <a:buFontTx/>
              <a:buNone/>
              <a:defRPr sz="3770" cap="all" baseline="0">
                <a:solidFill>
                  <a:schemeClr val="tx2"/>
                </a:solidFill>
                <a:latin typeface="DINPro-Medium" panose="02000503030000020004" pitchFamily="50" charset="0"/>
              </a:defRPr>
            </a:lvl3pPr>
            <a:lvl4pPr marL="3466934" indent="0">
              <a:buNone/>
              <a:defRPr/>
            </a:lvl4pPr>
          </a:lstStyle>
          <a:p>
            <a:pPr lvl="0"/>
            <a:r>
              <a:rPr lang="en-US"/>
              <a:t>Edit Master Text Style</a:t>
            </a:r>
          </a:p>
        </p:txBody>
      </p:sp>
      <p:sp>
        <p:nvSpPr>
          <p:cNvPr id="15" name="Text Placeholder 4">
            <a:extLst>
              <a:ext uri="{FF2B5EF4-FFF2-40B4-BE49-F238E27FC236}">
                <a16:creationId xmlns:a16="http://schemas.microsoft.com/office/drawing/2014/main" id="{6197F771-0913-481D-869B-6DFB92729757}"/>
              </a:ext>
            </a:extLst>
          </p:cNvPr>
          <p:cNvSpPr>
            <a:spLocks noGrp="1"/>
          </p:cNvSpPr>
          <p:nvPr>
            <p:ph type="body" sz="quarter" idx="14" hasCustomPrompt="1"/>
          </p:nvPr>
        </p:nvSpPr>
        <p:spPr>
          <a:xfrm>
            <a:off x="2286001" y="4777155"/>
            <a:ext cx="10972802" cy="3067757"/>
          </a:xfrm>
          <a:prstGeom prst="rect">
            <a:avLst/>
          </a:prstGeom>
        </p:spPr>
        <p:txBody>
          <a:bodyPr anchor="b"/>
          <a:lstStyle>
            <a:lvl1pPr marL="0" indent="0" algn="l">
              <a:lnSpc>
                <a:spcPct val="90000"/>
              </a:lnSpc>
              <a:spcBef>
                <a:spcPts val="0"/>
              </a:spcBef>
              <a:buFontTx/>
              <a:buNone/>
              <a:defRPr sz="5000" cap="none" baseline="0">
                <a:solidFill>
                  <a:schemeClr val="tx1"/>
                </a:solidFill>
                <a:latin typeface="Trebuchet MS" panose="020B0603020202020204" pitchFamily="34" charset="0"/>
              </a:defRPr>
            </a:lvl1pPr>
            <a:lvl2pPr marL="1281422" indent="0" algn="l">
              <a:lnSpc>
                <a:spcPct val="90000"/>
              </a:lnSpc>
              <a:buFontTx/>
              <a:buNone/>
              <a:defRPr sz="3770" cap="all" baseline="0">
                <a:solidFill>
                  <a:schemeClr val="tx2"/>
                </a:solidFill>
                <a:latin typeface="DINPro-Medium" panose="02000503030000020004" pitchFamily="50" charset="0"/>
              </a:defRPr>
            </a:lvl2pPr>
            <a:lvl3pPr marL="2441839" indent="0" algn="l">
              <a:lnSpc>
                <a:spcPct val="90000"/>
              </a:lnSpc>
              <a:buFontTx/>
              <a:buNone/>
              <a:defRPr sz="3770" cap="all" baseline="0">
                <a:solidFill>
                  <a:schemeClr val="tx2"/>
                </a:solidFill>
                <a:latin typeface="DINPro-Medium" panose="02000503030000020004" pitchFamily="50" charset="0"/>
              </a:defRPr>
            </a:lvl3pPr>
            <a:lvl4pPr marL="3466934" indent="0">
              <a:buNone/>
              <a:defRPr/>
            </a:lvl4pPr>
          </a:lstStyle>
          <a:p>
            <a:pPr lvl="0"/>
            <a:r>
              <a:rPr lang="en-US"/>
              <a:t>Click to edit Master Title Style</a:t>
            </a:r>
          </a:p>
        </p:txBody>
      </p:sp>
    </p:spTree>
    <p:extLst>
      <p:ext uri="{BB962C8B-B14F-4D97-AF65-F5344CB8AC3E}">
        <p14:creationId xmlns:p14="http://schemas.microsoft.com/office/powerpoint/2010/main" val="3582845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picture containing leaf, laser&#10;&#10;Description automatically generated">
            <a:extLst>
              <a:ext uri="{FF2B5EF4-FFF2-40B4-BE49-F238E27FC236}">
                <a16:creationId xmlns:a16="http://schemas.microsoft.com/office/drawing/2014/main" id="{6660855F-17AB-4A73-A0C4-EB823D07507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168018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picture containing leaf, fern, plant&#10;&#10;Description automatically generated">
            <a:extLst>
              <a:ext uri="{FF2B5EF4-FFF2-40B4-BE49-F238E27FC236}">
                <a16:creationId xmlns:a16="http://schemas.microsoft.com/office/drawing/2014/main" id="{0A215942-C9C9-46FE-9B1A-4170C8F937A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9951061F-BD6A-474F-B3CF-D94D63DF56F2}"/>
              </a:ext>
            </a:extLst>
          </p:cNvPr>
          <p:cNvSpPr/>
          <p:nvPr userDrawn="1"/>
        </p:nvSpPr>
        <p:spPr>
          <a:xfrm flipV="1">
            <a:off x="0" y="1"/>
            <a:ext cx="18288000" cy="10286998"/>
          </a:xfrm>
          <a:prstGeom prst="rect">
            <a:avLst/>
          </a:prstGeom>
          <a:gradFill>
            <a:gsLst>
              <a:gs pos="0">
                <a:schemeClr val="bg1"/>
              </a:gs>
              <a:gs pos="83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p:nvPr>
        </p:nvSpPr>
        <p:spPr>
          <a:xfrm>
            <a:off x="685800" y="6684827"/>
            <a:ext cx="10083800" cy="2971800"/>
          </a:xfrm>
          <a:prstGeom prst="rect">
            <a:avLst/>
          </a:prstGeom>
        </p:spPr>
        <p:txBody>
          <a:bodyPr anchor="b"/>
          <a:lstStyle>
            <a:lvl1pPr marL="0" indent="0">
              <a:spcBef>
                <a:spcPts val="0"/>
              </a:spcBef>
              <a:buFontTx/>
              <a:buNone/>
              <a:defRPr lang="en-US" sz="4000" b="1" kern="0" cap="all" baseline="0" dirty="0" smtClean="0">
                <a:solidFill>
                  <a:schemeClr val="tx1"/>
                </a:solidFill>
                <a:latin typeface="Trebuchet MS" panose="020B0603020202020204" pitchFamily="34" charset="0"/>
                <a:ea typeface="+mj-ea"/>
                <a:cs typeface="+mj-cs"/>
              </a:defRPr>
            </a:lvl1pPr>
            <a:lvl2pPr marL="1281421" indent="0">
              <a:buFontTx/>
              <a:buNone/>
              <a:defRPr lang="en-US" sz="4000" b="1" kern="0" cap="all" baseline="0" dirty="0" smtClean="0">
                <a:solidFill>
                  <a:schemeClr val="tx1"/>
                </a:solidFill>
                <a:latin typeface="Trebuchet MS" panose="020B0603020202020204" pitchFamily="34" charset="0"/>
                <a:ea typeface="+mj-ea"/>
                <a:cs typeface="+mj-cs"/>
              </a:defRPr>
            </a:lvl2pPr>
            <a:lvl3pPr marL="2441841" indent="0">
              <a:buFontTx/>
              <a:buNone/>
              <a:defRPr lang="en-US" sz="4000" b="1" kern="0" cap="all" baseline="0" dirty="0" smtClean="0">
                <a:solidFill>
                  <a:schemeClr val="tx1"/>
                </a:solidFill>
                <a:latin typeface="Trebuchet MS" panose="020B0603020202020204" pitchFamily="34" charset="0"/>
                <a:ea typeface="+mj-ea"/>
                <a:cs typeface="+mj-cs"/>
              </a:defRPr>
            </a:lvl3pPr>
            <a:lvl4pPr marL="3466934" indent="0">
              <a:buFontTx/>
              <a:buNone/>
              <a:defRPr lang="en-US" sz="4000" b="1" kern="0" cap="all" baseline="0" dirty="0" smtClean="0">
                <a:solidFill>
                  <a:schemeClr val="tx1"/>
                </a:solidFill>
                <a:latin typeface="Trebuchet MS" panose="020B0603020202020204" pitchFamily="34" charset="0"/>
                <a:ea typeface="+mj-ea"/>
                <a:cs typeface="+mj-cs"/>
              </a:defRPr>
            </a:lvl4pPr>
            <a:lvl5pPr marL="4235790" indent="0">
              <a:buFontTx/>
              <a:buNone/>
              <a:defRPr lang="en-US" sz="4000" b="1" kern="0" cap="all" baseline="0" dirty="0">
                <a:solidFill>
                  <a:schemeClr val="tx1"/>
                </a:solidFill>
                <a:latin typeface="Trebuchet MS" panose="020B0603020202020204" pitchFamily="34" charset="0"/>
                <a:ea typeface="+mj-ea"/>
                <a:cs typeface="+mj-cs"/>
              </a:defRPr>
            </a:lvl5pPr>
          </a:lstStyle>
          <a:p>
            <a:pPr lvl="0"/>
            <a:r>
              <a:rPr lang="en-US"/>
              <a:t>Click to edit Master text styles</a:t>
            </a:r>
          </a:p>
        </p:txBody>
      </p:sp>
    </p:spTree>
    <p:extLst>
      <p:ext uri="{BB962C8B-B14F-4D97-AF65-F5344CB8AC3E}">
        <p14:creationId xmlns:p14="http://schemas.microsoft.com/office/powerpoint/2010/main" val="2827898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18288000" cy="10287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491FCA0-A4E3-4331-8F3E-3CF9FC8D1DBD}"/>
              </a:ext>
            </a:extLst>
          </p:cNvPr>
          <p:cNvSpPr>
            <a:spLocks noGrp="1"/>
          </p:cNvSpPr>
          <p:nvPr>
            <p:ph type="body" sz="quarter" idx="10" hasCustomPrompt="1"/>
          </p:nvPr>
        </p:nvSpPr>
        <p:spPr>
          <a:xfrm>
            <a:off x="3817131" y="5386000"/>
            <a:ext cx="11366938" cy="2738093"/>
          </a:xfrm>
          <a:prstGeom prst="rect">
            <a:avLst/>
          </a:prstGeom>
        </p:spPr>
        <p:txBody>
          <a:bodyPr/>
          <a:lstStyle>
            <a:lvl1pPr marL="0" indent="0" algn="l">
              <a:lnSpc>
                <a:spcPct val="90000"/>
              </a:lnSpc>
              <a:spcBef>
                <a:spcPts val="0"/>
              </a:spcBef>
              <a:buFontTx/>
              <a:buNone/>
              <a:defRPr sz="2200" cap="none" baseline="0">
                <a:solidFill>
                  <a:schemeClr val="tx1"/>
                </a:solidFill>
                <a:latin typeface="Trebuchet MS" panose="020B0603020202020204" pitchFamily="34" charset="0"/>
              </a:defRPr>
            </a:lvl1pPr>
            <a:lvl2pPr marL="1281422" indent="0" algn="l">
              <a:lnSpc>
                <a:spcPct val="90000"/>
              </a:lnSpc>
              <a:buFontTx/>
              <a:buNone/>
              <a:defRPr sz="3770" cap="all" baseline="0">
                <a:solidFill>
                  <a:schemeClr val="tx2"/>
                </a:solidFill>
                <a:latin typeface="DINPro-Medium" panose="02000503030000020004" pitchFamily="50" charset="0"/>
              </a:defRPr>
            </a:lvl2pPr>
            <a:lvl3pPr marL="2441839" indent="0" algn="l">
              <a:lnSpc>
                <a:spcPct val="90000"/>
              </a:lnSpc>
              <a:buFontTx/>
              <a:buNone/>
              <a:defRPr sz="3770" cap="all" baseline="0">
                <a:solidFill>
                  <a:schemeClr val="tx2"/>
                </a:solidFill>
                <a:latin typeface="DINPro-Medium" panose="02000503030000020004" pitchFamily="50" charset="0"/>
              </a:defRPr>
            </a:lvl3pPr>
            <a:lvl4pPr marL="3466934" indent="0">
              <a:buNone/>
              <a:defRPr/>
            </a:lvl4pPr>
          </a:lstStyle>
          <a:p>
            <a:pPr lvl="0"/>
            <a:r>
              <a:rPr lang="en-US"/>
              <a:t>Edit Master Text Style</a:t>
            </a:r>
          </a:p>
        </p:txBody>
      </p:sp>
      <p:sp>
        <p:nvSpPr>
          <p:cNvPr id="7" name="Title 1">
            <a:extLst>
              <a:ext uri="{FF2B5EF4-FFF2-40B4-BE49-F238E27FC236}">
                <a16:creationId xmlns:a16="http://schemas.microsoft.com/office/drawing/2014/main" id="{3A43FC4E-58F2-4EAD-8EB3-29B66F0FA4E3}"/>
              </a:ext>
            </a:extLst>
          </p:cNvPr>
          <p:cNvSpPr>
            <a:spLocks noGrp="1"/>
          </p:cNvSpPr>
          <p:nvPr>
            <p:ph type="title" hasCustomPrompt="1"/>
          </p:nvPr>
        </p:nvSpPr>
        <p:spPr>
          <a:xfrm>
            <a:off x="3817131" y="4512380"/>
            <a:ext cx="11366938" cy="877133"/>
          </a:xfrm>
          <a:prstGeom prst="rect">
            <a:avLst/>
          </a:prstGeom>
        </p:spPr>
        <p:txBody>
          <a:bodyPr/>
          <a:lstStyle>
            <a:lvl1pPr algn="l">
              <a:defRPr sz="6000" b="0" cap="none">
                <a:solidFill>
                  <a:schemeClr val="tx1"/>
                </a:solidFill>
              </a:defRPr>
            </a:lvl1pPr>
          </a:lstStyle>
          <a:p>
            <a:r>
              <a:rPr lang="en-US"/>
              <a:t>Click to edit master title style</a:t>
            </a:r>
          </a:p>
        </p:txBody>
      </p:sp>
      <p:pic>
        <p:nvPicPr>
          <p:cNvPr id="8" name="Picture 7" descr="A close up of a logo&#10;&#10;Description automatically generated">
            <a:extLst>
              <a:ext uri="{FF2B5EF4-FFF2-40B4-BE49-F238E27FC236}">
                <a16:creationId xmlns:a16="http://schemas.microsoft.com/office/drawing/2014/main" id="{760A5FC5-2CFA-4CF6-81CC-1664A29C99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96570" y="3124024"/>
            <a:ext cx="1178630" cy="1178628"/>
          </a:xfrm>
          <a:prstGeom prst="rect">
            <a:avLst/>
          </a:prstGeom>
        </p:spPr>
      </p:pic>
    </p:spTree>
    <p:extLst>
      <p:ext uri="{BB962C8B-B14F-4D97-AF65-F5344CB8AC3E}">
        <p14:creationId xmlns:p14="http://schemas.microsoft.com/office/powerpoint/2010/main" val="2636786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9" name="Picture 8" descr="A high angle view of a building&#10;&#10;Description automatically generated with low confidence">
            <a:extLst>
              <a:ext uri="{FF2B5EF4-FFF2-40B4-BE49-F238E27FC236}">
                <a16:creationId xmlns:a16="http://schemas.microsoft.com/office/drawing/2014/main" id="{36ED5556-7E8D-4B57-A4E7-D6499C0714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10" name="Rectangle 9">
            <a:extLst>
              <a:ext uri="{FF2B5EF4-FFF2-40B4-BE49-F238E27FC236}">
                <a16:creationId xmlns:a16="http://schemas.microsoft.com/office/drawing/2014/main" id="{D88B2919-A485-4AF1-9210-D4FA7CFC290E}"/>
              </a:ext>
            </a:extLst>
          </p:cNvPr>
          <p:cNvSpPr/>
          <p:nvPr userDrawn="1"/>
        </p:nvSpPr>
        <p:spPr>
          <a:xfrm>
            <a:off x="0" y="5143500"/>
            <a:ext cx="18288000" cy="5143500"/>
          </a:xfrm>
          <a:prstGeom prst="rect">
            <a:avLst/>
          </a:prstGeom>
          <a:gradFill>
            <a:gsLst>
              <a:gs pos="0">
                <a:schemeClr val="bg1">
                  <a:alpha val="0"/>
                </a:schemeClr>
              </a:gs>
              <a:gs pos="100000">
                <a:schemeClr val="bg1">
                  <a:alpha val="7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4C643F-9D29-4FA0-A611-BFDFCD18B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2417" y="8147767"/>
            <a:ext cx="5651502" cy="1947083"/>
          </a:xfrm>
          <a:prstGeom prst="rect">
            <a:avLst/>
          </a:prstGeom>
        </p:spPr>
      </p:pic>
    </p:spTree>
    <p:extLst>
      <p:ext uri="{BB962C8B-B14F-4D97-AF65-F5344CB8AC3E}">
        <p14:creationId xmlns:p14="http://schemas.microsoft.com/office/powerpoint/2010/main" val="1509336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3"/>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37" indent="0">
              <a:buClr>
                <a:schemeClr val="bg2"/>
              </a:buClr>
              <a:buSzPct val="100000"/>
              <a:buFontTx/>
              <a:buNone/>
              <a:defRPr sz="2000">
                <a:solidFill>
                  <a:schemeClr val="accent4"/>
                </a:solidFill>
              </a:defRPr>
            </a:lvl2pPr>
            <a:lvl3pPr marL="1815115" indent="0">
              <a:buClr>
                <a:schemeClr val="bg2"/>
              </a:buClr>
              <a:buSzPct val="100000"/>
              <a:buFontTx/>
              <a:buNone/>
              <a:defRPr sz="1833">
                <a:solidFill>
                  <a:schemeClr val="accent4"/>
                </a:solidFill>
              </a:defRPr>
            </a:lvl3pPr>
            <a:lvl4pPr marL="2958161" indent="-381016">
              <a:buClr>
                <a:schemeClr val="bg2"/>
              </a:buClr>
              <a:buFont typeface="Wingdings" panose="05000000000000000000" pitchFamily="2" charset="2"/>
              <a:buChar char="§"/>
              <a:defRPr sz="3000">
                <a:solidFill>
                  <a:schemeClr val="tx1"/>
                </a:solidFill>
              </a:defRPr>
            </a:lvl4pPr>
            <a:lvl5pPr marL="3529682" indent="-381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2"/>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37" indent="0" algn="ctr">
              <a:buFontTx/>
              <a:buNone/>
              <a:defRPr sz="4667">
                <a:solidFill>
                  <a:schemeClr val="tx2"/>
                </a:solidFill>
                <a:latin typeface="Trebuchet MS" panose="020B0603020202020204" pitchFamily="34" charset="0"/>
              </a:defRPr>
            </a:lvl2pPr>
            <a:lvl3pPr marL="1815115" indent="0" algn="ctr">
              <a:buFontTx/>
              <a:buNone/>
              <a:defRPr sz="4667">
                <a:solidFill>
                  <a:schemeClr val="tx2"/>
                </a:solidFill>
                <a:latin typeface="Trebuchet MS" panose="020B0603020202020204" pitchFamily="34" charset="0"/>
              </a:defRPr>
            </a:lvl3pPr>
            <a:lvl4pPr marL="2577145" indent="0" algn="ctr">
              <a:buFontTx/>
              <a:buNone/>
              <a:defRPr sz="4667">
                <a:solidFill>
                  <a:schemeClr val="tx2"/>
                </a:solidFill>
                <a:latin typeface="Trebuchet MS" panose="020B0603020202020204" pitchFamily="34" charset="0"/>
              </a:defRPr>
            </a:lvl4pPr>
            <a:lvl5pPr marL="3148668"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7083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382833"/>
            <a:ext cx="18288000" cy="9904168"/>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8288000" cy="10287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14567" y="4413751"/>
            <a:ext cx="3359880" cy="1177252"/>
          </a:xfrm>
          <a:prstGeom prst="rect">
            <a:avLst/>
          </a:prstGeom>
        </p:spPr>
      </p:pic>
      <p:sp>
        <p:nvSpPr>
          <p:cNvPr id="11" name="Rectangle 4"/>
          <p:cNvSpPr>
            <a:spLocks noGrp="1" noChangeArrowheads="1"/>
          </p:cNvSpPr>
          <p:nvPr userDrawn="1">
            <p:ph type="subTitle" idx="1"/>
          </p:nvPr>
        </p:nvSpPr>
        <p:spPr>
          <a:xfrm>
            <a:off x="868083" y="2978495"/>
            <a:ext cx="14501177" cy="569387"/>
          </a:xfrm>
        </p:spPr>
        <p:txBody>
          <a:bodyPr wrap="square" anchor="t">
            <a:spAutoFit/>
          </a:bodyPr>
          <a:lstStyle>
            <a:lvl1pPr marL="0" indent="0" algn="l">
              <a:lnSpc>
                <a:spcPct val="90000"/>
              </a:lnSpc>
              <a:spcBef>
                <a:spcPts val="1000"/>
              </a:spcBef>
              <a:spcAft>
                <a:spcPts val="500"/>
              </a:spcAft>
              <a:buFontTx/>
              <a:buNone/>
              <a:defRPr sz="3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802770" y="1398811"/>
            <a:ext cx="14565567" cy="1638092"/>
          </a:xfrm>
        </p:spPr>
        <p:txBody>
          <a:bodyPr anchor="b">
            <a:noAutofit/>
          </a:bodyPr>
          <a:lstStyle>
            <a:lvl1pPr algn="l">
              <a:lnSpc>
                <a:spcPct val="90000"/>
              </a:lnSpc>
              <a:spcBef>
                <a:spcPts val="0"/>
              </a:spcBef>
              <a:defRPr sz="7667"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54904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userDrawn="1">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333"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18680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197669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333">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5250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333">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33">
                <a:solidFill>
                  <a:schemeClr val="accent4"/>
                </a:solidFill>
              </a:defRPr>
            </a:lvl3pPr>
            <a:lvl4pPr marL="2958101" indent="-381008">
              <a:buClr>
                <a:schemeClr val="bg2"/>
              </a:buClr>
              <a:buSzPct val="75000"/>
              <a:buFontTx/>
              <a:buBlip>
                <a:blip r:embed="rId2"/>
              </a:buBlip>
              <a:defRPr sz="1667">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1332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333">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26425"/>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167" b="1" i="0" kern="0">
                <a:solidFill>
                  <a:schemeClr val="bg1"/>
                </a:solidFill>
                <a:latin typeface="Trebuchet MS"/>
              </a:rPr>
              <a:t>NVIDIA CONFIDENTIAL. DO NOT DISTRIBUTE.</a:t>
            </a:r>
          </a:p>
        </p:txBody>
      </p:sp>
    </p:spTree>
    <p:extLst>
      <p:ext uri="{BB962C8B-B14F-4D97-AF65-F5344CB8AC3E}">
        <p14:creationId xmlns:p14="http://schemas.microsoft.com/office/powerpoint/2010/main" val="84438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333">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20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95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33">
                <a:solidFill>
                  <a:schemeClr val="accent4"/>
                </a:solidFill>
              </a:defRPr>
            </a:lvl2pPr>
            <a:lvl3pPr marL="1815078" indent="0">
              <a:spcBef>
                <a:spcPts val="833"/>
              </a:spcBef>
              <a:spcAft>
                <a:spcPts val="833"/>
              </a:spcAft>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22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33">
                <a:solidFill>
                  <a:schemeClr val="accent4"/>
                </a:solidFill>
              </a:defRPr>
            </a:lvl2pPr>
            <a:lvl3pPr marL="1815078" indent="0">
              <a:spcBef>
                <a:spcPts val="833"/>
              </a:spcBef>
              <a:spcAft>
                <a:spcPts val="833"/>
              </a:spcAft>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48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262543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95138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667">
                <a:solidFill>
                  <a:schemeClr val="tx1"/>
                </a:solidFill>
              </a:defRPr>
            </a:lvl1pPr>
          </a:lstStyle>
          <a:p>
            <a:r>
              <a:rPr lang="en-US"/>
              <a:t>Click to edit Master title style</a:t>
            </a:r>
          </a:p>
        </p:txBody>
      </p:sp>
    </p:spTree>
    <p:extLst>
      <p:ext uri="{BB962C8B-B14F-4D97-AF65-F5344CB8AC3E}">
        <p14:creationId xmlns:p14="http://schemas.microsoft.com/office/powerpoint/2010/main" val="362859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667">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2377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9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75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380709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405580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7495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762015" lvl="0" indent="-492135" algn="l">
              <a:lnSpc>
                <a:spcPct val="90000"/>
              </a:lnSpc>
              <a:spcBef>
                <a:spcPts val="1500"/>
              </a:spcBef>
              <a:spcAft>
                <a:spcPts val="0"/>
              </a:spcAft>
              <a:buClr>
                <a:schemeClr val="dk1"/>
              </a:buClr>
              <a:buSzPts val="1050"/>
              <a:buFont typeface="Trebuchet MS"/>
              <a:buChar char="•"/>
              <a:defRPr sz="2333">
                <a:solidFill>
                  <a:schemeClr val="accent4"/>
                </a:solidFill>
              </a:defRPr>
            </a:lvl1pPr>
            <a:lvl2pPr marL="1524030" lvl="1" indent="-476260" algn="l">
              <a:lnSpc>
                <a:spcPct val="90000"/>
              </a:lnSpc>
              <a:spcBef>
                <a:spcPts val="1500"/>
              </a:spcBef>
              <a:spcAft>
                <a:spcPts val="0"/>
              </a:spcAft>
              <a:buClr>
                <a:schemeClr val="dk1"/>
              </a:buClr>
              <a:buSzPts val="900"/>
              <a:buFont typeface="Trebuchet MS"/>
              <a:buChar char="•"/>
              <a:defRPr sz="2000">
                <a:solidFill>
                  <a:schemeClr val="accent4"/>
                </a:solidFill>
              </a:defRPr>
            </a:lvl2pPr>
            <a:lvl3pPr marL="2286046" lvl="2" indent="-468321" algn="l">
              <a:lnSpc>
                <a:spcPct val="90000"/>
              </a:lnSpc>
              <a:spcBef>
                <a:spcPts val="1500"/>
              </a:spcBef>
              <a:spcAft>
                <a:spcPts val="0"/>
              </a:spcAft>
              <a:buClr>
                <a:schemeClr val="dk1"/>
              </a:buClr>
              <a:buSzPts val="825"/>
              <a:buFont typeface="Trebuchet MS"/>
              <a:buChar char="•"/>
              <a:defRPr sz="1833">
                <a:solidFill>
                  <a:schemeClr val="accent4"/>
                </a:solidFill>
              </a:defRPr>
            </a:lvl3pPr>
            <a:lvl4pPr marL="3048061" lvl="3" indent="-460384" algn="l">
              <a:spcBef>
                <a:spcPts val="1500"/>
              </a:spcBef>
              <a:spcAft>
                <a:spcPts val="0"/>
              </a:spcAft>
              <a:buClr>
                <a:schemeClr val="dk1"/>
              </a:buClr>
              <a:buSzPts val="750"/>
              <a:buFont typeface="Trebuchet MS"/>
              <a:buChar char="•"/>
              <a:defRPr sz="1667">
                <a:solidFill>
                  <a:schemeClr val="accent4"/>
                </a:solidFill>
                <a:latin typeface="Trebuchet MS"/>
                <a:ea typeface="Trebuchet MS"/>
                <a:cs typeface="Trebuchet MS"/>
                <a:sym typeface="Trebuchet MS"/>
              </a:defRPr>
            </a:lvl4pPr>
            <a:lvl5pPr marL="3810076" lvl="4" indent="-592679" algn="l">
              <a:spcBef>
                <a:spcPts val="667"/>
              </a:spcBef>
              <a:spcAft>
                <a:spcPts val="0"/>
              </a:spcAft>
              <a:buClr>
                <a:schemeClr val="dk1"/>
              </a:buClr>
              <a:buSzPts val="2000"/>
              <a:buFont typeface="Noto Sans Symbols"/>
              <a:buChar char="▪"/>
              <a:defRPr>
                <a:solidFill>
                  <a:schemeClr val="lt1"/>
                </a:solidFill>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
        <p:nvSpPr>
          <p:cNvPr id="33" name="Google Shape;33;p5"/>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762015" lvl="0" indent="-381008" algn="ctr">
              <a:lnSpc>
                <a:spcPct val="90000"/>
              </a:lnSpc>
              <a:spcBef>
                <a:spcPts val="1500"/>
              </a:spcBef>
              <a:spcAft>
                <a:spcPts val="0"/>
              </a:spcAft>
              <a:buSzPts val="1800"/>
              <a:buFont typeface="Trebuchet MS"/>
              <a:buNone/>
              <a:defRPr sz="3000" b="0">
                <a:solidFill>
                  <a:schemeClr val="lt2"/>
                </a:solidFill>
                <a:latin typeface="Trebuchet MS"/>
                <a:ea typeface="Trebuchet MS"/>
                <a:cs typeface="Trebuchet MS"/>
                <a:sym typeface="Trebuchet MS"/>
              </a:defRPr>
            </a:lvl1pPr>
            <a:lvl2pPr marL="1524030" lvl="1"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2pPr>
            <a:lvl3pPr marL="2286046" lvl="2"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3pPr>
            <a:lvl4pPr marL="3048061" lvl="3" indent="-381008" algn="ctr">
              <a:spcBef>
                <a:spcPts val="15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marL="3810076" lvl="4" indent="-381008" algn="ctr">
              <a:spcBef>
                <a:spcPts val="933"/>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317938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ANNOUNCING_SIDE_LeftCenter_SUBTITLE_DinP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7334" y="3723853"/>
            <a:ext cx="5210022" cy="1067927"/>
          </a:xfrm>
          <a:prstGeom prst="rect">
            <a:avLst/>
          </a:prstGeom>
        </p:spPr>
        <p:txBody>
          <a:bodyPr anchor="b"/>
          <a:lstStyle>
            <a:lvl1pPr algn="l">
              <a:defRPr sz="3300" b="0" cap="all" baseline="0">
                <a:solidFill>
                  <a:schemeClr val="bg1">
                    <a:lumMod val="85000"/>
                    <a:lumOff val="15000"/>
                  </a:schemeClr>
                </a:solidFill>
                <a:latin typeface="Trebuchet MS" panose="020B0603020202020204" pitchFamily="34" charset="0"/>
              </a:defRPr>
            </a:lvl1pPr>
          </a:lstStyle>
          <a:p>
            <a:r>
              <a:rPr lang="en-US"/>
              <a:t>CLICK TO EDIT MASTER TITLE STYLE</a:t>
            </a:r>
          </a:p>
        </p:txBody>
      </p:sp>
      <p:sp>
        <p:nvSpPr>
          <p:cNvPr id="3" name="Content Placeholder 2"/>
          <p:cNvSpPr>
            <a:spLocks noGrp="1"/>
          </p:cNvSpPr>
          <p:nvPr>
            <p:ph idx="1" hasCustomPrompt="1"/>
          </p:nvPr>
        </p:nvSpPr>
        <p:spPr>
          <a:xfrm>
            <a:off x="1177330" y="5660391"/>
            <a:ext cx="5109170" cy="2553372"/>
          </a:xfrm>
          <a:prstGeom prst="rect">
            <a:avLst/>
          </a:prstGeom>
        </p:spPr>
        <p:txBody>
          <a:bodyPr/>
          <a:lstStyle>
            <a:lvl1pPr marL="0" indent="0">
              <a:lnSpc>
                <a:spcPct val="90000"/>
              </a:lnSpc>
              <a:spcBef>
                <a:spcPts val="943"/>
              </a:spcBef>
              <a:spcAft>
                <a:spcPts val="943"/>
              </a:spcAft>
              <a:buSzPct val="100000"/>
              <a:buFontTx/>
              <a:buNone/>
              <a:defRPr sz="1800" cap="none" baseline="0">
                <a:solidFill>
                  <a:schemeClr val="bg1">
                    <a:lumMod val="75000"/>
                    <a:lumOff val="25000"/>
                  </a:schemeClr>
                </a:solidFill>
                <a:latin typeface="Trebuchet MS" panose="020B0603020202020204" pitchFamily="34" charset="0"/>
              </a:defRPr>
            </a:lvl1pPr>
            <a:lvl2pPr marL="1281419" indent="0">
              <a:spcAft>
                <a:spcPts val="807"/>
              </a:spcAft>
              <a:buSzPct val="100000"/>
              <a:buFontTx/>
              <a:buNone/>
              <a:defRPr>
                <a:solidFill>
                  <a:schemeClr val="bg2">
                    <a:lumMod val="50000"/>
                  </a:schemeClr>
                </a:solidFill>
              </a:defRPr>
            </a:lvl2pPr>
            <a:lvl3pPr marL="3075410" indent="-633569">
              <a:buSzPct val="100000"/>
              <a:buFontTx/>
              <a:buBlip>
                <a:blip r:embed="rId2"/>
              </a:buBlip>
              <a:defRPr sz="4038">
                <a:solidFill>
                  <a:schemeClr val="tx1"/>
                </a:solidFill>
              </a:defRPr>
            </a:lvl3pPr>
            <a:lvl4pPr marL="3979501" indent="-512569">
              <a:buFontTx/>
              <a:buBlip>
                <a:blip r:embed="rId2"/>
              </a:buBlip>
              <a:defRPr>
                <a:solidFill>
                  <a:schemeClr val="tx1"/>
                </a:solidFill>
              </a:defRPr>
            </a:lvl4pPr>
            <a:lvl5pPr marL="4748357" indent="-512569">
              <a:buFontTx/>
              <a:buBlip>
                <a:blip r:embed="rId2"/>
              </a:buBlip>
              <a:defRPr>
                <a:solidFill>
                  <a:schemeClr val="tx1"/>
                </a:solidFill>
              </a:defRPr>
            </a:lvl5pPr>
          </a:lstStyle>
          <a:p>
            <a:pPr lvl="0"/>
            <a:r>
              <a:rPr lang="en-US"/>
              <a:t>Click To Edit Master Text Styles</a:t>
            </a:r>
          </a:p>
          <a:p>
            <a:pPr lvl="0"/>
            <a:r>
              <a:rPr lang="en-US"/>
              <a:t>Second Level</a:t>
            </a:r>
          </a:p>
        </p:txBody>
      </p:sp>
      <p:sp>
        <p:nvSpPr>
          <p:cNvPr id="5" name="Text Placeholder 4">
            <a:extLst>
              <a:ext uri="{FF2B5EF4-FFF2-40B4-BE49-F238E27FC236}">
                <a16:creationId xmlns:a16="http://schemas.microsoft.com/office/drawing/2014/main" id="{BF8D2E30-18C1-4774-9040-3B648ADDBB13}"/>
              </a:ext>
            </a:extLst>
          </p:cNvPr>
          <p:cNvSpPr>
            <a:spLocks noGrp="1"/>
          </p:cNvSpPr>
          <p:nvPr>
            <p:ph type="body" sz="quarter" idx="10" hasCustomPrompt="1"/>
          </p:nvPr>
        </p:nvSpPr>
        <p:spPr>
          <a:xfrm>
            <a:off x="1177332" y="4778299"/>
            <a:ext cx="4526547" cy="701672"/>
          </a:xfrm>
          <a:prstGeom prst="rect">
            <a:avLst/>
          </a:prstGeom>
        </p:spPr>
        <p:txBody>
          <a:bodyPr/>
          <a:lstStyle>
            <a:lvl1pPr marL="0" indent="0" algn="l">
              <a:lnSpc>
                <a:spcPct val="90000"/>
              </a:lnSpc>
              <a:buFontTx/>
              <a:buNone/>
              <a:defRPr sz="2400" cap="none" baseline="0">
                <a:solidFill>
                  <a:schemeClr val="bg1">
                    <a:lumMod val="75000"/>
                    <a:lumOff val="25000"/>
                  </a:schemeClr>
                </a:solidFill>
                <a:latin typeface="Trebuchet MS" panose="020B0603020202020204" pitchFamily="34" charset="0"/>
              </a:defRPr>
            </a:lvl1pPr>
            <a:lvl2pPr marL="1281422" indent="0" algn="l">
              <a:lnSpc>
                <a:spcPct val="90000"/>
              </a:lnSpc>
              <a:buFontTx/>
              <a:buNone/>
              <a:defRPr sz="3770" cap="all" baseline="0">
                <a:solidFill>
                  <a:schemeClr val="tx2"/>
                </a:solidFill>
                <a:latin typeface="DINPro-Medium" panose="02000503030000020004" pitchFamily="50" charset="0"/>
              </a:defRPr>
            </a:lvl2pPr>
            <a:lvl3pPr marL="2441841" indent="0" algn="l">
              <a:lnSpc>
                <a:spcPct val="90000"/>
              </a:lnSpc>
              <a:buFontTx/>
              <a:buNone/>
              <a:defRPr sz="3770" cap="all" baseline="0">
                <a:solidFill>
                  <a:schemeClr val="tx2"/>
                </a:solidFill>
                <a:latin typeface="DINPro-Medium" panose="02000503030000020004" pitchFamily="50" charset="0"/>
              </a:defRPr>
            </a:lvl3pPr>
            <a:lvl4pPr marL="3466934" indent="0">
              <a:buNone/>
              <a:defRPr/>
            </a:lvl4pPr>
          </a:lstStyle>
          <a:p>
            <a:pPr lvl="0"/>
            <a:r>
              <a:rPr lang="en-US"/>
              <a:t>Edit Master Text Style</a:t>
            </a:r>
          </a:p>
        </p:txBody>
      </p:sp>
    </p:spTree>
    <p:extLst>
      <p:ext uri="{BB962C8B-B14F-4D97-AF65-F5344CB8AC3E}">
        <p14:creationId xmlns:p14="http://schemas.microsoft.com/office/powerpoint/2010/main" val="367108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ANNOUNCING_SIDE_Left_CENTERED_DinP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7332" y="4605414"/>
            <a:ext cx="5398283" cy="1052505"/>
          </a:xfrm>
          <a:prstGeom prst="rect">
            <a:avLst/>
          </a:prstGeom>
        </p:spPr>
        <p:txBody>
          <a:bodyPr anchor="ctr"/>
          <a:lstStyle>
            <a:lvl1pPr algn="l">
              <a:defRPr sz="3300" b="0" cap="all" baseline="0">
                <a:solidFill>
                  <a:schemeClr val="bg1">
                    <a:lumMod val="85000"/>
                    <a:lumOff val="15000"/>
                  </a:schemeClr>
                </a:solidFill>
                <a:latin typeface="DINPro-Regular" panose="02000503030000020004" pitchFamily="50" charset="0"/>
              </a:defRPr>
            </a:lvl1pPr>
          </a:lstStyle>
          <a:p>
            <a:r>
              <a:rPr lang="en-US"/>
              <a:t>CLICK TO EDIT MASTER TITLE STYLE</a:t>
            </a:r>
          </a:p>
        </p:txBody>
      </p:sp>
    </p:spTree>
    <p:extLst>
      <p:ext uri="{BB962C8B-B14F-4D97-AF65-F5344CB8AC3E}">
        <p14:creationId xmlns:p14="http://schemas.microsoft.com/office/powerpoint/2010/main" val="10989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3901-80F6-4478-9ABD-14A69C6A90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095318-C155-4E1A-BC42-723F805AD3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2E800-CA56-4067-8084-9434A03CB489}"/>
              </a:ext>
            </a:extLst>
          </p:cNvPr>
          <p:cNvSpPr>
            <a:spLocks noGrp="1"/>
          </p:cNvSpPr>
          <p:nvPr>
            <p:ph type="dt" sz="half" idx="10"/>
          </p:nvPr>
        </p:nvSpPr>
        <p:spPr/>
        <p:txBody>
          <a:bodyPr/>
          <a:lstStyle/>
          <a:p>
            <a:fld id="{8F64EC9B-AF53-4349-A8DA-3ACE5AF52205}" type="datetimeFigureOut">
              <a:rPr lang="en-US" smtClean="0"/>
              <a:t>22-Mar-24</a:t>
            </a:fld>
            <a:endParaRPr lang="en-US"/>
          </a:p>
        </p:txBody>
      </p:sp>
      <p:sp>
        <p:nvSpPr>
          <p:cNvPr id="5" name="Footer Placeholder 4">
            <a:extLst>
              <a:ext uri="{FF2B5EF4-FFF2-40B4-BE49-F238E27FC236}">
                <a16:creationId xmlns:a16="http://schemas.microsoft.com/office/drawing/2014/main" id="{BA6337C4-3F58-444F-BB00-4948A1C46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B8EC4-9AD2-44FB-BB15-5C5442884030}"/>
              </a:ext>
            </a:extLst>
          </p:cNvPr>
          <p:cNvSpPr>
            <a:spLocks noGrp="1"/>
          </p:cNvSpPr>
          <p:nvPr>
            <p:ph type="sldNum" sz="quarter" idx="12"/>
          </p:nvPr>
        </p:nvSpPr>
        <p:spPr/>
        <p:txBody>
          <a:bodyPr/>
          <a:lstStyle/>
          <a:p>
            <a:fld id="{75963FB1-8AF8-42D9-A51F-A86BEF9A2832}" type="slidenum">
              <a:rPr lang="en-US" smtClean="0"/>
              <a:t>‹#›</a:t>
            </a:fld>
            <a:endParaRPr lang="en-US"/>
          </a:p>
        </p:txBody>
      </p:sp>
    </p:spTree>
    <p:extLst>
      <p:ext uri="{BB962C8B-B14F-4D97-AF65-F5344CB8AC3E}">
        <p14:creationId xmlns:p14="http://schemas.microsoft.com/office/powerpoint/2010/main" val="13135153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405"/>
        <p:cNvGrpSpPr/>
        <p:nvPr/>
      </p:nvGrpSpPr>
      <p:grpSpPr>
        <a:xfrm>
          <a:off x="0" y="0"/>
          <a:ext cx="0" cy="0"/>
          <a:chOff x="0" y="0"/>
          <a:chExt cx="0" cy="0"/>
        </a:xfrm>
      </p:grpSpPr>
      <p:sp>
        <p:nvSpPr>
          <p:cNvPr id="406" name="Google Shape;406;p37"/>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7" name="Google Shape;407;p37"/>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408" name="Google Shape;408;p37"/>
          <p:cNvSpPr txBox="1">
            <a:spLocks noGrp="1"/>
          </p:cNvSpPr>
          <p:nvPr>
            <p:ph type="body" idx="2"/>
          </p:nvPr>
        </p:nvSpPr>
        <p:spPr>
          <a:xfrm>
            <a:off x="830580" y="181356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24723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745" indent="0" algn="ctr">
              <a:buFontTx/>
              <a:buNone/>
              <a:defRPr sz="2200">
                <a:latin typeface="Trebuchet MS" panose="020B0603020202020204" pitchFamily="34" charset="0"/>
              </a:defRPr>
            </a:lvl2pPr>
            <a:lvl3pPr marL="1371491" indent="0" algn="ctr">
              <a:buFontTx/>
              <a:buNone/>
              <a:defRPr sz="2200">
                <a:latin typeface="Trebuchet MS" panose="020B0603020202020204" pitchFamily="34" charset="0"/>
              </a:defRPr>
            </a:lvl3pPr>
            <a:lvl4pPr marL="2057236" indent="0" algn="ctr">
              <a:buFontTx/>
              <a:buNone/>
              <a:defRPr sz="2200">
                <a:latin typeface="Trebuchet MS" panose="020B0603020202020204" pitchFamily="34" charset="0"/>
              </a:defRPr>
            </a:lvl4pPr>
            <a:lvl5pPr marL="2742980" indent="0" algn="ctr">
              <a:buFontTx/>
              <a:buNone/>
              <a:defRPr sz="2200">
                <a:latin typeface="Trebuchet MS" panose="020B0603020202020204" pitchFamily="34" charset="0"/>
              </a:defRPr>
            </a:lvl5pPr>
          </a:lstStyle>
          <a:p>
            <a:pPr lvl="0"/>
            <a:r>
              <a:rPr lang="en-US"/>
              <a:t>Click to add subtitle</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hasCustomPrompt="1"/>
          </p:nvPr>
        </p:nvSpPr>
        <p:spPr>
          <a:xfrm>
            <a:off x="1257301" y="2423160"/>
            <a:ext cx="7607808" cy="6825997"/>
          </a:xfrm>
          <a:prstGeom prst="rect">
            <a:avLst/>
          </a:prstGeom>
        </p:spPr>
        <p:txBody>
          <a:bodyPr/>
          <a:lstStyle>
            <a:lvl1pPr marL="228583" indent="-228583">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45" indent="-228583">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910" indent="-228583">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072" indent="-228583">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76" indent="-198421">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hasCustomPrompt="1"/>
          </p:nvPr>
        </p:nvSpPr>
        <p:spPr>
          <a:xfrm>
            <a:off x="9422893" y="2423160"/>
            <a:ext cx="7607808" cy="6825997"/>
          </a:xfrm>
          <a:prstGeom prst="rect">
            <a:avLst/>
          </a:prstGeom>
        </p:spPr>
        <p:txBody>
          <a:bodyPr/>
          <a:lstStyle>
            <a:lvl1pPr marL="228583" indent="-228583">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45" indent="-228583">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910" indent="-228583">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072" indent="-228583">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76" indent="-198421">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0421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856483" y="7394109"/>
            <a:ext cx="2669325" cy="2164380"/>
          </a:xfrm>
          <a:prstGeom prst="rect">
            <a:avLst/>
          </a:prstGeom>
        </p:spPr>
      </p:pic>
    </p:spTree>
    <p:extLst>
      <p:ext uri="{BB962C8B-B14F-4D97-AF65-F5344CB8AC3E}">
        <p14:creationId xmlns:p14="http://schemas.microsoft.com/office/powerpoint/2010/main" val="50767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2"/>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1" y="3505060"/>
            <a:ext cx="16581120" cy="6198209"/>
          </a:xfrm>
        </p:spPr>
        <p:txBody>
          <a:bodyPr/>
          <a:lstStyle>
            <a:lvl1pPr marL="0" indent="0">
              <a:buClr>
                <a:schemeClr val="bg2"/>
              </a:buClr>
              <a:buSzPct val="100000"/>
              <a:buFontTx/>
              <a:buNone/>
              <a:defRPr sz="2334">
                <a:solidFill>
                  <a:schemeClr val="accent4"/>
                </a:solidFill>
              </a:defRPr>
            </a:lvl1pPr>
            <a:lvl2pPr marL="952491" indent="0">
              <a:buClr>
                <a:schemeClr val="bg2"/>
              </a:buClr>
              <a:buSzPct val="100000"/>
              <a:buFontTx/>
              <a:buNone/>
              <a:defRPr sz="2000">
                <a:solidFill>
                  <a:schemeClr val="accent4"/>
                </a:solidFill>
              </a:defRPr>
            </a:lvl2pPr>
            <a:lvl3pPr marL="1815024" indent="0">
              <a:buClr>
                <a:schemeClr val="bg2"/>
              </a:buClr>
              <a:buSzPct val="100000"/>
              <a:buFontTx/>
              <a:buNone/>
              <a:defRPr sz="1833">
                <a:solidFill>
                  <a:schemeClr val="accent4"/>
                </a:solidFill>
              </a:defRPr>
            </a:lvl3pPr>
            <a:lvl4pPr marL="2958012" indent="-380996">
              <a:buClr>
                <a:schemeClr val="bg2"/>
              </a:buClr>
              <a:buFont typeface="Wingdings" panose="05000000000000000000" pitchFamily="2" charset="2"/>
              <a:buChar char="§"/>
              <a:defRPr sz="3000">
                <a:solidFill>
                  <a:schemeClr val="tx1"/>
                </a:solidFill>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0"/>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0827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2"/>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1" y="3505060"/>
            <a:ext cx="16581120" cy="6198209"/>
          </a:xfrm>
        </p:spPr>
        <p:txBody>
          <a:bodyPr/>
          <a:lstStyle>
            <a:lvl1pPr marL="383643" indent="-383643">
              <a:buClr>
                <a:schemeClr val="bg2"/>
              </a:buClr>
              <a:buSzPct val="75000"/>
              <a:buFontTx/>
              <a:buBlip>
                <a:blip r:embed="rId2"/>
              </a:buBlip>
              <a:defRPr sz="2334">
                <a:solidFill>
                  <a:schemeClr val="accent4"/>
                </a:solidFill>
              </a:defRPr>
            </a:lvl1pPr>
            <a:lvl2pPr marL="1333487" indent="-380996">
              <a:buClr>
                <a:schemeClr val="bg2"/>
              </a:buClr>
              <a:buSzPct val="75000"/>
              <a:buFontTx/>
              <a:buBlip>
                <a:blip r:embed="rId2"/>
              </a:buBlip>
              <a:defRPr sz="2000">
                <a:solidFill>
                  <a:schemeClr val="accent4"/>
                </a:solidFill>
              </a:defRPr>
            </a:lvl2pPr>
            <a:lvl3pPr marL="2098125" indent="-283103">
              <a:buClr>
                <a:schemeClr val="bg2"/>
              </a:buClr>
              <a:buSzPct val="75000"/>
              <a:buFontTx/>
              <a:buBlip>
                <a:blip r:embed="rId2"/>
              </a:buBlip>
              <a:defRPr sz="1833">
                <a:solidFill>
                  <a:schemeClr val="accent4"/>
                </a:solidFill>
              </a:defRPr>
            </a:lvl3pPr>
            <a:lvl4pPr marL="2958012" indent="-380996">
              <a:buClr>
                <a:schemeClr val="bg2"/>
              </a:buClr>
              <a:buSzPct val="75000"/>
              <a:buFontTx/>
              <a:buBlip>
                <a:blip r:embed="rId2"/>
              </a:buBlip>
              <a:defRPr sz="1667">
                <a:solidFill>
                  <a:schemeClr val="accent4"/>
                </a:solidFill>
                <a:latin typeface="Trebuchet MS" panose="020B0603020202020204" pitchFamily="34" charset="0"/>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0"/>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7383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2"/>
            <a:ext cx="16626840" cy="984885"/>
          </a:xfrm>
        </p:spPr>
        <p:txBody>
          <a:bodyPr/>
          <a:lstStyle>
            <a:lvl1pPr algn="ctr">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61251" y="3505060"/>
            <a:ext cx="16581120" cy="6198209"/>
          </a:xfrm>
        </p:spPr>
        <p:txBody>
          <a:bodyPr/>
          <a:lstStyle>
            <a:lvl1pPr marL="0" indent="0">
              <a:buClr>
                <a:schemeClr val="bg2"/>
              </a:buClr>
              <a:buSzPct val="100000"/>
              <a:buFontTx/>
              <a:buNone/>
              <a:defRPr sz="2334">
                <a:solidFill>
                  <a:schemeClr val="accent4"/>
                </a:solidFill>
              </a:defRPr>
            </a:lvl1pPr>
            <a:lvl2pPr marL="952491" indent="0">
              <a:buClr>
                <a:schemeClr val="bg2"/>
              </a:buClr>
              <a:buSzPct val="100000"/>
              <a:buFontTx/>
              <a:buNone/>
              <a:defRPr sz="2000">
                <a:solidFill>
                  <a:schemeClr val="accent4"/>
                </a:solidFill>
              </a:defRPr>
            </a:lvl2pPr>
            <a:lvl3pPr marL="1815024" indent="0">
              <a:buClr>
                <a:schemeClr val="bg2"/>
              </a:buClr>
              <a:buSzPct val="100000"/>
              <a:buFontTx/>
              <a:buNone/>
              <a:defRPr sz="1833">
                <a:solidFill>
                  <a:schemeClr val="accent4"/>
                </a:solidFill>
              </a:defRPr>
            </a:lvl3pPr>
            <a:lvl4pPr marL="2958012" indent="-380996">
              <a:buClr>
                <a:schemeClr val="bg2"/>
              </a:buClr>
              <a:buFont typeface="Wingdings" panose="05000000000000000000" pitchFamily="2" charset="2"/>
              <a:buChar char="§"/>
              <a:defRPr sz="3000">
                <a:solidFill>
                  <a:schemeClr val="tx1"/>
                </a:solidFill>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0"/>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26426"/>
            <a:ext cx="4604777" cy="413570"/>
          </a:xfrm>
          <a:prstGeom prst="rect">
            <a:avLst/>
          </a:prstGeom>
          <a:noFill/>
          <a:ln w="25400" cap="flat" cmpd="sng" algn="ctr">
            <a:noFill/>
            <a:prstDash val="solid"/>
          </a:ln>
          <a:effectLst/>
        </p:spPr>
        <p:txBody>
          <a:bodyPr rtlCol="0" anchor="b"/>
          <a:lstStyle/>
          <a:p>
            <a:pPr marL="0" marR="0" lvl="0" indent="0" algn="l" defTabSz="761993" eaLnBrk="1" fontAlgn="auto" latinLnBrk="0" hangingPunct="1">
              <a:lnSpc>
                <a:spcPct val="90000"/>
              </a:lnSpc>
              <a:spcBef>
                <a:spcPts val="0"/>
              </a:spcBef>
              <a:spcAft>
                <a:spcPts val="0"/>
              </a:spcAft>
              <a:buClrTx/>
              <a:buSzTx/>
              <a:buFontTx/>
              <a:buNone/>
              <a:tabLst/>
              <a:defRPr/>
            </a:pPr>
            <a:r>
              <a:rPr lang="en-US" sz="1167" b="1" i="0" kern="0">
                <a:solidFill>
                  <a:schemeClr val="bg1"/>
                </a:solidFill>
                <a:latin typeface="Trebuchet MS"/>
              </a:rPr>
              <a:t>NVIDIA CONFIDENTIAL. DO NOT DISTRIBUTE.</a:t>
            </a:r>
          </a:p>
        </p:txBody>
      </p:sp>
    </p:spTree>
    <p:extLst>
      <p:ext uri="{BB962C8B-B14F-4D97-AF65-F5344CB8AC3E}">
        <p14:creationId xmlns:p14="http://schemas.microsoft.com/office/powerpoint/2010/main" val="181128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2"/>
            <a:ext cx="16626840" cy="984885"/>
          </a:xfrm>
        </p:spPr>
        <p:txBody>
          <a:bodyPr/>
          <a:lstStyle>
            <a:lvl1pPr algn="ctr">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8"/>
            <a:ext cx="16581120" cy="6156264"/>
          </a:xfrm>
        </p:spPr>
        <p:txBody>
          <a:bodyPr/>
          <a:lstStyle>
            <a:lvl1pPr marL="0" indent="0">
              <a:buClr>
                <a:schemeClr val="bg2"/>
              </a:buClr>
              <a:buSzPct val="100000"/>
              <a:buFontTx/>
              <a:buNone/>
              <a:defRPr sz="2334">
                <a:solidFill>
                  <a:schemeClr val="accent4"/>
                </a:solidFill>
              </a:defRPr>
            </a:lvl1pPr>
            <a:lvl2pPr marL="952491" indent="0">
              <a:buClr>
                <a:schemeClr val="bg2"/>
              </a:buClr>
              <a:buSzPct val="100000"/>
              <a:buFontTx/>
              <a:buNone/>
              <a:defRPr sz="2000">
                <a:solidFill>
                  <a:schemeClr val="accent4"/>
                </a:solidFill>
              </a:defRPr>
            </a:lvl2pPr>
            <a:lvl3pPr marL="1815024" indent="0">
              <a:buClr>
                <a:schemeClr val="bg2"/>
              </a:buClr>
              <a:buSzPct val="100000"/>
              <a:buFontTx/>
              <a:buNone/>
              <a:defRPr sz="2000">
                <a:solidFill>
                  <a:schemeClr val="accent4"/>
                </a:solidFill>
              </a:defRPr>
            </a:lvl3pPr>
            <a:lvl4pPr marL="2958012" indent="-380996">
              <a:buClr>
                <a:schemeClr val="bg2"/>
              </a:buClr>
              <a:buFont typeface="Wingdings" panose="05000000000000000000" pitchFamily="2" charset="2"/>
              <a:buChar char="§"/>
              <a:defRPr sz="3000">
                <a:solidFill>
                  <a:schemeClr val="tx1"/>
                </a:solidFill>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0"/>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2" y="9716466"/>
            <a:ext cx="1841178" cy="5705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Tree>
    <p:extLst>
      <p:ext uri="{BB962C8B-B14F-4D97-AF65-F5344CB8AC3E}">
        <p14:creationId xmlns:p14="http://schemas.microsoft.com/office/powerpoint/2010/main" val="416285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6" y="2997651"/>
            <a:ext cx="7007337" cy="1031052"/>
          </a:xfrm>
        </p:spPr>
        <p:txBody>
          <a:bodyPr/>
          <a:lstStyle>
            <a:lvl1pPr algn="l">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9"/>
          </a:xfrm>
        </p:spPr>
        <p:txBody>
          <a:bodyPr/>
          <a:lstStyle>
            <a:lvl1pPr marL="0" indent="0">
              <a:spcBef>
                <a:spcPts val="834"/>
              </a:spcBef>
              <a:spcAft>
                <a:spcPts val="834"/>
              </a:spcAft>
              <a:buClr>
                <a:schemeClr val="bg2"/>
              </a:buClr>
              <a:buSzPct val="100000"/>
              <a:buFontTx/>
              <a:buNone/>
              <a:defRPr sz="2000">
                <a:solidFill>
                  <a:schemeClr val="accent4"/>
                </a:solidFill>
              </a:defRPr>
            </a:lvl1pPr>
            <a:lvl2pPr marL="952491" indent="0">
              <a:spcBef>
                <a:spcPts val="834"/>
              </a:spcBef>
              <a:spcAft>
                <a:spcPts val="834"/>
              </a:spcAft>
              <a:buClr>
                <a:schemeClr val="bg2"/>
              </a:buClr>
              <a:buSzPct val="100000"/>
              <a:buFontTx/>
              <a:buNone/>
              <a:defRPr sz="1833">
                <a:solidFill>
                  <a:schemeClr val="accent4"/>
                </a:solidFill>
              </a:defRPr>
            </a:lvl2pPr>
            <a:lvl3pPr marL="1815024" indent="0">
              <a:spcBef>
                <a:spcPts val="834"/>
              </a:spcBef>
              <a:spcAft>
                <a:spcPts val="834"/>
              </a:spcAft>
              <a:buClr>
                <a:schemeClr val="bg2"/>
              </a:buClr>
              <a:buSzPct val="100000"/>
              <a:buFontTx/>
              <a:buNone/>
              <a:defRPr sz="1833">
                <a:solidFill>
                  <a:schemeClr val="accent4"/>
                </a:solidFill>
              </a:defRPr>
            </a:lvl3pPr>
            <a:lvl4pPr marL="2958012" indent="-380996">
              <a:buClr>
                <a:schemeClr val="bg2"/>
              </a:buClr>
              <a:buFont typeface="Wingdings" panose="05000000000000000000" pitchFamily="2" charset="2"/>
              <a:buChar char="§"/>
              <a:defRPr sz="3000">
                <a:solidFill>
                  <a:schemeClr val="tx1"/>
                </a:solidFill>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6" y="3913995"/>
            <a:ext cx="7007337" cy="875772"/>
          </a:xfrm>
        </p:spPr>
        <p:txBody>
          <a:bodyPr/>
          <a:lstStyle>
            <a:lvl1pPr marL="0" indent="0" algn="l">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61"/>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Tree>
    <p:extLst>
      <p:ext uri="{BB962C8B-B14F-4D97-AF65-F5344CB8AC3E}">
        <p14:creationId xmlns:p14="http://schemas.microsoft.com/office/powerpoint/2010/main" val="221522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0"/>
            <a:ext cx="9052560" cy="4195149"/>
          </a:xfrm>
        </p:spPr>
        <p:txBody>
          <a:bodyPr/>
          <a:lstStyle>
            <a:lvl1pPr marL="0" indent="0">
              <a:spcBef>
                <a:spcPts val="834"/>
              </a:spcBef>
              <a:spcAft>
                <a:spcPts val="834"/>
              </a:spcAft>
              <a:buClr>
                <a:schemeClr val="bg2"/>
              </a:buClr>
              <a:buSzPct val="100000"/>
              <a:buFontTx/>
              <a:buNone/>
              <a:defRPr sz="2000">
                <a:solidFill>
                  <a:schemeClr val="accent4"/>
                </a:solidFill>
              </a:defRPr>
            </a:lvl1pPr>
            <a:lvl2pPr marL="952491" indent="0">
              <a:spcBef>
                <a:spcPts val="834"/>
              </a:spcBef>
              <a:spcAft>
                <a:spcPts val="834"/>
              </a:spcAft>
              <a:buClr>
                <a:schemeClr val="bg2"/>
              </a:buClr>
              <a:buSzPct val="100000"/>
              <a:buFontTx/>
              <a:buNone/>
              <a:defRPr sz="1833">
                <a:solidFill>
                  <a:schemeClr val="accent4"/>
                </a:solidFill>
              </a:defRPr>
            </a:lvl2pPr>
            <a:lvl3pPr marL="1815024" indent="0">
              <a:spcBef>
                <a:spcPts val="834"/>
              </a:spcBef>
              <a:spcAft>
                <a:spcPts val="834"/>
              </a:spcAft>
              <a:buClr>
                <a:schemeClr val="bg2"/>
              </a:buClr>
              <a:buSzPct val="100000"/>
              <a:buFontTx/>
              <a:buNone/>
              <a:defRPr sz="1833">
                <a:solidFill>
                  <a:schemeClr val="accent4"/>
                </a:solidFill>
              </a:defRPr>
            </a:lvl3pPr>
            <a:lvl4pPr marL="2958012" indent="-380996">
              <a:buClr>
                <a:schemeClr val="bg2"/>
              </a:buClr>
              <a:buFont typeface="Wingdings" panose="05000000000000000000" pitchFamily="2" charset="2"/>
              <a:buChar char="§"/>
              <a:defRPr sz="3000">
                <a:solidFill>
                  <a:schemeClr val="tx1"/>
                </a:solidFill>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0"/>
            <a:ext cx="9067800" cy="875772"/>
          </a:xfrm>
        </p:spPr>
        <p:txBody>
          <a:bodyPr/>
          <a:lstStyle>
            <a:lvl1pPr marL="0" indent="0" algn="l">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61"/>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Tree>
    <p:extLst>
      <p:ext uri="{BB962C8B-B14F-4D97-AF65-F5344CB8AC3E}">
        <p14:creationId xmlns:p14="http://schemas.microsoft.com/office/powerpoint/2010/main" val="281863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22072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 name="Title 1"/>
          <p:cNvSpPr>
            <a:spLocks noGrp="1"/>
          </p:cNvSpPr>
          <p:nvPr>
            <p:ph type="title"/>
          </p:nvPr>
        </p:nvSpPr>
        <p:spPr>
          <a:xfrm>
            <a:off x="830580" y="868682"/>
            <a:ext cx="16626840" cy="984885"/>
          </a:xfrm>
        </p:spPr>
        <p:txBody>
          <a:bodyP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319715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2"/>
            <a:ext cx="8961120" cy="2289899"/>
          </a:xfrm>
        </p:spPr>
        <p:txBody>
          <a:bodyPr anchor="b"/>
          <a:lstStyle>
            <a:lvl1pPr algn="ctr">
              <a:defRPr sz="5667">
                <a:solidFill>
                  <a:schemeClr val="tx1"/>
                </a:solidFill>
              </a:defRPr>
            </a:lvl1pPr>
          </a:lstStyle>
          <a:p>
            <a:r>
              <a:rPr lang="en-US"/>
              <a:t>Click to edit Master title style</a:t>
            </a:r>
          </a:p>
        </p:txBody>
      </p:sp>
    </p:spTree>
    <p:extLst>
      <p:ext uri="{BB962C8B-B14F-4D97-AF65-F5344CB8AC3E}">
        <p14:creationId xmlns:p14="http://schemas.microsoft.com/office/powerpoint/2010/main" val="346609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6"/>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grpSp>
      <p:sp>
        <p:nvSpPr>
          <p:cNvPr id="2" name="Title 1"/>
          <p:cNvSpPr>
            <a:spLocks noGrp="1"/>
          </p:cNvSpPr>
          <p:nvPr>
            <p:ph type="title"/>
          </p:nvPr>
        </p:nvSpPr>
        <p:spPr>
          <a:xfrm>
            <a:off x="4770120" y="6278882"/>
            <a:ext cx="12435840" cy="984885"/>
          </a:xfrm>
        </p:spPr>
        <p:txBody>
          <a:bodyPr/>
          <a:lstStyle>
            <a:lvl1pPr algn="l">
              <a:defRPr sz="4667">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0"/>
            <a:ext cx="12435840" cy="875772"/>
          </a:xfrm>
        </p:spPr>
        <p:txBody>
          <a:bodyPr/>
          <a:lstStyle>
            <a:lvl1pPr marL="0" indent="0" algn="l">
              <a:buFontTx/>
              <a:buNone/>
              <a:defRPr sz="4001" b="0">
                <a:solidFill>
                  <a:schemeClr val="tx1"/>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821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6"/>
            <a:ext cx="1677581" cy="5288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Tree>
    <p:extLst>
      <p:ext uri="{BB962C8B-B14F-4D97-AF65-F5344CB8AC3E}">
        <p14:creationId xmlns:p14="http://schemas.microsoft.com/office/powerpoint/2010/main" val="161671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Tree>
    <p:extLst>
      <p:ext uri="{BB962C8B-B14F-4D97-AF65-F5344CB8AC3E}">
        <p14:creationId xmlns:p14="http://schemas.microsoft.com/office/powerpoint/2010/main" val="178050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 name="Title 1"/>
          <p:cNvSpPr>
            <a:spLocks noGrp="1"/>
          </p:cNvSpPr>
          <p:nvPr>
            <p:ph type="title"/>
          </p:nvPr>
        </p:nvSpPr>
        <p:spPr>
          <a:xfrm>
            <a:off x="830580" y="8615790"/>
            <a:ext cx="16626840" cy="892551"/>
          </a:xfrm>
        </p:spPr>
        <p:txBody>
          <a:bodyPr anchor="ct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369172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37337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267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3"/>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1" y="3505061"/>
            <a:ext cx="16581120" cy="6198209"/>
          </a:xfrm>
        </p:spPr>
        <p:txBody>
          <a:bodyPr/>
          <a:lstStyle>
            <a:lvl1pPr marL="0" indent="0">
              <a:buClr>
                <a:schemeClr val="bg2"/>
              </a:buClr>
              <a:buSzPct val="100000"/>
              <a:buFontTx/>
              <a:buNone/>
              <a:defRPr sz="2400">
                <a:solidFill>
                  <a:schemeClr val="accent4"/>
                </a:solidFill>
              </a:defRPr>
            </a:lvl1pPr>
            <a:lvl2pPr marL="952557" indent="0">
              <a:buClr>
                <a:schemeClr val="bg2"/>
              </a:buClr>
              <a:buSzPct val="100000"/>
              <a:buFontTx/>
              <a:buNone/>
              <a:defRPr sz="2000">
                <a:solidFill>
                  <a:schemeClr val="accent4"/>
                </a:solidFill>
              </a:defRPr>
            </a:lvl2pPr>
            <a:lvl3pPr marL="1815152" indent="0">
              <a:buClr>
                <a:schemeClr val="bg2"/>
              </a:buClr>
              <a:buSzPct val="100000"/>
              <a:buFontTx/>
              <a:buNone/>
              <a:defRPr sz="1833">
                <a:solidFill>
                  <a:schemeClr val="accent4"/>
                </a:solidFill>
              </a:defRPr>
            </a:lvl3pPr>
            <a:lvl4pPr marL="2958219" indent="-381023">
              <a:buClr>
                <a:schemeClr val="bg2"/>
              </a:buClr>
              <a:buFont typeface="Wingdings" panose="05000000000000000000" pitchFamily="2" charset="2"/>
              <a:buChar char="§"/>
              <a:defRPr sz="3000">
                <a:solidFill>
                  <a:schemeClr val="tx1"/>
                </a:solidFill>
              </a:defRPr>
            </a:lvl4pPr>
            <a:lvl5pPr marL="3529754" indent="-381023">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3"/>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57" indent="0" algn="ctr">
              <a:buFontTx/>
              <a:buNone/>
              <a:defRPr sz="4667">
                <a:solidFill>
                  <a:schemeClr val="tx2"/>
                </a:solidFill>
                <a:latin typeface="Trebuchet MS" panose="020B0603020202020204" pitchFamily="34" charset="0"/>
              </a:defRPr>
            </a:lvl2pPr>
            <a:lvl3pPr marL="1815152" indent="0" algn="ctr">
              <a:buFontTx/>
              <a:buNone/>
              <a:defRPr sz="4667">
                <a:solidFill>
                  <a:schemeClr val="tx2"/>
                </a:solidFill>
                <a:latin typeface="Trebuchet MS" panose="020B0603020202020204" pitchFamily="34" charset="0"/>
              </a:defRPr>
            </a:lvl3pPr>
            <a:lvl4pPr marL="2577197" indent="0" algn="ctr">
              <a:buFontTx/>
              <a:buNone/>
              <a:defRPr sz="4667">
                <a:solidFill>
                  <a:schemeClr val="tx2"/>
                </a:solidFill>
                <a:latin typeface="Trebuchet MS" panose="020B0603020202020204" pitchFamily="34" charset="0"/>
              </a:defRPr>
            </a:lvl4pPr>
            <a:lvl5pPr marL="3148733"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5904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3"/>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1" y="3505061"/>
            <a:ext cx="16581120" cy="6198209"/>
          </a:xfrm>
        </p:spPr>
        <p:txBody>
          <a:bodyPr/>
          <a:lstStyle>
            <a:lvl1pPr marL="0" indent="0">
              <a:buClr>
                <a:schemeClr val="bg2"/>
              </a:buClr>
              <a:buSzPct val="100000"/>
              <a:buFontTx/>
              <a:buNone/>
              <a:defRPr sz="2334">
                <a:solidFill>
                  <a:schemeClr val="accent4"/>
                </a:solidFill>
              </a:defRPr>
            </a:lvl1pPr>
            <a:lvl2pPr marL="952482" indent="0">
              <a:buClr>
                <a:schemeClr val="bg2"/>
              </a:buClr>
              <a:buSzPct val="100000"/>
              <a:buFontTx/>
              <a:buNone/>
              <a:defRPr sz="2000">
                <a:solidFill>
                  <a:schemeClr val="accent4"/>
                </a:solidFill>
              </a:defRPr>
            </a:lvl2pPr>
            <a:lvl3pPr marL="1815005" indent="0">
              <a:buClr>
                <a:schemeClr val="bg2"/>
              </a:buClr>
              <a:buSzPct val="100000"/>
              <a:buFontTx/>
              <a:buNone/>
              <a:defRPr sz="1833">
                <a:solidFill>
                  <a:schemeClr val="accent4"/>
                </a:solidFill>
              </a:defRPr>
            </a:lvl3pPr>
            <a:lvl4pPr marL="2957982" indent="-380991">
              <a:buClr>
                <a:schemeClr val="bg2"/>
              </a:buClr>
              <a:buFont typeface="Wingdings" panose="05000000000000000000" pitchFamily="2" charset="2"/>
              <a:buChar char="§"/>
              <a:defRPr sz="3000">
                <a:solidFill>
                  <a:schemeClr val="tx1"/>
                </a:solidFill>
              </a:defRPr>
            </a:lvl4pPr>
            <a:lvl5pPr marL="3529472" indent="-380991">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0"/>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482" indent="0" algn="ctr">
              <a:buFontTx/>
              <a:buNone/>
              <a:defRPr sz="4667">
                <a:solidFill>
                  <a:schemeClr val="tx2"/>
                </a:solidFill>
                <a:latin typeface="Trebuchet MS" panose="020B0603020202020204" pitchFamily="34" charset="0"/>
              </a:defRPr>
            </a:lvl2pPr>
            <a:lvl3pPr marL="1815005" indent="0" algn="ctr">
              <a:buFontTx/>
              <a:buNone/>
              <a:defRPr sz="4667">
                <a:solidFill>
                  <a:schemeClr val="tx2"/>
                </a:solidFill>
                <a:latin typeface="Trebuchet MS" panose="020B0603020202020204" pitchFamily="34" charset="0"/>
              </a:defRPr>
            </a:lvl3pPr>
            <a:lvl4pPr marL="2576991" indent="0" algn="ctr">
              <a:buFontTx/>
              <a:buNone/>
              <a:defRPr sz="4667">
                <a:solidFill>
                  <a:schemeClr val="tx2"/>
                </a:solidFill>
                <a:latin typeface="Trebuchet MS" panose="020B0603020202020204" pitchFamily="34" charset="0"/>
              </a:defRPr>
            </a:lvl4pPr>
            <a:lvl5pPr marL="3148479"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2054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3"/>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62"/>
            <a:ext cx="16581120" cy="6156264"/>
          </a:xfrm>
        </p:spPr>
        <p:txBody>
          <a:bodyPr/>
          <a:lstStyle>
            <a:lvl1pPr marL="0" indent="0">
              <a:buClr>
                <a:schemeClr val="bg2"/>
              </a:buClr>
              <a:buSzPct val="100000"/>
              <a:buFontTx/>
              <a:buNone/>
              <a:defRPr sz="2400">
                <a:solidFill>
                  <a:schemeClr val="accent4"/>
                </a:solidFill>
              </a:defRPr>
            </a:lvl1pPr>
            <a:lvl2pPr marL="952557" indent="0">
              <a:buClr>
                <a:schemeClr val="bg2"/>
              </a:buClr>
              <a:buSzPct val="100000"/>
              <a:buFontTx/>
              <a:buNone/>
              <a:defRPr sz="2000">
                <a:solidFill>
                  <a:schemeClr val="accent4"/>
                </a:solidFill>
              </a:defRPr>
            </a:lvl2pPr>
            <a:lvl3pPr marL="1815152" indent="0">
              <a:buClr>
                <a:schemeClr val="bg2"/>
              </a:buClr>
              <a:buSzPct val="100000"/>
              <a:buFontTx/>
              <a:buNone/>
              <a:defRPr sz="1800">
                <a:solidFill>
                  <a:schemeClr val="accent4"/>
                </a:solidFill>
              </a:defRPr>
            </a:lvl3pPr>
            <a:lvl4pPr marL="2958219" indent="-381023">
              <a:buClr>
                <a:schemeClr val="bg2"/>
              </a:buClr>
              <a:buFont typeface="Wingdings" panose="05000000000000000000" pitchFamily="2" charset="2"/>
              <a:buChar char="§"/>
              <a:defRPr sz="3000">
                <a:solidFill>
                  <a:schemeClr val="tx1"/>
                </a:solidFill>
              </a:defRPr>
            </a:lvl4pPr>
            <a:lvl5pPr marL="3529754" indent="-381023">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3"/>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57" indent="0" algn="ctr">
              <a:buFontTx/>
              <a:buNone/>
              <a:defRPr sz="4667">
                <a:solidFill>
                  <a:schemeClr val="tx2"/>
                </a:solidFill>
                <a:latin typeface="Trebuchet MS" panose="020B0603020202020204" pitchFamily="34" charset="0"/>
              </a:defRPr>
            </a:lvl2pPr>
            <a:lvl3pPr marL="1815152" indent="0" algn="ctr">
              <a:buFontTx/>
              <a:buNone/>
              <a:defRPr sz="4667">
                <a:solidFill>
                  <a:schemeClr val="tx2"/>
                </a:solidFill>
                <a:latin typeface="Trebuchet MS" panose="020B0603020202020204" pitchFamily="34" charset="0"/>
              </a:defRPr>
            </a:lvl3pPr>
            <a:lvl4pPr marL="2577197" indent="0" algn="ctr">
              <a:buFontTx/>
              <a:buNone/>
              <a:defRPr sz="4667">
                <a:solidFill>
                  <a:schemeClr val="tx2"/>
                </a:solidFill>
                <a:latin typeface="Trebuchet MS" panose="020B0603020202020204" pitchFamily="34" charset="0"/>
              </a:defRPr>
            </a:lvl4pPr>
            <a:lvl5pPr marL="3148733"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5" y="9716468"/>
            <a:ext cx="1841178" cy="5705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3035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Subtitle, and Content 1">
  <p:cSld name="Title, Subtitle, and Content 1">
    <p:spTree>
      <p:nvGrpSpPr>
        <p:cNvPr id="1" name="Shape 106"/>
        <p:cNvGrpSpPr/>
        <p:nvPr/>
      </p:nvGrpSpPr>
      <p:grpSpPr>
        <a:xfrm>
          <a:off x="0" y="0"/>
          <a:ext cx="0" cy="0"/>
          <a:chOff x="0" y="0"/>
          <a:chExt cx="0" cy="0"/>
        </a:xfrm>
      </p:grpSpPr>
      <p:sp>
        <p:nvSpPr>
          <p:cNvPr id="107" name="Google Shape;107;g739be863ca_12_5"/>
          <p:cNvSpPr txBox="1">
            <a:spLocks noGrp="1"/>
          </p:cNvSpPr>
          <p:nvPr>
            <p:ph type="title"/>
          </p:nvPr>
        </p:nvSpPr>
        <p:spPr>
          <a:xfrm>
            <a:off x="830582" y="1229044"/>
            <a:ext cx="16627001" cy="985001"/>
          </a:xfrm>
          <a:prstGeom prst="rect">
            <a:avLst/>
          </a:prstGeom>
          <a:noFill/>
          <a:ln>
            <a:noFill/>
          </a:ln>
        </p:spPr>
        <p:txBody>
          <a:bodyPr spcFirstLastPara="1" wrap="square" lIns="91425" tIns="45700" rIns="91425" bIns="45700" anchor="b" anchorCtr="0">
            <a:noAutofit/>
          </a:bodyPr>
          <a:lstStyle>
            <a:lvl1pPr marR="0" lvl="0" algn="ctr">
              <a:lnSpc>
                <a:spcPct val="90000"/>
              </a:lnSpc>
              <a:spcBef>
                <a:spcPts val="0"/>
              </a:spcBef>
              <a:spcAft>
                <a:spcPts val="0"/>
              </a:spcAft>
              <a:buClr>
                <a:schemeClr val="dk2"/>
              </a:buClr>
              <a:buSzPts val="1400"/>
              <a:buFont typeface="Trebuchet MS"/>
              <a:buNone/>
              <a:defRPr sz="6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9pPr>
          </a:lstStyle>
          <a:p>
            <a:endParaRPr/>
          </a:p>
        </p:txBody>
      </p:sp>
      <p:sp>
        <p:nvSpPr>
          <p:cNvPr id="108" name="Google Shape;108;g739be863ca_12_5"/>
          <p:cNvSpPr txBox="1">
            <a:spLocks noGrp="1"/>
          </p:cNvSpPr>
          <p:nvPr>
            <p:ph type="body" idx="1"/>
          </p:nvPr>
        </p:nvSpPr>
        <p:spPr>
          <a:xfrm>
            <a:off x="861251" y="3505059"/>
            <a:ext cx="16581000" cy="6198000"/>
          </a:xfrm>
          <a:prstGeom prst="rect">
            <a:avLst/>
          </a:prstGeom>
          <a:noFill/>
          <a:ln>
            <a:noFill/>
          </a:ln>
        </p:spPr>
        <p:txBody>
          <a:bodyPr spcFirstLastPara="1" wrap="square" lIns="91425" tIns="45700" rIns="91425" bIns="45700" anchor="t" anchorCtr="0">
            <a:noAutofit/>
          </a:bodyPr>
          <a:lstStyle>
            <a:lvl1pPr marL="761985" marR="0" lvl="0" indent="-380991" algn="l">
              <a:lnSpc>
                <a:spcPct val="90000"/>
              </a:lnSpc>
              <a:spcBef>
                <a:spcPts val="1500"/>
              </a:spcBef>
              <a:spcAft>
                <a:spcPts val="0"/>
              </a:spcAft>
              <a:buClr>
                <a:schemeClr val="dk1"/>
              </a:buClr>
              <a:buSzPts val="1800"/>
              <a:buFont typeface="Trebuchet MS"/>
              <a:buNone/>
              <a:defRPr sz="3000" b="0" i="0" u="none" strike="noStrike" cap="none">
                <a:solidFill>
                  <a:schemeClr val="dk2"/>
                </a:solidFill>
                <a:latin typeface="Trebuchet MS"/>
                <a:ea typeface="Trebuchet MS"/>
                <a:cs typeface="Trebuchet MS"/>
                <a:sym typeface="Trebuchet MS"/>
              </a:defRPr>
            </a:lvl1pPr>
            <a:lvl2pPr marL="1523970" marR="0" lvl="1" indent="-380991" algn="l">
              <a:lnSpc>
                <a:spcPct val="90000"/>
              </a:lnSpc>
              <a:spcBef>
                <a:spcPts val="1500"/>
              </a:spcBef>
              <a:spcAft>
                <a:spcPts val="0"/>
              </a:spcAft>
              <a:buClr>
                <a:schemeClr val="dk1"/>
              </a:buClr>
              <a:buSzPts val="1600"/>
              <a:buFont typeface="Trebuchet MS"/>
              <a:buNone/>
              <a:defRPr sz="2667" b="0" i="0" u="none" strike="noStrike" cap="none">
                <a:solidFill>
                  <a:schemeClr val="dk2"/>
                </a:solidFill>
                <a:latin typeface="Trebuchet MS"/>
                <a:ea typeface="Trebuchet MS"/>
                <a:cs typeface="Trebuchet MS"/>
                <a:sym typeface="Trebuchet MS"/>
              </a:defRPr>
            </a:lvl2pPr>
            <a:lvl3pPr marL="2285955" marR="0" lvl="2" indent="-380991" algn="l">
              <a:lnSpc>
                <a:spcPct val="90000"/>
              </a:lnSpc>
              <a:spcBef>
                <a:spcPts val="1500"/>
              </a:spcBef>
              <a:spcAft>
                <a:spcPts val="0"/>
              </a:spcAft>
              <a:buClr>
                <a:schemeClr val="dk1"/>
              </a:buClr>
              <a:buSzPts val="1400"/>
              <a:buFont typeface="Trebuchet MS"/>
              <a:buNone/>
              <a:defRPr sz="2334" b="0" i="0" u="none" strike="noStrike" cap="none">
                <a:solidFill>
                  <a:schemeClr val="dk2"/>
                </a:solidFill>
                <a:latin typeface="Trebuchet MS"/>
                <a:ea typeface="Trebuchet MS"/>
                <a:cs typeface="Trebuchet MS"/>
                <a:sym typeface="Trebuchet MS"/>
              </a:defRPr>
            </a:lvl3pPr>
            <a:lvl4pPr marL="3047940" marR="0" lvl="3" indent="-571488" algn="l">
              <a:spcBef>
                <a:spcPts val="1500"/>
              </a:spcBef>
              <a:spcAft>
                <a:spcPts val="0"/>
              </a:spcAft>
              <a:buClr>
                <a:schemeClr val="dk1"/>
              </a:buClr>
              <a:buSzPts val="1800"/>
              <a:buFont typeface="Noto Sans Symbols"/>
              <a:buChar char="▪"/>
              <a:defRPr sz="3000" b="0" i="0" u="none" strike="noStrike" cap="none">
                <a:solidFill>
                  <a:schemeClr val="lt1"/>
                </a:solidFill>
                <a:latin typeface="Trebuchet MS"/>
                <a:ea typeface="Trebuchet MS"/>
                <a:cs typeface="Trebuchet MS"/>
                <a:sym typeface="Trebuchet MS"/>
              </a:defRPr>
            </a:lvl4pPr>
            <a:lvl5pPr marL="3809925" marR="0" lvl="4" indent="-592655" algn="l">
              <a:spcBef>
                <a:spcPts val="666"/>
              </a:spcBef>
              <a:spcAft>
                <a:spcPts val="0"/>
              </a:spcAft>
              <a:buClr>
                <a:schemeClr val="dk1"/>
              </a:buClr>
              <a:buSzPts val="2000"/>
              <a:buFont typeface="Noto Sans Symbols"/>
              <a:buChar char="▪"/>
              <a:defRPr sz="3333" b="0" i="0" u="none" strike="noStrike" cap="none">
                <a:solidFill>
                  <a:schemeClr val="lt1"/>
                </a:solidFill>
                <a:latin typeface="Trebuchet MS"/>
                <a:ea typeface="Trebuchet MS"/>
                <a:cs typeface="Trebuchet MS"/>
                <a:sym typeface="Trebuchet MS"/>
              </a:defRPr>
            </a:lvl5pPr>
            <a:lvl6pPr marL="4571910" marR="0" lvl="5"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894" marR="0" lvl="6"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877" marR="0" lvl="7"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864" marR="0" lvl="8"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09" name="Google Shape;109;g739be863ca_12_5"/>
          <p:cNvSpPr txBox="1">
            <a:spLocks noGrp="1"/>
          </p:cNvSpPr>
          <p:nvPr>
            <p:ph type="body" idx="2"/>
          </p:nvPr>
        </p:nvSpPr>
        <p:spPr>
          <a:xfrm>
            <a:off x="830582" y="2099222"/>
            <a:ext cx="16627001" cy="876000"/>
          </a:xfrm>
          <a:prstGeom prst="rect">
            <a:avLst/>
          </a:prstGeom>
          <a:noFill/>
          <a:ln>
            <a:noFill/>
          </a:ln>
        </p:spPr>
        <p:txBody>
          <a:bodyPr spcFirstLastPara="1" wrap="square" lIns="91425" tIns="45700" rIns="91425" bIns="45700" anchor="t" anchorCtr="0">
            <a:noAutofit/>
          </a:bodyPr>
          <a:lstStyle>
            <a:lvl1pPr marL="761985" marR="0" lvl="0" indent="-380991" algn="ctr">
              <a:lnSpc>
                <a:spcPct val="90000"/>
              </a:lnSpc>
              <a:spcBef>
                <a:spcPts val="1500"/>
              </a:spcBef>
              <a:spcAft>
                <a:spcPts val="0"/>
              </a:spcAft>
              <a:buClr>
                <a:schemeClr val="dk1"/>
              </a:buClr>
              <a:buSzPts val="2400"/>
              <a:buFont typeface="Trebuchet MS"/>
              <a:buNone/>
              <a:defRPr sz="4001" b="0" i="0" u="none" strike="noStrike" cap="none">
                <a:solidFill>
                  <a:schemeClr val="lt2"/>
                </a:solidFill>
                <a:latin typeface="Trebuchet MS"/>
                <a:ea typeface="Trebuchet MS"/>
                <a:cs typeface="Trebuchet MS"/>
                <a:sym typeface="Trebuchet MS"/>
              </a:defRPr>
            </a:lvl1pPr>
            <a:lvl2pPr marL="1523970" marR="0" lvl="1" indent="-380991" algn="ctr">
              <a:lnSpc>
                <a:spcPct val="90000"/>
              </a:lnSpc>
              <a:spcBef>
                <a:spcPts val="1500"/>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2pPr>
            <a:lvl3pPr marL="2285955" marR="0" lvl="2" indent="-380991" algn="ctr">
              <a:lnSpc>
                <a:spcPct val="90000"/>
              </a:lnSpc>
              <a:spcBef>
                <a:spcPts val="1500"/>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3pPr>
            <a:lvl4pPr marL="3047940" marR="0" lvl="3" indent="-380991" algn="ctr">
              <a:spcBef>
                <a:spcPts val="1500"/>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4pPr>
            <a:lvl5pPr marL="3809925" marR="0" lvl="4" indent="-380991" algn="ctr">
              <a:spcBef>
                <a:spcPts val="933"/>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5pPr>
            <a:lvl6pPr marL="4571910" marR="0" lvl="5"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894" marR="0" lvl="6"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877" marR="0" lvl="7"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864" marR="0" lvl="8"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11802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GTC'21 Combo Slides_NO Subtitle">
    <p:spTree>
      <p:nvGrpSpPr>
        <p:cNvPr id="1" name=""/>
        <p:cNvGrpSpPr/>
        <p:nvPr/>
      </p:nvGrpSpPr>
      <p:grpSpPr>
        <a:xfrm>
          <a:off x="0" y="0"/>
          <a:ext cx="0" cy="0"/>
          <a:chOff x="0" y="0"/>
          <a:chExt cx="0" cy="0"/>
        </a:xfrm>
      </p:grpSpPr>
      <p:sp>
        <p:nvSpPr>
          <p:cNvPr id="2" name="Title 1"/>
          <p:cNvSpPr>
            <a:spLocks noGrp="1"/>
          </p:cNvSpPr>
          <p:nvPr userDrawn="1">
            <p:ph type="title"/>
          </p:nvPr>
        </p:nvSpPr>
        <p:spPr>
          <a:xfrm>
            <a:off x="4825390" y="1216235"/>
            <a:ext cx="7404575" cy="2975337"/>
          </a:xfrm>
        </p:spPr>
        <p:txBody>
          <a:bodyPr anchor="b"/>
          <a:lstStyle>
            <a:lvl1pPr algn="l">
              <a:defRPr sz="4400" baseline="0">
                <a:solidFill>
                  <a:schemeClr val="bg1"/>
                </a:solidFill>
                <a:latin typeface="Trebuchet MS" panose="020B0603020202020204" pitchFamily="34" charset="0"/>
              </a:defRPr>
            </a:lvl1pPr>
          </a:lstStyle>
          <a:p>
            <a:r>
              <a:rPr lang="en-US"/>
              <a:t>Click to edit Master title </a:t>
            </a:r>
          </a:p>
        </p:txBody>
      </p:sp>
      <p:sp>
        <p:nvSpPr>
          <p:cNvPr id="5" name="Text Placeholder 4">
            <a:extLst>
              <a:ext uri="{FF2B5EF4-FFF2-40B4-BE49-F238E27FC236}">
                <a16:creationId xmlns:a16="http://schemas.microsoft.com/office/drawing/2014/main" id="{496BE0D6-4AFB-4F26-986F-E828151A531F}"/>
              </a:ext>
            </a:extLst>
          </p:cNvPr>
          <p:cNvSpPr>
            <a:spLocks noGrp="1"/>
          </p:cNvSpPr>
          <p:nvPr>
            <p:ph type="body" sz="quarter" idx="10"/>
          </p:nvPr>
        </p:nvSpPr>
        <p:spPr>
          <a:xfrm>
            <a:off x="4825389" y="4505096"/>
            <a:ext cx="7396350" cy="4208838"/>
          </a:xfrm>
        </p:spPr>
        <p:txBody>
          <a:bodyPr/>
          <a:lstStyle>
            <a:lvl1pPr>
              <a:lnSpc>
                <a:spcPct val="90000"/>
              </a:lnSpc>
              <a:defRPr sz="2000">
                <a:solidFill>
                  <a:schemeClr val="accent4"/>
                </a:solidFill>
                <a:latin typeface="Trebuchet MS" panose="020B0603020202020204" pitchFamily="34" charset="0"/>
              </a:defRPr>
            </a:lvl1pPr>
            <a:lvl2pPr>
              <a:lnSpc>
                <a:spcPct val="90000"/>
              </a:lnSpc>
              <a:defRPr sz="2000">
                <a:solidFill>
                  <a:schemeClr val="accent4"/>
                </a:solidFill>
                <a:latin typeface="Trebuchet MS" panose="020B0603020202020204" pitchFamily="34" charset="0"/>
              </a:defRPr>
            </a:lvl2pPr>
            <a:lvl3pPr>
              <a:lnSpc>
                <a:spcPct val="90000"/>
              </a:lnSpc>
              <a:defRPr sz="2000">
                <a:solidFill>
                  <a:schemeClr val="accent4"/>
                </a:solidFill>
                <a:latin typeface="Trebuchet MS" panose="020B0603020202020204" pitchFamily="34" charset="0"/>
              </a:defRPr>
            </a:lvl3pPr>
            <a:lvl4pPr>
              <a:lnSpc>
                <a:spcPct val="90000"/>
              </a:lnSpc>
              <a:defRPr sz="2000">
                <a:solidFill>
                  <a:schemeClr val="accent4"/>
                </a:solidFill>
                <a:latin typeface="Trebuchet MS" panose="020B0603020202020204" pitchFamily="34" charset="0"/>
              </a:defRPr>
            </a:lvl4pPr>
            <a:lvl5pPr>
              <a:lnSpc>
                <a:spcPct val="90000"/>
              </a:lnSpc>
              <a:defRPr sz="2000">
                <a:solidFill>
                  <a:schemeClr val="accent4"/>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Shape 3">
            <a:extLst>
              <a:ext uri="{FF2B5EF4-FFF2-40B4-BE49-F238E27FC236}">
                <a16:creationId xmlns:a16="http://schemas.microsoft.com/office/drawing/2014/main" id="{BF0384D0-652E-466D-BA31-25CB9F39E6C9}"/>
              </a:ext>
            </a:extLst>
          </p:cNvPr>
          <p:cNvSpPr/>
          <p:nvPr userDrawn="1"/>
        </p:nvSpPr>
        <p:spPr>
          <a:xfrm>
            <a:off x="-69333" y="-30480"/>
            <a:ext cx="4107933" cy="10363200"/>
          </a:xfrm>
          <a:custGeom>
            <a:avLst/>
            <a:gdLst>
              <a:gd name="connsiteX0" fmla="*/ 0 w 2478024"/>
              <a:gd name="connsiteY0" fmla="*/ 0 h 6217920"/>
              <a:gd name="connsiteX1" fmla="*/ 2478024 w 2478024"/>
              <a:gd name="connsiteY1" fmla="*/ 0 h 6217920"/>
              <a:gd name="connsiteX2" fmla="*/ 1216152 w 2478024"/>
              <a:gd name="connsiteY2" fmla="*/ 6217920 h 6217920"/>
              <a:gd name="connsiteX3" fmla="*/ 18288 w 2478024"/>
              <a:gd name="connsiteY3" fmla="*/ 6217920 h 6217920"/>
              <a:gd name="connsiteX4" fmla="*/ 18288 w 2478024"/>
              <a:gd name="connsiteY4" fmla="*/ 18288 h 6217920"/>
              <a:gd name="connsiteX0" fmla="*/ 0 w 2478024"/>
              <a:gd name="connsiteY0" fmla="*/ 0 h 6217920"/>
              <a:gd name="connsiteX1" fmla="*/ 2478024 w 2478024"/>
              <a:gd name="connsiteY1" fmla="*/ 0 h 6217920"/>
              <a:gd name="connsiteX2" fmla="*/ 1216152 w 2478024"/>
              <a:gd name="connsiteY2" fmla="*/ 6217920 h 6217920"/>
              <a:gd name="connsiteX3" fmla="*/ 18288 w 2478024"/>
              <a:gd name="connsiteY3" fmla="*/ 6217920 h 6217920"/>
              <a:gd name="connsiteX4" fmla="*/ 13264 w 2478024"/>
              <a:gd name="connsiteY4" fmla="*/ 23312 h 6217920"/>
              <a:gd name="connsiteX0" fmla="*/ 1726 w 2464760"/>
              <a:gd name="connsiteY0" fmla="*/ 0 h 6217920"/>
              <a:gd name="connsiteX1" fmla="*/ 2464760 w 2464760"/>
              <a:gd name="connsiteY1" fmla="*/ 0 h 6217920"/>
              <a:gd name="connsiteX2" fmla="*/ 1202888 w 2464760"/>
              <a:gd name="connsiteY2" fmla="*/ 6217920 h 6217920"/>
              <a:gd name="connsiteX3" fmla="*/ 5024 w 2464760"/>
              <a:gd name="connsiteY3" fmla="*/ 6217920 h 6217920"/>
              <a:gd name="connsiteX4" fmla="*/ 0 w 2464760"/>
              <a:gd name="connsiteY4" fmla="*/ 23312 h 621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60" h="6217920">
                <a:moveTo>
                  <a:pt x="1726" y="0"/>
                </a:moveTo>
                <a:lnTo>
                  <a:pt x="2464760" y="0"/>
                </a:lnTo>
                <a:lnTo>
                  <a:pt x="1202888" y="6217920"/>
                </a:lnTo>
                <a:lnTo>
                  <a:pt x="5024" y="6217920"/>
                </a:lnTo>
                <a:cubicBezTo>
                  <a:pt x="5024" y="4151376"/>
                  <a:pt x="0" y="2089856"/>
                  <a:pt x="0" y="23312"/>
                </a:cubicBezTo>
              </a:path>
            </a:pathLst>
          </a:cu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0A9A35EC-BDE3-4130-A403-7450FE08A67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6894" y="680214"/>
            <a:ext cx="2177300" cy="1246752"/>
          </a:xfrm>
          <a:prstGeom prst="rect">
            <a:avLst/>
          </a:prstGeom>
        </p:spPr>
      </p:pic>
      <p:sp>
        <p:nvSpPr>
          <p:cNvPr id="6" name="Rectangle 5">
            <a:extLst>
              <a:ext uri="{FF2B5EF4-FFF2-40B4-BE49-F238E27FC236}">
                <a16:creationId xmlns:a16="http://schemas.microsoft.com/office/drawing/2014/main" id="{59EDDAF7-C09B-4D0B-B9F5-1B9BB095D31A}"/>
              </a:ext>
            </a:extLst>
          </p:cNvPr>
          <p:cNvSpPr/>
          <p:nvPr userDrawn="1"/>
        </p:nvSpPr>
        <p:spPr>
          <a:xfrm>
            <a:off x="16481502" y="9389329"/>
            <a:ext cx="1806498" cy="897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1712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409"/>
        <p:cNvGrpSpPr/>
        <p:nvPr/>
      </p:nvGrpSpPr>
      <p:grpSpPr>
        <a:xfrm>
          <a:off x="0" y="0"/>
          <a:ext cx="0" cy="0"/>
          <a:chOff x="0" y="0"/>
          <a:chExt cx="0" cy="0"/>
        </a:xfrm>
      </p:grpSpPr>
      <p:sp>
        <p:nvSpPr>
          <p:cNvPr id="410" name="Google Shape;410;p38"/>
          <p:cNvSpPr txBox="1">
            <a:spLocks noGrp="1"/>
          </p:cNvSpPr>
          <p:nvPr>
            <p:ph type="title"/>
          </p:nvPr>
        </p:nvSpPr>
        <p:spPr>
          <a:xfrm>
            <a:off x="830581" y="868682"/>
            <a:ext cx="16626842"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1" name="Google Shape;411;p38"/>
          <p:cNvSpPr txBox="1">
            <a:spLocks noGrp="1"/>
          </p:cNvSpPr>
          <p:nvPr>
            <p:ph type="body" idx="1"/>
          </p:nvPr>
        </p:nvSpPr>
        <p:spPr>
          <a:xfrm>
            <a:off x="861251" y="3505060"/>
            <a:ext cx="16581120" cy="6198209"/>
          </a:xfrm>
          <a:prstGeom prst="rect">
            <a:avLst/>
          </a:prstGeom>
          <a:noFill/>
          <a:ln>
            <a:noFill/>
          </a:ln>
        </p:spPr>
        <p:txBody>
          <a:bodyPr spcFirstLastPara="1" wrap="square" lIns="91425" tIns="45700" rIns="91425" bIns="45700" anchor="t" anchorCtr="0">
            <a:noAutofit/>
          </a:bodyPr>
          <a:lstStyle>
            <a:lvl1pPr marL="457223" lvl="0" indent="-342917" algn="l">
              <a:lnSpc>
                <a:spcPct val="90000"/>
              </a:lnSpc>
              <a:spcBef>
                <a:spcPts val="1500"/>
              </a:spcBef>
              <a:spcAft>
                <a:spcPts val="0"/>
              </a:spcAft>
              <a:buClr>
                <a:schemeClr val="dk1"/>
              </a:buClr>
              <a:buSzPts val="1800"/>
              <a:buFont typeface="Trebuchet MS"/>
              <a:buChar char="•"/>
              <a:defRPr sz="2400">
                <a:solidFill>
                  <a:schemeClr val="accent4"/>
                </a:solidFill>
              </a:defRPr>
            </a:lvl1pPr>
            <a:lvl2pPr marL="914445" lvl="1" indent="-323867" algn="l">
              <a:lnSpc>
                <a:spcPct val="90000"/>
              </a:lnSpc>
              <a:spcBef>
                <a:spcPts val="1500"/>
              </a:spcBef>
              <a:spcAft>
                <a:spcPts val="0"/>
              </a:spcAft>
              <a:buClr>
                <a:schemeClr val="dk1"/>
              </a:buClr>
              <a:buSzPts val="1500"/>
              <a:buFont typeface="Trebuchet MS"/>
              <a:buChar char="•"/>
              <a:defRPr sz="2000">
                <a:solidFill>
                  <a:schemeClr val="accent4"/>
                </a:solidFill>
              </a:defRPr>
            </a:lvl2pPr>
            <a:lvl3pPr marL="1371669" lvl="2" indent="-314340" algn="l">
              <a:lnSpc>
                <a:spcPct val="90000"/>
              </a:lnSpc>
              <a:spcBef>
                <a:spcPts val="1500"/>
              </a:spcBef>
              <a:spcAft>
                <a:spcPts val="0"/>
              </a:spcAft>
              <a:buClr>
                <a:schemeClr val="dk1"/>
              </a:buClr>
              <a:buSzPts val="1350"/>
              <a:buFont typeface="Trebuchet MS"/>
              <a:buChar char="•"/>
              <a:defRPr sz="1800">
                <a:solidFill>
                  <a:schemeClr val="accent4"/>
                </a:solidFill>
              </a:defRPr>
            </a:lvl3pPr>
            <a:lvl4pPr marL="1828892" lvl="3" indent="-304815" algn="l">
              <a:lnSpc>
                <a:spcPct val="100000"/>
              </a:lnSpc>
              <a:spcBef>
                <a:spcPts val="1500"/>
              </a:spcBef>
              <a:spcAft>
                <a:spcPts val="0"/>
              </a:spcAft>
              <a:buClr>
                <a:schemeClr val="dk1"/>
              </a:buClr>
              <a:buSzPts val="1200"/>
              <a:buFont typeface="Trebuchet MS"/>
              <a:buChar char="•"/>
              <a:defRPr sz="1601">
                <a:solidFill>
                  <a:schemeClr val="accent4"/>
                </a:solidFill>
                <a:latin typeface="Trebuchet MS"/>
                <a:ea typeface="Trebuchet MS"/>
                <a:cs typeface="Trebuchet MS"/>
                <a:sym typeface="Trebuchet MS"/>
              </a:defRPr>
            </a:lvl4pPr>
            <a:lvl5pPr marL="2286114" lvl="4" indent="-440267" algn="l">
              <a:lnSpc>
                <a:spcPct val="100000"/>
              </a:lnSpc>
              <a:spcBef>
                <a:spcPts val="668"/>
              </a:spcBef>
              <a:spcAft>
                <a:spcPts val="0"/>
              </a:spcAft>
              <a:buClr>
                <a:schemeClr val="dk1"/>
              </a:buClr>
              <a:buSzPts val="3333"/>
              <a:buFont typeface="Noto Sans Symbols"/>
              <a:buChar char="▪"/>
              <a:defRPr>
                <a:solidFill>
                  <a:schemeClr val="lt1"/>
                </a:solidFill>
              </a:defRPr>
            </a:lvl5pPr>
            <a:lvl6pPr marL="2743337" lvl="5" indent="-342917" algn="l">
              <a:lnSpc>
                <a:spcPct val="100000"/>
              </a:lnSpc>
              <a:spcBef>
                <a:spcPts val="360"/>
              </a:spcBef>
              <a:spcAft>
                <a:spcPts val="0"/>
              </a:spcAft>
              <a:buClr>
                <a:schemeClr val="dk2"/>
              </a:buClr>
              <a:buSzPts val="1800"/>
              <a:buChar char="»"/>
              <a:defRPr/>
            </a:lvl6pPr>
            <a:lvl7pPr marL="3200561" lvl="6" indent="-342917" algn="l">
              <a:lnSpc>
                <a:spcPct val="100000"/>
              </a:lnSpc>
              <a:spcBef>
                <a:spcPts val="360"/>
              </a:spcBef>
              <a:spcAft>
                <a:spcPts val="0"/>
              </a:spcAft>
              <a:buClr>
                <a:schemeClr val="dk2"/>
              </a:buClr>
              <a:buSzPts val="1800"/>
              <a:buChar char="»"/>
              <a:defRPr/>
            </a:lvl7pPr>
            <a:lvl8pPr marL="3657783" lvl="7" indent="-342917" algn="l">
              <a:lnSpc>
                <a:spcPct val="100000"/>
              </a:lnSpc>
              <a:spcBef>
                <a:spcPts val="360"/>
              </a:spcBef>
              <a:spcAft>
                <a:spcPts val="0"/>
              </a:spcAft>
              <a:buClr>
                <a:schemeClr val="dk2"/>
              </a:buClr>
              <a:buSzPts val="1800"/>
              <a:buChar char="»"/>
              <a:defRPr/>
            </a:lvl8pPr>
            <a:lvl9pPr marL="4115006" lvl="8" indent="-342917" algn="l">
              <a:lnSpc>
                <a:spcPct val="100000"/>
              </a:lnSpc>
              <a:spcBef>
                <a:spcPts val="360"/>
              </a:spcBef>
              <a:spcAft>
                <a:spcPts val="0"/>
              </a:spcAft>
              <a:buClr>
                <a:schemeClr val="dk2"/>
              </a:buClr>
              <a:buSzPts val="1800"/>
              <a:buChar char="»"/>
              <a:defRPr/>
            </a:lvl9pPr>
          </a:lstStyle>
          <a:p>
            <a:endParaRPr/>
          </a:p>
        </p:txBody>
      </p:sp>
      <p:sp>
        <p:nvSpPr>
          <p:cNvPr id="412" name="Google Shape;412;p38"/>
          <p:cNvSpPr txBox="1">
            <a:spLocks noGrp="1"/>
          </p:cNvSpPr>
          <p:nvPr>
            <p:ph type="body" idx="2"/>
          </p:nvPr>
        </p:nvSpPr>
        <p:spPr>
          <a:xfrm>
            <a:off x="830581" y="1813562"/>
            <a:ext cx="16626842" cy="875772"/>
          </a:xfrm>
          <a:prstGeom prst="rect">
            <a:avLst/>
          </a:prstGeom>
          <a:noFill/>
          <a:ln>
            <a:noFill/>
          </a:ln>
        </p:spPr>
        <p:txBody>
          <a:bodyPr spcFirstLastPara="1" wrap="square" lIns="91425" tIns="45700" rIns="91425" bIns="45700" anchor="t" anchorCtr="0">
            <a:noAutofit/>
          </a:bodyPr>
          <a:lstStyle>
            <a:lvl1pPr marL="457223" lvl="0" indent="-228612"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45" lvl="1" indent="-228612"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69" lvl="2" indent="-228612"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92" lvl="3" indent="-228612"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114" lvl="4" indent="-228612"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337" lvl="5" indent="-342917" algn="l">
              <a:lnSpc>
                <a:spcPct val="100000"/>
              </a:lnSpc>
              <a:spcBef>
                <a:spcPts val="360"/>
              </a:spcBef>
              <a:spcAft>
                <a:spcPts val="0"/>
              </a:spcAft>
              <a:buClr>
                <a:schemeClr val="dk2"/>
              </a:buClr>
              <a:buSzPts val="1800"/>
              <a:buChar char="»"/>
              <a:defRPr/>
            </a:lvl6pPr>
            <a:lvl7pPr marL="3200561" lvl="6" indent="-342917" algn="l">
              <a:lnSpc>
                <a:spcPct val="100000"/>
              </a:lnSpc>
              <a:spcBef>
                <a:spcPts val="360"/>
              </a:spcBef>
              <a:spcAft>
                <a:spcPts val="0"/>
              </a:spcAft>
              <a:buClr>
                <a:schemeClr val="dk2"/>
              </a:buClr>
              <a:buSzPts val="1800"/>
              <a:buChar char="»"/>
              <a:defRPr/>
            </a:lvl7pPr>
            <a:lvl8pPr marL="3657783" lvl="7" indent="-342917" algn="l">
              <a:lnSpc>
                <a:spcPct val="100000"/>
              </a:lnSpc>
              <a:spcBef>
                <a:spcPts val="360"/>
              </a:spcBef>
              <a:spcAft>
                <a:spcPts val="0"/>
              </a:spcAft>
              <a:buClr>
                <a:schemeClr val="dk2"/>
              </a:buClr>
              <a:buSzPts val="1800"/>
              <a:buChar char="»"/>
              <a:defRPr/>
            </a:lvl8pPr>
            <a:lvl9pPr marL="4115006" lvl="8" indent="-342917" algn="l">
              <a:lnSpc>
                <a:spcPct val="100000"/>
              </a:lnSpc>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66728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34"/>
          <p:cNvSpPr txBox="1">
            <a:spLocks noGrp="1"/>
          </p:cNvSpPr>
          <p:nvPr>
            <p:ph type="title"/>
          </p:nvPr>
        </p:nvSpPr>
        <p:spPr>
          <a:xfrm>
            <a:off x="1043685" y="1102044"/>
            <a:ext cx="16200633" cy="98488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2"/>
              </a:buClr>
              <a:buSzPts val="1400"/>
              <a:buFont typeface="Trebuchet MS"/>
              <a:buNone/>
              <a:defRPr>
                <a:solidFill>
                  <a:schemeClr val="dk2"/>
                </a:solidFill>
              </a:defRPr>
            </a:lvl1pPr>
            <a:lvl2pPr lvl="1" algn="l">
              <a:spcBef>
                <a:spcPts val="0"/>
              </a:spcBef>
              <a:spcAft>
                <a:spcPts val="0"/>
              </a:spcAft>
              <a:buClr>
                <a:srgbClr val="73B900"/>
              </a:buClr>
              <a:buSzPts val="1400"/>
              <a:buFont typeface="Arial"/>
              <a:buNone/>
              <a:defRPr/>
            </a:lvl2pPr>
            <a:lvl3pPr lvl="2" algn="l">
              <a:spcBef>
                <a:spcPts val="0"/>
              </a:spcBef>
              <a:spcAft>
                <a:spcPts val="0"/>
              </a:spcAft>
              <a:buClr>
                <a:srgbClr val="73B900"/>
              </a:buClr>
              <a:buSzPts val="1400"/>
              <a:buFont typeface="Arial"/>
              <a:buNone/>
              <a:defRPr/>
            </a:lvl3pPr>
            <a:lvl4pPr lvl="3" algn="l">
              <a:spcBef>
                <a:spcPts val="0"/>
              </a:spcBef>
              <a:spcAft>
                <a:spcPts val="0"/>
              </a:spcAft>
              <a:buClr>
                <a:srgbClr val="73B900"/>
              </a:buClr>
              <a:buSzPts val="1400"/>
              <a:buFont typeface="Arial"/>
              <a:buNone/>
              <a:defRPr/>
            </a:lvl4pPr>
            <a:lvl5pPr lvl="4" algn="l">
              <a:spcBef>
                <a:spcPts val="0"/>
              </a:spcBef>
              <a:spcAft>
                <a:spcPts val="0"/>
              </a:spcAft>
              <a:buClr>
                <a:srgbClr val="73B900"/>
              </a:buClr>
              <a:buSzPts val="1400"/>
              <a:buFont typeface="Arial"/>
              <a:buNone/>
              <a:defRPr/>
            </a:lvl5pPr>
            <a:lvl6pPr lvl="5" algn="l">
              <a:spcBef>
                <a:spcPts val="0"/>
              </a:spcBef>
              <a:spcAft>
                <a:spcPts val="0"/>
              </a:spcAft>
              <a:buClr>
                <a:srgbClr val="73B900"/>
              </a:buClr>
              <a:buSzPts val="1400"/>
              <a:buFont typeface="Arial"/>
              <a:buNone/>
              <a:defRPr/>
            </a:lvl6pPr>
            <a:lvl7pPr lvl="6" algn="l">
              <a:spcBef>
                <a:spcPts val="0"/>
              </a:spcBef>
              <a:spcAft>
                <a:spcPts val="0"/>
              </a:spcAft>
              <a:buClr>
                <a:srgbClr val="73B900"/>
              </a:buClr>
              <a:buSzPts val="1400"/>
              <a:buFont typeface="Arial"/>
              <a:buNone/>
              <a:defRPr/>
            </a:lvl7pPr>
            <a:lvl8pPr lvl="7" algn="l">
              <a:spcBef>
                <a:spcPts val="0"/>
              </a:spcBef>
              <a:spcAft>
                <a:spcPts val="0"/>
              </a:spcAft>
              <a:buClr>
                <a:srgbClr val="73B900"/>
              </a:buClr>
              <a:buSzPts val="1400"/>
              <a:buFont typeface="Arial"/>
              <a:buNone/>
              <a:defRPr/>
            </a:lvl8pPr>
            <a:lvl9pPr lvl="8" algn="l">
              <a:spcBef>
                <a:spcPts val="0"/>
              </a:spcBef>
              <a:spcAft>
                <a:spcPts val="0"/>
              </a:spcAft>
              <a:buClr>
                <a:srgbClr val="73B900"/>
              </a:buClr>
              <a:buSzPts val="1400"/>
              <a:buFont typeface="Arial"/>
              <a:buNone/>
              <a:defRPr/>
            </a:lvl9pPr>
          </a:lstStyle>
          <a:p>
            <a:endParaRPr/>
          </a:p>
        </p:txBody>
      </p:sp>
      <p:sp>
        <p:nvSpPr>
          <p:cNvPr id="27" name="Google Shape;27;p34"/>
          <p:cNvSpPr txBox="1">
            <a:spLocks noGrp="1"/>
          </p:cNvSpPr>
          <p:nvPr>
            <p:ph type="body" idx="1"/>
          </p:nvPr>
        </p:nvSpPr>
        <p:spPr>
          <a:xfrm>
            <a:off x="1043984" y="2487286"/>
            <a:ext cx="16200038" cy="6452975"/>
          </a:xfrm>
          <a:prstGeom prst="rect">
            <a:avLst/>
          </a:prstGeom>
          <a:noFill/>
          <a:ln>
            <a:noFill/>
          </a:ln>
        </p:spPr>
        <p:txBody>
          <a:bodyPr spcFirstLastPara="1" wrap="square" lIns="91425" tIns="45700" rIns="91425" bIns="45700" anchor="t" anchorCtr="0">
            <a:noAutofit/>
          </a:bodyPr>
          <a:lstStyle>
            <a:lvl1pPr marL="457223" lvl="0" indent="-342917" algn="l">
              <a:lnSpc>
                <a:spcPct val="90000"/>
              </a:lnSpc>
              <a:spcBef>
                <a:spcPts val="1500"/>
              </a:spcBef>
              <a:spcAft>
                <a:spcPts val="0"/>
              </a:spcAft>
              <a:buClr>
                <a:schemeClr val="dk1"/>
              </a:buClr>
              <a:buSzPts val="1800"/>
              <a:buFont typeface="Arial"/>
              <a:buChar char="•"/>
              <a:defRPr sz="3000">
                <a:solidFill>
                  <a:schemeClr val="dk2"/>
                </a:solidFill>
              </a:defRPr>
            </a:lvl1pPr>
            <a:lvl2pPr marL="914445" lvl="1" indent="-330216" algn="l">
              <a:lnSpc>
                <a:spcPct val="90000"/>
              </a:lnSpc>
              <a:spcBef>
                <a:spcPts val="1500"/>
              </a:spcBef>
              <a:spcAft>
                <a:spcPts val="0"/>
              </a:spcAft>
              <a:buClr>
                <a:schemeClr val="dk1"/>
              </a:buClr>
              <a:buSzPts val="1600"/>
              <a:buFont typeface="Arial"/>
              <a:buChar char="•"/>
              <a:defRPr sz="2667">
                <a:solidFill>
                  <a:schemeClr val="dk2"/>
                </a:solidFill>
              </a:defRPr>
            </a:lvl2pPr>
            <a:lvl3pPr marL="1371669" lvl="2" indent="-317516" algn="l">
              <a:lnSpc>
                <a:spcPct val="90000"/>
              </a:lnSpc>
              <a:spcBef>
                <a:spcPts val="1500"/>
              </a:spcBef>
              <a:spcAft>
                <a:spcPts val="0"/>
              </a:spcAft>
              <a:buClr>
                <a:schemeClr val="dk1"/>
              </a:buClr>
              <a:buSzPts val="1400"/>
              <a:buFont typeface="Arial"/>
              <a:buChar char="•"/>
              <a:defRPr sz="2333">
                <a:solidFill>
                  <a:schemeClr val="dk2"/>
                </a:solidFill>
              </a:defRPr>
            </a:lvl3pPr>
            <a:lvl4pPr marL="1828892" lvl="3" indent="-342917" algn="l">
              <a:spcBef>
                <a:spcPts val="1500"/>
              </a:spcBef>
              <a:spcAft>
                <a:spcPts val="0"/>
              </a:spcAft>
              <a:buClr>
                <a:schemeClr val="dk1"/>
              </a:buClr>
              <a:buSzPts val="1800"/>
              <a:buFont typeface="Noto Sans Symbols"/>
              <a:buChar char="▪"/>
              <a:defRPr sz="3000">
                <a:solidFill>
                  <a:schemeClr val="lt1"/>
                </a:solidFill>
              </a:defRPr>
            </a:lvl4pPr>
            <a:lvl5pPr marL="2286114" lvl="4" indent="-355619" algn="l">
              <a:spcBef>
                <a:spcPts val="668"/>
              </a:spcBef>
              <a:spcAft>
                <a:spcPts val="0"/>
              </a:spcAft>
              <a:buClr>
                <a:schemeClr val="dk1"/>
              </a:buClr>
              <a:buSzPts val="2000"/>
              <a:buFont typeface="Noto Sans Symbols"/>
              <a:buChar char="▪"/>
              <a:defRPr>
                <a:solidFill>
                  <a:schemeClr val="lt1"/>
                </a:solidFill>
              </a:defRPr>
            </a:lvl5pPr>
            <a:lvl6pPr marL="2743337" lvl="5" indent="-342917" algn="l">
              <a:spcBef>
                <a:spcPts val="600"/>
              </a:spcBef>
              <a:spcAft>
                <a:spcPts val="0"/>
              </a:spcAft>
              <a:buClr>
                <a:schemeClr val="dk2"/>
              </a:buClr>
              <a:buSzPts val="1800"/>
              <a:buFont typeface="Trebuchet MS"/>
              <a:buChar char="»"/>
              <a:defRPr/>
            </a:lvl6pPr>
            <a:lvl7pPr marL="3200561" lvl="6" indent="-342917" algn="l">
              <a:spcBef>
                <a:spcPts val="600"/>
              </a:spcBef>
              <a:spcAft>
                <a:spcPts val="0"/>
              </a:spcAft>
              <a:buClr>
                <a:schemeClr val="dk2"/>
              </a:buClr>
              <a:buSzPts val="1800"/>
              <a:buFont typeface="Trebuchet MS"/>
              <a:buChar char="»"/>
              <a:defRPr/>
            </a:lvl7pPr>
            <a:lvl8pPr marL="3657783" lvl="7" indent="-342917" algn="l">
              <a:spcBef>
                <a:spcPts val="600"/>
              </a:spcBef>
              <a:spcAft>
                <a:spcPts val="0"/>
              </a:spcAft>
              <a:buClr>
                <a:schemeClr val="dk2"/>
              </a:buClr>
              <a:buSzPts val="1800"/>
              <a:buFont typeface="Trebuchet MS"/>
              <a:buChar char="»"/>
              <a:defRPr/>
            </a:lvl8pPr>
            <a:lvl9pPr marL="4115006" lvl="8" indent="-342917" algn="l">
              <a:spcBef>
                <a:spcPts val="600"/>
              </a:spcBef>
              <a:spcAft>
                <a:spcPts val="0"/>
              </a:spcAft>
              <a:buClr>
                <a:schemeClr val="dk2"/>
              </a:buClr>
              <a:buSzPts val="1800"/>
              <a:buFont typeface="Trebuchet MS"/>
              <a:buChar char="»"/>
              <a:defRPr/>
            </a:lvl9pPr>
          </a:lstStyle>
          <a:p>
            <a:endParaRPr/>
          </a:p>
        </p:txBody>
      </p:sp>
      <p:sp>
        <p:nvSpPr>
          <p:cNvPr id="28" name="Google Shape;28;p34"/>
          <p:cNvSpPr txBox="1">
            <a:spLocks noGrp="1"/>
          </p:cNvSpPr>
          <p:nvPr>
            <p:ph type="sldNum" idx="12"/>
          </p:nvPr>
        </p:nvSpPr>
        <p:spPr>
          <a:xfrm>
            <a:off x="17113570" y="9499703"/>
            <a:ext cx="1097501" cy="7875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1pPr>
            <a:lvl2pPr marL="0" marR="0" lvl="1"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2pPr>
            <a:lvl3pPr marL="0" marR="0" lvl="2"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3pPr>
            <a:lvl4pPr marL="0" marR="0" lvl="3"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4pPr>
            <a:lvl5pPr marL="0" marR="0" lvl="4"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5pPr>
            <a:lvl6pPr marL="0" marR="0" lvl="5"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6pPr>
            <a:lvl7pPr marL="0" marR="0" lvl="6"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7pPr>
            <a:lvl8pPr marL="0" marR="0" lvl="7"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8pPr>
            <a:lvl9pPr marL="0" marR="0" lvl="8" indent="0" algn="r" rtl="0">
              <a:spcBef>
                <a:spcPts val="0"/>
              </a:spcBef>
              <a:spcAft>
                <a:spcPts val="0"/>
              </a:spcAft>
              <a:buClr>
                <a:schemeClr val="lt1"/>
              </a:buClr>
              <a:buSzPts val="1800"/>
              <a:buFont typeface="Arial"/>
              <a:buNone/>
              <a:defRPr sz="1800">
                <a:solidFill>
                  <a:schemeClr val="lt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2486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ransition">
    <p:spTree>
      <p:nvGrpSpPr>
        <p:cNvPr id="1" name=""/>
        <p:cNvGrpSpPr/>
        <p:nvPr/>
      </p:nvGrpSpPr>
      <p:grpSpPr>
        <a:xfrm>
          <a:off x="0" y="0"/>
          <a:ext cx="0" cy="0"/>
          <a:chOff x="0" y="0"/>
          <a:chExt cx="0" cy="0"/>
        </a:xfrm>
      </p:grpSpPr>
      <p:pic>
        <p:nvPicPr>
          <p:cNvPr id="4" name="Picture 3" descr="A picture containing leaf, fern, plant&#10;&#10;Description automatically generated">
            <a:extLst>
              <a:ext uri="{FF2B5EF4-FFF2-40B4-BE49-F238E27FC236}">
                <a16:creationId xmlns:a16="http://schemas.microsoft.com/office/drawing/2014/main" id="{0A215942-C9C9-46FE-9B1A-4170C8F937A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9951061F-BD6A-474F-B3CF-D94D63DF56F2}"/>
              </a:ext>
            </a:extLst>
          </p:cNvPr>
          <p:cNvSpPr/>
          <p:nvPr userDrawn="1"/>
        </p:nvSpPr>
        <p:spPr>
          <a:xfrm flipV="1">
            <a:off x="0" y="1"/>
            <a:ext cx="18288000" cy="10286999"/>
          </a:xfrm>
          <a:prstGeom prst="rect">
            <a:avLst/>
          </a:prstGeom>
          <a:gradFill>
            <a:gsLst>
              <a:gs pos="0">
                <a:schemeClr val="bg1"/>
              </a:gs>
              <a:gs pos="83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p:nvPr>
        </p:nvSpPr>
        <p:spPr>
          <a:xfrm>
            <a:off x="685801" y="6684827"/>
            <a:ext cx="10083800" cy="2971800"/>
          </a:xfrm>
          <a:prstGeom prst="rect">
            <a:avLst/>
          </a:prstGeom>
        </p:spPr>
        <p:txBody>
          <a:bodyPr anchor="b"/>
          <a:lstStyle>
            <a:lvl1pPr marL="0" indent="0">
              <a:spcBef>
                <a:spcPts val="0"/>
              </a:spcBef>
              <a:buFontTx/>
              <a:buNone/>
              <a:defRPr lang="en-US" sz="3999" b="1" kern="0" cap="all" baseline="0" dirty="0" smtClean="0">
                <a:solidFill>
                  <a:schemeClr val="tx1"/>
                </a:solidFill>
                <a:latin typeface="Trebuchet MS" panose="020B0603020202020204" pitchFamily="34" charset="0"/>
                <a:ea typeface="+mj-ea"/>
                <a:cs typeface="+mj-cs"/>
              </a:defRPr>
            </a:lvl1pPr>
            <a:lvl2pPr marL="1281267" indent="0">
              <a:buFontTx/>
              <a:buNone/>
              <a:defRPr lang="en-US" sz="3999" b="1" kern="0" cap="all" baseline="0" dirty="0" smtClean="0">
                <a:solidFill>
                  <a:schemeClr val="tx1"/>
                </a:solidFill>
                <a:latin typeface="Trebuchet MS" panose="020B0603020202020204" pitchFamily="34" charset="0"/>
                <a:ea typeface="+mj-ea"/>
                <a:cs typeface="+mj-cs"/>
              </a:defRPr>
            </a:lvl2pPr>
            <a:lvl3pPr marL="2441549" indent="0">
              <a:buFontTx/>
              <a:buNone/>
              <a:defRPr lang="en-US" sz="3999" b="1" kern="0" cap="all" baseline="0" dirty="0" smtClean="0">
                <a:solidFill>
                  <a:schemeClr val="tx1"/>
                </a:solidFill>
                <a:latin typeface="Trebuchet MS" panose="020B0603020202020204" pitchFamily="34" charset="0"/>
                <a:ea typeface="+mj-ea"/>
                <a:cs typeface="+mj-cs"/>
              </a:defRPr>
            </a:lvl3pPr>
            <a:lvl4pPr marL="3466518" indent="0">
              <a:buFontTx/>
              <a:buNone/>
              <a:defRPr lang="en-US" sz="3999" b="1" kern="0" cap="all" baseline="0" dirty="0" smtClean="0">
                <a:solidFill>
                  <a:schemeClr val="tx1"/>
                </a:solidFill>
                <a:latin typeface="Trebuchet MS" panose="020B0603020202020204" pitchFamily="34" charset="0"/>
                <a:ea typeface="+mj-ea"/>
                <a:cs typeface="+mj-cs"/>
              </a:defRPr>
            </a:lvl4pPr>
            <a:lvl5pPr marL="4235282" indent="0">
              <a:buFontTx/>
              <a:buNone/>
              <a:defRPr lang="en-US" sz="3999" b="1" kern="0" cap="all" baseline="0" dirty="0">
                <a:solidFill>
                  <a:schemeClr val="tx1"/>
                </a:solidFill>
                <a:latin typeface="Trebuchet MS" panose="020B0603020202020204" pitchFamily="34" charset="0"/>
                <a:ea typeface="+mj-ea"/>
                <a:cs typeface="+mj-cs"/>
              </a:defRPr>
            </a:lvl5pPr>
          </a:lstStyle>
          <a:p>
            <a:pPr lvl="0"/>
            <a:r>
              <a:rPr lang="en-US"/>
              <a:t>Click to edit Master text styles</a:t>
            </a:r>
          </a:p>
        </p:txBody>
      </p:sp>
    </p:spTree>
    <p:extLst>
      <p:ext uri="{BB962C8B-B14F-4D97-AF65-F5344CB8AC3E}">
        <p14:creationId xmlns:p14="http://schemas.microsoft.com/office/powerpoint/2010/main" val="300378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1257300" y="2423160"/>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336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image" Target="../media/image11.png"/><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image" Target="../media/image21.pn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theme" Target="../theme/theme4.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71" r:id="rId5"/>
    <p:sldLayoutId id="2147483988" r:id="rId6"/>
    <p:sldLayoutId id="2147483969" r:id="rId7"/>
    <p:sldLayoutId id="2147483919" r:id="rId8"/>
    <p:sldLayoutId id="2147483898" r:id="rId9"/>
    <p:sldLayoutId id="2147483926" r:id="rId10"/>
    <p:sldLayoutId id="2147483899" r:id="rId11"/>
    <p:sldLayoutId id="2147483994" r:id="rId12"/>
    <p:sldLayoutId id="2147484065" r:id="rId13"/>
    <p:sldLayoutId id="2147484067" r:id="rId14"/>
    <p:sldLayoutId id="2147484092" r:id="rId15"/>
    <p:sldLayoutId id="2147484093" r:id="rId16"/>
    <p:sldLayoutId id="2147484095" r:id="rId17"/>
    <p:sldLayoutId id="214748414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0"/>
            <a:ext cx="15773400" cy="1257300"/>
          </a:xfrm>
          <a:prstGeom prst="rect">
            <a:avLst/>
          </a:prstGeom>
        </p:spPr>
        <p:txBody>
          <a:bodyPr vert="horz" lIns="91440" tIns="45720" rIns="91440" bIns="45720" rtlCol="0" anchor="b">
            <a:normAutofit/>
          </a:bodyPr>
          <a:lstStyle/>
          <a:p>
            <a:r>
              <a:rPr lang="en-US"/>
              <a:t>Click to edit Master title style</a:t>
            </a:r>
          </a:p>
        </p:txBody>
      </p:sp>
      <p:pic>
        <p:nvPicPr>
          <p:cNvPr id="11" name="Picture 10" descr="A picture containing shape&#10;&#10;Description automatically generated">
            <a:extLst>
              <a:ext uri="{FF2B5EF4-FFF2-40B4-BE49-F238E27FC236}">
                <a16:creationId xmlns:a16="http://schemas.microsoft.com/office/drawing/2014/main" id="{DAC8A1F7-7A14-41EC-B647-D5CF8B3592F8}"/>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6997029" y="9698824"/>
            <a:ext cx="1099633" cy="378853"/>
          </a:xfrm>
          <a:prstGeom prst="rect">
            <a:avLst/>
          </a:prstGeom>
        </p:spPr>
      </p:pic>
    </p:spTree>
    <p:extLst>
      <p:ext uri="{BB962C8B-B14F-4D97-AF65-F5344CB8AC3E}">
        <p14:creationId xmlns:p14="http://schemas.microsoft.com/office/powerpoint/2010/main" val="3212441198"/>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55" r:id="rId16"/>
    <p:sldLayoutId id="2147484056" r:id="rId17"/>
    <p:sldLayoutId id="2147484057" r:id="rId18"/>
    <p:sldLayoutId id="2147484058" r:id="rId19"/>
    <p:sldLayoutId id="2147484059" r:id="rId20"/>
    <p:sldLayoutId id="2147484060" r:id="rId21"/>
    <p:sldLayoutId id="2147484061" r:id="rId22"/>
    <p:sldLayoutId id="2147484066" r:id="rId2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371627" rtl="0" eaLnBrk="1" latinLnBrk="0" hangingPunct="1">
        <a:lnSpc>
          <a:spcPct val="90000"/>
        </a:lnSpc>
        <a:spcBef>
          <a:spcPct val="0"/>
        </a:spcBef>
        <a:buNone/>
        <a:defRPr sz="3300" b="1" kern="1200" cap="all" baseline="0">
          <a:solidFill>
            <a:schemeClr val="bg1"/>
          </a:solidFill>
          <a:latin typeface="Trebuchet MS" panose="020B0603020202020204" pitchFamily="34" charset="0"/>
          <a:ea typeface="+mj-ea"/>
          <a:cs typeface="+mj-cs"/>
        </a:defRPr>
      </a:lvl1pPr>
    </p:titleStyle>
    <p:bodyStyle>
      <a:lvl1pPr marL="342907" indent="-342907" algn="l" defTabSz="1371627"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21" indent="-342907" algn="l" defTabSz="1371627"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34" indent="-342907" algn="l" defTabSz="1371627"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48"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62"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75"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89"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603"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417"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27" rtl="0" eaLnBrk="1" latinLnBrk="0" hangingPunct="1">
        <a:defRPr sz="2700" kern="1200">
          <a:solidFill>
            <a:schemeClr val="tx1"/>
          </a:solidFill>
          <a:latin typeface="+mn-lt"/>
          <a:ea typeface="+mn-ea"/>
          <a:cs typeface="+mn-cs"/>
        </a:defRPr>
      </a:lvl1pPr>
      <a:lvl2pPr marL="685814" algn="l" defTabSz="1371627" rtl="0" eaLnBrk="1" latinLnBrk="0" hangingPunct="1">
        <a:defRPr sz="2700" kern="1200">
          <a:solidFill>
            <a:schemeClr val="tx1"/>
          </a:solidFill>
          <a:latin typeface="+mn-lt"/>
          <a:ea typeface="+mn-ea"/>
          <a:cs typeface="+mn-cs"/>
        </a:defRPr>
      </a:lvl2pPr>
      <a:lvl3pPr marL="1371627" algn="l" defTabSz="1371627" rtl="0" eaLnBrk="1" latinLnBrk="0" hangingPunct="1">
        <a:defRPr sz="2700" kern="1200">
          <a:solidFill>
            <a:schemeClr val="tx1"/>
          </a:solidFill>
          <a:latin typeface="+mn-lt"/>
          <a:ea typeface="+mn-ea"/>
          <a:cs typeface="+mn-cs"/>
        </a:defRPr>
      </a:lvl3pPr>
      <a:lvl4pPr marL="2057441" algn="l" defTabSz="1371627" rtl="0" eaLnBrk="1" latinLnBrk="0" hangingPunct="1">
        <a:defRPr sz="2700" kern="1200">
          <a:solidFill>
            <a:schemeClr val="tx1"/>
          </a:solidFill>
          <a:latin typeface="+mn-lt"/>
          <a:ea typeface="+mn-ea"/>
          <a:cs typeface="+mn-cs"/>
        </a:defRPr>
      </a:lvl4pPr>
      <a:lvl5pPr marL="2743255" algn="l" defTabSz="1371627" rtl="0" eaLnBrk="1" latinLnBrk="0" hangingPunct="1">
        <a:defRPr sz="2700" kern="1200">
          <a:solidFill>
            <a:schemeClr val="tx1"/>
          </a:solidFill>
          <a:latin typeface="+mn-lt"/>
          <a:ea typeface="+mn-ea"/>
          <a:cs typeface="+mn-cs"/>
        </a:defRPr>
      </a:lvl5pPr>
      <a:lvl6pPr marL="3429069" algn="l" defTabSz="1371627" rtl="0" eaLnBrk="1" latinLnBrk="0" hangingPunct="1">
        <a:defRPr sz="2700" kern="1200">
          <a:solidFill>
            <a:schemeClr val="tx1"/>
          </a:solidFill>
          <a:latin typeface="+mn-lt"/>
          <a:ea typeface="+mn-ea"/>
          <a:cs typeface="+mn-cs"/>
        </a:defRPr>
      </a:lvl6pPr>
      <a:lvl7pPr marL="4114882" algn="l" defTabSz="1371627" rtl="0" eaLnBrk="1" latinLnBrk="0" hangingPunct="1">
        <a:defRPr sz="2700" kern="1200">
          <a:solidFill>
            <a:schemeClr val="tx1"/>
          </a:solidFill>
          <a:latin typeface="+mn-lt"/>
          <a:ea typeface="+mn-ea"/>
          <a:cs typeface="+mn-cs"/>
        </a:defRPr>
      </a:lvl7pPr>
      <a:lvl8pPr marL="4800696" algn="l" defTabSz="1371627" rtl="0" eaLnBrk="1" latinLnBrk="0" hangingPunct="1">
        <a:defRPr sz="2700" kern="1200">
          <a:solidFill>
            <a:schemeClr val="tx1"/>
          </a:solidFill>
          <a:latin typeface="+mn-lt"/>
          <a:ea typeface="+mn-ea"/>
          <a:cs typeface="+mn-cs"/>
        </a:defRPr>
      </a:lvl8pPr>
      <a:lvl9pPr marL="5486510" algn="l" defTabSz="137162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63134"/>
            <a:ext cx="535045" cy="2308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167" kern="1200" smtClean="0">
                <a:solidFill>
                  <a:schemeClr val="accent5"/>
                </a:solidFill>
                <a:latin typeface="Trebuchet MS" panose="020B0603020202020204" pitchFamily="34" charset="0"/>
                <a:ea typeface="MS PGothic" pitchFamily="34" charset="-128"/>
                <a:cs typeface="+mn-cs"/>
              </a:rPr>
              <a:pPr algn="r"/>
              <a:t>‹#›</a:t>
            </a:fld>
            <a:r>
              <a:rPr lang="en-US" sz="1500" cap="none" baseline="0">
                <a:solidFill>
                  <a:schemeClr val="accent5"/>
                </a:solidFill>
              </a:rPr>
              <a:t> </a:t>
            </a:r>
            <a:endParaRPr lang="en-US" sz="1500" cap="none">
              <a:solidFill>
                <a:schemeClr val="accent5"/>
              </a:solidFill>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1861092797"/>
      </p:ext>
    </p:extLst>
  </p:cSld>
  <p:clrMap bg1="dk2" tx1="lt1" bg2="dk1" tx2="lt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 id="2147484086" r:id="rId17"/>
    <p:sldLayoutId id="2147484087" r:id="rId18"/>
    <p:sldLayoutId id="2147484088" r:id="rId19"/>
    <p:sldLayoutId id="2147484089" r:id="rId20"/>
    <p:sldLayoutId id="2147484090" r:id="rId21"/>
    <p:sldLayoutId id="2147484144" r:id="rId22"/>
    <p:sldLayoutId id="214748414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333"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7" y="868682"/>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8"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10" y="9763134"/>
            <a:ext cx="535046" cy="2308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167" kern="1200" smtClean="0">
                <a:solidFill>
                  <a:schemeClr val="accent5"/>
                </a:solidFill>
                <a:latin typeface="Trebuchet MS" panose="020B0603020202020204" pitchFamily="34" charset="0"/>
                <a:ea typeface="MS PGothic" pitchFamily="34" charset="-128"/>
                <a:cs typeface="+mn-cs"/>
              </a:rPr>
              <a:pPr algn="r"/>
              <a:t>‹#›</a:t>
            </a:fld>
            <a:r>
              <a:rPr lang="en-US" sz="1500" cap="none" baseline="0">
                <a:solidFill>
                  <a:schemeClr val="accent5"/>
                </a:solidFill>
              </a:rPr>
              <a:t> </a:t>
            </a:r>
            <a:endParaRPr lang="en-US" sz="1500" cap="none">
              <a:solidFill>
                <a:schemeClr val="accent5"/>
              </a:solidFill>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7147150" y="9691227"/>
            <a:ext cx="793145" cy="396573"/>
          </a:xfrm>
          <a:prstGeom prst="rect">
            <a:avLst/>
          </a:prstGeom>
        </p:spPr>
      </p:pic>
    </p:spTree>
    <p:extLst>
      <p:ext uri="{BB962C8B-B14F-4D97-AF65-F5344CB8AC3E}">
        <p14:creationId xmlns:p14="http://schemas.microsoft.com/office/powerpoint/2010/main" val="744002484"/>
      </p:ext>
    </p:extLst>
  </p:cSld>
  <p:clrMap bg1="dk2" tx1="lt1" bg2="dk1" tx2="lt2" accent1="accent1" accent2="accent2" accent3="accent3" accent4="accent4" accent5="accent5" accent6="accent6" hlink="hlink" folHlink="folHlink"/>
  <p:sldLayoutIdLst>
    <p:sldLayoutId id="2147484119" r:id="rId1"/>
    <p:sldLayoutId id="2147484120" r:id="rId2"/>
    <p:sldLayoutId id="2147484121" r:id="rId3"/>
    <p:sldLayoutId id="2147484122" r:id="rId4"/>
    <p:sldLayoutId id="2147484123" r:id="rId5"/>
    <p:sldLayoutId id="2147484124" r:id="rId6"/>
    <p:sldLayoutId id="2147484125" r:id="rId7"/>
    <p:sldLayoutId id="2147484126" r:id="rId8"/>
    <p:sldLayoutId id="2147484127" r:id="rId9"/>
    <p:sldLayoutId id="2147484128" r:id="rId10"/>
    <p:sldLayoutId id="2147484129" r:id="rId11"/>
    <p:sldLayoutId id="2147484130" r:id="rId12"/>
    <p:sldLayoutId id="2147484131" r:id="rId13"/>
    <p:sldLayoutId id="2147484132" r:id="rId14"/>
    <p:sldLayoutId id="2147484133" r:id="rId15"/>
    <p:sldLayoutId id="2147484134" r:id="rId16"/>
    <p:sldLayoutId id="2147484135" r:id="rId17"/>
    <p:sldLayoutId id="2147484136" r:id="rId18"/>
    <p:sldLayoutId id="2147484137" r:id="rId19"/>
    <p:sldLayoutId id="2147484138" r:id="rId20"/>
    <p:sldLayoutId id="2147484139" r:id="rId21"/>
    <p:sldLayoutId id="2147484140" r:id="rId22"/>
    <p:sldLayoutId id="2147484141" r:id="rId23"/>
    <p:sldLayoutId id="2147484142" r:id="rId24"/>
    <p:sldLayoutId id="214748414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rtl="0" fontAlgn="base">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5334" b="1">
          <a:solidFill>
            <a:srgbClr val="73B900"/>
          </a:solidFill>
          <a:latin typeface="Arial" charset="0"/>
        </a:defRPr>
      </a:lvl2pPr>
      <a:lvl3pPr algn="l" rtl="0" fontAlgn="base">
        <a:spcBef>
          <a:spcPct val="0"/>
        </a:spcBef>
        <a:spcAft>
          <a:spcPct val="0"/>
        </a:spcAft>
        <a:defRPr sz="5334" b="1">
          <a:solidFill>
            <a:srgbClr val="73B900"/>
          </a:solidFill>
          <a:latin typeface="Arial" charset="0"/>
        </a:defRPr>
      </a:lvl3pPr>
      <a:lvl4pPr algn="l" rtl="0" fontAlgn="base">
        <a:spcBef>
          <a:spcPct val="0"/>
        </a:spcBef>
        <a:spcAft>
          <a:spcPct val="0"/>
        </a:spcAft>
        <a:defRPr sz="5334" b="1">
          <a:solidFill>
            <a:srgbClr val="73B900"/>
          </a:solidFill>
          <a:latin typeface="Arial" charset="0"/>
        </a:defRPr>
      </a:lvl4pPr>
      <a:lvl5pPr algn="l" rtl="0" fontAlgn="base">
        <a:spcBef>
          <a:spcPct val="0"/>
        </a:spcBef>
        <a:spcAft>
          <a:spcPct val="0"/>
        </a:spcAft>
        <a:defRPr sz="5334" b="1">
          <a:solidFill>
            <a:srgbClr val="73B900"/>
          </a:solidFill>
          <a:latin typeface="Arial" charset="0"/>
        </a:defRPr>
      </a:lvl5pPr>
      <a:lvl6pPr marL="761993" algn="l" rtl="0" eaLnBrk="1" fontAlgn="base" hangingPunct="1">
        <a:spcBef>
          <a:spcPct val="0"/>
        </a:spcBef>
        <a:spcAft>
          <a:spcPct val="0"/>
        </a:spcAft>
        <a:defRPr sz="5334" b="1">
          <a:solidFill>
            <a:srgbClr val="73B900"/>
          </a:solidFill>
          <a:latin typeface="Arial" charset="0"/>
        </a:defRPr>
      </a:lvl6pPr>
      <a:lvl7pPr marL="1523985" algn="l" rtl="0" eaLnBrk="1" fontAlgn="base" hangingPunct="1">
        <a:spcBef>
          <a:spcPct val="0"/>
        </a:spcBef>
        <a:spcAft>
          <a:spcPct val="0"/>
        </a:spcAft>
        <a:defRPr sz="5334" b="1">
          <a:solidFill>
            <a:srgbClr val="73B900"/>
          </a:solidFill>
          <a:latin typeface="Arial" charset="0"/>
        </a:defRPr>
      </a:lvl7pPr>
      <a:lvl8pPr marL="2285978" algn="l" rtl="0" eaLnBrk="1" fontAlgn="base" hangingPunct="1">
        <a:spcBef>
          <a:spcPct val="0"/>
        </a:spcBef>
        <a:spcAft>
          <a:spcPct val="0"/>
        </a:spcAft>
        <a:defRPr sz="5334" b="1">
          <a:solidFill>
            <a:srgbClr val="73B900"/>
          </a:solidFill>
          <a:latin typeface="Arial" charset="0"/>
        </a:defRPr>
      </a:lvl8pPr>
      <a:lvl9pPr marL="3047970" algn="l" rtl="0" eaLnBrk="1" fontAlgn="base" hangingPunct="1">
        <a:spcBef>
          <a:spcPct val="0"/>
        </a:spcBef>
        <a:spcAft>
          <a:spcPct val="0"/>
        </a:spcAft>
        <a:defRPr sz="5334"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334" b="0">
          <a:solidFill>
            <a:schemeClr val="accent4"/>
          </a:solidFill>
          <a:latin typeface="Trebuchet MS" pitchFamily="34" charset="0"/>
          <a:ea typeface="+mn-ea"/>
          <a:cs typeface="+mn-cs"/>
        </a:defRPr>
      </a:lvl1pPr>
      <a:lvl2pPr marL="952491"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24"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012" indent="-380996" algn="l" rtl="0" fontAlgn="base">
        <a:spcBef>
          <a:spcPct val="20000"/>
        </a:spcBef>
        <a:spcAft>
          <a:spcPct val="0"/>
        </a:spcAft>
        <a:buChar char="–"/>
        <a:defRPr sz="3333">
          <a:solidFill>
            <a:schemeClr val="bg1"/>
          </a:solidFill>
          <a:latin typeface="+mn-lt"/>
        </a:defRPr>
      </a:lvl4pPr>
      <a:lvl5pPr marL="3529506" indent="-380996" algn="l" rtl="0" fontAlgn="base">
        <a:spcBef>
          <a:spcPct val="20000"/>
        </a:spcBef>
        <a:spcAft>
          <a:spcPct val="0"/>
        </a:spcAft>
        <a:buChar char="»"/>
        <a:defRPr sz="3333">
          <a:solidFill>
            <a:schemeClr val="bg1"/>
          </a:solidFill>
          <a:latin typeface="+mn-lt"/>
        </a:defRPr>
      </a:lvl5pPr>
      <a:lvl6pPr marL="4291499" indent="-380996" algn="l" rtl="0" eaLnBrk="1" fontAlgn="base" hangingPunct="1">
        <a:spcBef>
          <a:spcPct val="20000"/>
        </a:spcBef>
        <a:spcAft>
          <a:spcPct val="0"/>
        </a:spcAft>
        <a:buChar char="»"/>
        <a:defRPr sz="3333">
          <a:solidFill>
            <a:schemeClr val="bg1"/>
          </a:solidFill>
          <a:latin typeface="+mn-lt"/>
        </a:defRPr>
      </a:lvl6pPr>
      <a:lvl7pPr marL="5053491" indent="-380996" algn="l" rtl="0" eaLnBrk="1" fontAlgn="base" hangingPunct="1">
        <a:spcBef>
          <a:spcPct val="20000"/>
        </a:spcBef>
        <a:spcAft>
          <a:spcPct val="0"/>
        </a:spcAft>
        <a:buChar char="»"/>
        <a:defRPr sz="3333">
          <a:solidFill>
            <a:schemeClr val="bg1"/>
          </a:solidFill>
          <a:latin typeface="+mn-lt"/>
        </a:defRPr>
      </a:lvl7pPr>
      <a:lvl8pPr marL="5815484" indent="-380996" algn="l" rtl="0" eaLnBrk="1" fontAlgn="base" hangingPunct="1">
        <a:spcBef>
          <a:spcPct val="20000"/>
        </a:spcBef>
        <a:spcAft>
          <a:spcPct val="0"/>
        </a:spcAft>
        <a:buChar char="»"/>
        <a:defRPr sz="3333">
          <a:solidFill>
            <a:schemeClr val="bg1"/>
          </a:solidFill>
          <a:latin typeface="+mn-lt"/>
        </a:defRPr>
      </a:lvl8pPr>
      <a:lvl9pPr marL="6577476" indent="-380996"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3985" rtl="0" eaLnBrk="1" latinLnBrk="0" hangingPunct="1">
        <a:defRPr sz="3000" kern="1200">
          <a:solidFill>
            <a:schemeClr val="tx1"/>
          </a:solidFill>
          <a:latin typeface="+mn-lt"/>
          <a:ea typeface="+mn-ea"/>
          <a:cs typeface="+mn-cs"/>
        </a:defRPr>
      </a:lvl1pPr>
      <a:lvl2pPr marL="761993" algn="l" defTabSz="1523985" rtl="0" eaLnBrk="1" latinLnBrk="0" hangingPunct="1">
        <a:defRPr sz="3000" kern="1200">
          <a:solidFill>
            <a:schemeClr val="tx1"/>
          </a:solidFill>
          <a:latin typeface="+mn-lt"/>
          <a:ea typeface="+mn-ea"/>
          <a:cs typeface="+mn-cs"/>
        </a:defRPr>
      </a:lvl2pPr>
      <a:lvl3pPr marL="1523985" algn="l" defTabSz="1523985" rtl="0" eaLnBrk="1" latinLnBrk="0" hangingPunct="1">
        <a:defRPr sz="3000" kern="1200">
          <a:solidFill>
            <a:schemeClr val="tx1"/>
          </a:solidFill>
          <a:latin typeface="+mn-lt"/>
          <a:ea typeface="+mn-ea"/>
          <a:cs typeface="+mn-cs"/>
        </a:defRPr>
      </a:lvl3pPr>
      <a:lvl4pPr marL="2285978" algn="l" defTabSz="1523985" rtl="0" eaLnBrk="1" latinLnBrk="0" hangingPunct="1">
        <a:defRPr sz="3000" kern="1200">
          <a:solidFill>
            <a:schemeClr val="tx1"/>
          </a:solidFill>
          <a:latin typeface="+mn-lt"/>
          <a:ea typeface="+mn-ea"/>
          <a:cs typeface="+mn-cs"/>
        </a:defRPr>
      </a:lvl4pPr>
      <a:lvl5pPr marL="3047970" algn="l" defTabSz="1523985" rtl="0" eaLnBrk="1" latinLnBrk="0" hangingPunct="1">
        <a:defRPr sz="3000" kern="1200">
          <a:solidFill>
            <a:schemeClr val="tx1"/>
          </a:solidFill>
          <a:latin typeface="+mn-lt"/>
          <a:ea typeface="+mn-ea"/>
          <a:cs typeface="+mn-cs"/>
        </a:defRPr>
      </a:lvl5pPr>
      <a:lvl6pPr marL="3809963" algn="l" defTabSz="1523985" rtl="0" eaLnBrk="1" latinLnBrk="0" hangingPunct="1">
        <a:defRPr sz="3000" kern="1200">
          <a:solidFill>
            <a:schemeClr val="tx1"/>
          </a:solidFill>
          <a:latin typeface="+mn-lt"/>
          <a:ea typeface="+mn-ea"/>
          <a:cs typeface="+mn-cs"/>
        </a:defRPr>
      </a:lvl6pPr>
      <a:lvl7pPr marL="4571955" algn="l" defTabSz="1523985" rtl="0" eaLnBrk="1" latinLnBrk="0" hangingPunct="1">
        <a:defRPr sz="3000" kern="1200">
          <a:solidFill>
            <a:schemeClr val="tx1"/>
          </a:solidFill>
          <a:latin typeface="+mn-lt"/>
          <a:ea typeface="+mn-ea"/>
          <a:cs typeface="+mn-cs"/>
        </a:defRPr>
      </a:lvl7pPr>
      <a:lvl8pPr marL="5333946" algn="l" defTabSz="1523985" rtl="0" eaLnBrk="1" latinLnBrk="0" hangingPunct="1">
        <a:defRPr sz="3000" kern="1200">
          <a:solidFill>
            <a:schemeClr val="tx1"/>
          </a:solidFill>
          <a:latin typeface="+mn-lt"/>
          <a:ea typeface="+mn-ea"/>
          <a:cs typeface="+mn-cs"/>
        </a:defRPr>
      </a:lvl8pPr>
      <a:lvl9pPr marL="6095939" algn="l" defTabSz="1523985"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time_continue=65&amp;v=Cvdhwx-OBBo&amp;embeds_referring_euri=https%3A%2F%2Fpytorch.org%2F&amp;source_ve_path=MTM5MTE3LDM2ODQyLDI4NjYzLDM2ODQyLDM2ODQyLDI4NjY2&amp;feature=emb_logo"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arxiv.org/pdf/2101.06840.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time_continue=65&amp;v=Cvdhwx-OBBo&amp;embeds_referring_euri=https%3A%2F%2Fpytorch.org%2F&amp;source_ve_path=MTM5MTE3LDM2ODQyLDI4NjYzLDM2ODQyLDM2ODQyLDI4NjY2&amp;feature=emb_log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hyperlink" Target="https://arxiv.org/pdf/2201.11990.pd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time_continue=65&amp;v=Cvdhwx-OBBo&amp;embeds_referring_euri=https%3A%2F%2Fpytorch.org%2F&amp;source_ve_path=MTM5MTE3LDM2ODQyLDI4NjYzLDM2ODQyLDM2ODQyLDI4NjY2&amp;feature=emb_logo"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hyperlink" Target="https://pytorch.org/tutorials/beginner/ddp_series_theory.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arxiv.org/pdf/2006.15704.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pytorch.org/docs/stable/distributed.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12_0.xml"/><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hyperlink" Target="https://developer.nvidia.com/blog/scaling-language-model-training-to-a-trillion-parameters-using-megatron/"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hyperlink" Target="https://fairscale.readthedocs.io/en/latest/deep_dive/pipeline_parallelism.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microsoft.com/office/2018/10/relationships/comments" Target="../comments/modernComment_7FFD5DDC_C4413B79.xml"/><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7.xml"/><Relationship Id="rId4" Type="http://schemas.openxmlformats.org/officeDocument/2006/relationships/hyperlink" Target="https://arxiv.org/pdf/2201.11990.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hyperlink" Target="https://arxiv.org/pdf/2201.11990.pdf" TargetMode="Externa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2.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0"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63.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63.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71.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17.xml"/><Relationship Id="rId5" Type="http://schemas.openxmlformats.org/officeDocument/2006/relationships/image" Target="../media/image71.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6.xml"/><Relationship Id="rId1" Type="http://schemas.openxmlformats.org/officeDocument/2006/relationships/themeOverride" Target="../theme/themeOverride1.xml"/><Relationship Id="rId4" Type="http://schemas.microsoft.com/office/2018/10/relationships/comments" Target="../comments/modernComment_7FFD5DDE_47D3D81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6.xml"/><Relationship Id="rId1" Type="http://schemas.openxmlformats.org/officeDocument/2006/relationships/themeOverride" Target="../theme/themeOverride2.xml"/><Relationship Id="rId4" Type="http://schemas.microsoft.com/office/2018/10/relationships/comments" Target="../comments/modernComment_7FFD5DE3_68634AB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hemeOverride" Target="../theme/themeOverride3.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hemeOverride" Target="../theme/themeOverride4.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hemeOverride" Target="../theme/themeOverride5.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hemeOverride" Target="../theme/themeOverride6.xml"/><Relationship Id="rId5" Type="http://schemas.openxmlformats.org/officeDocument/2006/relationships/image" Target="../media/image87.png"/><Relationship Id="rId4" Type="http://schemas.microsoft.com/office/2018/10/relationships/comments" Target="../comments/modernComment_7FFD5E14_F4BFD0AF.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hemeOverride" Target="../theme/themeOverride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time_continue=65&amp;v=Cvdhwx-OBBo&amp;embeds_referring_euri=https%3A%2F%2Fpytorch.org%2F&amp;source_ve_path=MTM5MTE3LDM2ODQyLDI4NjYzLDM2ODQyLDM2ODQyLDI4NjY2&amp;feature=emb_logo"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hyperlink" Target="https://arxiv.org/pdf/2101.06840.pdf"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hyperlink" Target="https://www.cs.toronto.edu/~hinton/absps/jjnh91.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13.xml"/><Relationship Id="rId5" Type="http://schemas.openxmlformats.org/officeDocument/2006/relationships/image" Target="../media/image104.png"/><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8" Type="http://schemas.openxmlformats.org/officeDocument/2006/relationships/hyperlink" Target="https://arxiv.org/search/cs?searchtype=author&amp;query=Li%2C+C" TargetMode="External"/><Relationship Id="rId13" Type="http://schemas.openxmlformats.org/officeDocument/2006/relationships/image" Target="../media/image108.png"/><Relationship Id="rId3" Type="http://schemas.openxmlformats.org/officeDocument/2006/relationships/image" Target="../media/image107.png"/><Relationship Id="rId7" Type="http://schemas.openxmlformats.org/officeDocument/2006/relationships/hyperlink" Target="https://arxiv.org/search/cs?searchtype=author&amp;query=Rajbhandari%2C+S" TargetMode="External"/><Relationship Id="rId12" Type="http://schemas.openxmlformats.org/officeDocument/2006/relationships/hyperlink" Target="https://arxiv.org/search/cs?searchtype=author&amp;query=He%2C+Y" TargetMode="External"/><Relationship Id="rId2" Type="http://schemas.openxmlformats.org/officeDocument/2006/relationships/notesSlide" Target="../notesSlides/notesSlide69.xml"/><Relationship Id="rId1" Type="http://schemas.openxmlformats.org/officeDocument/2006/relationships/slideLayout" Target="../slideLayouts/slideLayout13.xml"/><Relationship Id="rId6" Type="http://schemas.openxmlformats.org/officeDocument/2006/relationships/hyperlink" Target="https://arxiv.org/search/cs?searchtype=author&amp;query=Awan%2C+A+A" TargetMode="External"/><Relationship Id="rId11" Type="http://schemas.openxmlformats.org/officeDocument/2006/relationships/hyperlink" Target="https://arxiv.org/search/cs?searchtype=author&amp;query=Zhang%2C+C" TargetMode="External"/><Relationship Id="rId5" Type="http://schemas.openxmlformats.org/officeDocument/2006/relationships/hyperlink" Target="https://arxiv.org/search/cs?searchtype=author&amp;query=Gan%2C+S" TargetMode="External"/><Relationship Id="rId15" Type="http://schemas.openxmlformats.org/officeDocument/2006/relationships/image" Target="../media/image110.png"/><Relationship Id="rId10" Type="http://schemas.openxmlformats.org/officeDocument/2006/relationships/hyperlink" Target="https://arxiv.org/search/cs?searchtype=author&amp;query=Liu%2C+J" TargetMode="External"/><Relationship Id="rId4" Type="http://schemas.openxmlformats.org/officeDocument/2006/relationships/hyperlink" Target="https://arxiv.org/search/cs?searchtype=author&amp;query=Tang%2C+H" TargetMode="External"/><Relationship Id="rId9" Type="http://schemas.openxmlformats.org/officeDocument/2006/relationships/hyperlink" Target="https://arxiv.org/search/cs?searchtype=author&amp;query=Lian%2C+X" TargetMode="External"/><Relationship Id="rId14" Type="http://schemas.openxmlformats.org/officeDocument/2006/relationships/image" Target="../media/image10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8.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6.xml"/><Relationship Id="rId1" Type="http://schemas.openxmlformats.org/officeDocument/2006/relationships/themeOverride" Target="../theme/themeOverride8.xml"/><Relationship Id="rId5" Type="http://schemas.openxmlformats.org/officeDocument/2006/relationships/hyperlink" Target="https://developer.nvidia.com/nccl" TargetMode="External"/><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themeOverride" Target="../theme/themeOverride9.xml"/><Relationship Id="rId5" Type="http://schemas.openxmlformats.org/officeDocument/2006/relationships/image" Target="../media/image113.png"/><Relationship Id="rId4" Type="http://schemas.openxmlformats.org/officeDocument/2006/relationships/image" Target="../media/image1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microsoft.com/office/2018/10/relationships/comments" Target="../comments/modernComment_7FFD5DF8_BBC73FA1.xml"/><Relationship Id="rId2" Type="http://schemas.openxmlformats.org/officeDocument/2006/relationships/slideLayout" Target="../slideLayouts/slideLayout6.xml"/><Relationship Id="rId1" Type="http://schemas.openxmlformats.org/officeDocument/2006/relationships/themeOverride" Target="../theme/themeOverride10.xml"/><Relationship Id="rId5" Type="http://schemas.openxmlformats.org/officeDocument/2006/relationships/image" Target="../media/image116.png"/><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119.png"/><Relationship Id="rId2" Type="http://schemas.openxmlformats.org/officeDocument/2006/relationships/slideLayout" Target="../slideLayouts/slideLayout3.xml"/><Relationship Id="rId1" Type="http://schemas.openxmlformats.org/officeDocument/2006/relationships/themeOverride" Target="../theme/themeOverride11.xml"/><Relationship Id="rId6" Type="http://schemas.openxmlformats.org/officeDocument/2006/relationships/image" Target="../media/image118.png"/><Relationship Id="rId5" Type="http://schemas.openxmlformats.org/officeDocument/2006/relationships/image" Target="../media/image117.png"/><Relationship Id="rId4" Type="http://schemas.microsoft.com/office/2018/10/relationships/comments" Target="../comments/modernComment_10D_F4B3D44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8.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8.xml"/><Relationship Id="rId1" Type="http://schemas.openxmlformats.org/officeDocument/2006/relationships/themeOverride" Target="../theme/themeOverride12.xml"/><Relationship Id="rId5" Type="http://schemas.openxmlformats.org/officeDocument/2006/relationships/image" Target="../media/image121.png"/><Relationship Id="rId4" Type="http://schemas.openxmlformats.org/officeDocument/2006/relationships/image" Target="../media/image120.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8.xml"/><Relationship Id="rId1" Type="http://schemas.openxmlformats.org/officeDocument/2006/relationships/themeOverride" Target="../theme/themeOverride13.xml"/><Relationship Id="rId6" Type="http://schemas.openxmlformats.org/officeDocument/2006/relationships/image" Target="../media/image122.png"/><Relationship Id="rId5" Type="http://schemas.openxmlformats.org/officeDocument/2006/relationships/hyperlink" Target="https://docs.nvidia.com/nemo-framework/user-guide/latest/modelguide/trainingpredefined.html#fp8-with-transformer-engine" TargetMode="External"/><Relationship Id="rId4" Type="http://schemas.microsoft.com/office/2018/10/relationships/comments" Target="../comments/modernComment_7FFFD632_F36DED9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9.xml.rels><?xml version="1.0" encoding="UTF-8" standalone="yes"?>
<Relationships xmlns="http://schemas.openxmlformats.org/package/2006/relationships"><Relationship Id="rId3" Type="http://schemas.microsoft.com/office/2018/10/relationships/comments" Target="../comments/modernComment_7FFD5DF1_96D064CA.xml"/><Relationship Id="rId2" Type="http://schemas.openxmlformats.org/officeDocument/2006/relationships/slideLayout" Target="../slideLayouts/slideLayout6.xml"/><Relationship Id="rId1" Type="http://schemas.openxmlformats.org/officeDocument/2006/relationships/themeOverride" Target="../theme/themeOverride14.xml"/><Relationship Id="rId4" Type="http://schemas.openxmlformats.org/officeDocument/2006/relationships/image" Target="../media/image1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6.xml"/><Relationship Id="rId1" Type="http://schemas.openxmlformats.org/officeDocument/2006/relationships/themeOverride" Target="../theme/themeOverride15.xml"/><Relationship Id="rId5" Type="http://schemas.openxmlformats.org/officeDocument/2006/relationships/image" Target="../media/image124.png"/><Relationship Id="rId4" Type="http://schemas.microsoft.com/office/2018/10/relationships/comments" Target="../comments/modernComment_1715_B7C27B5E.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802769" y="2059211"/>
            <a:ext cx="16977232" cy="1638092"/>
          </a:xfrm>
        </p:spPr>
        <p:txBody>
          <a:bodyPr/>
          <a:lstStyle/>
          <a:p>
            <a:r>
              <a:rPr lang="en-US" sz="7200" dirty="0">
                <a:solidFill>
                  <a:srgbClr val="76B900"/>
                </a:solidFill>
                <a:latin typeface="Trebuchet MS"/>
              </a:rPr>
              <a:t>Model Parallelism: Building and Deploying Large Neural Networks</a:t>
            </a:r>
            <a:br>
              <a:rPr lang="en-US" sz="7650" dirty="0"/>
            </a:br>
            <a:r>
              <a:rPr lang="en-US" sz="3600" dirty="0">
                <a:solidFill>
                  <a:srgbClr val="76B900"/>
                </a:solidFill>
                <a:latin typeface="Trebuchet MS"/>
              </a:rPr>
              <a:t>Advanced concepts of Large Distributed Training</a:t>
            </a:r>
            <a:endParaRPr lang="en-US" sz="3300" dirty="0">
              <a:latin typeface="Trebuchet MS"/>
            </a:endParaRPr>
          </a:p>
        </p:txBody>
      </p:sp>
      <p:sp>
        <p:nvSpPr>
          <p:cNvPr id="2" name="TextBox 1">
            <a:extLst>
              <a:ext uri="{FF2B5EF4-FFF2-40B4-BE49-F238E27FC236}">
                <a16:creationId xmlns:a16="http://schemas.microsoft.com/office/drawing/2014/main" id="{7A9CCEA6-6B7A-7D24-174E-D010DEC94AA0}"/>
              </a:ext>
            </a:extLst>
          </p:cNvPr>
          <p:cNvSpPr txBox="1"/>
          <p:nvPr/>
        </p:nvSpPr>
        <p:spPr>
          <a:xfrm>
            <a:off x="707570" y="8980714"/>
            <a:ext cx="8850087"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solidFill>
                  <a:schemeClr val="bg1"/>
                </a:solidFill>
                <a:latin typeface="Trebuchet MS" panose="020B0603020202020204" pitchFamily="34" charset="0"/>
              </a:rPr>
              <a:t>Updated slides: https://drive.google.com/drive/folders/1Gvb3eChOebt0BJ9l2K-pT9SYh4wO_zHb</a:t>
            </a:r>
          </a:p>
        </p:txBody>
      </p:sp>
      <p:sp>
        <p:nvSpPr>
          <p:cNvPr id="4" name="TextBox 3">
            <a:extLst>
              <a:ext uri="{FF2B5EF4-FFF2-40B4-BE49-F238E27FC236}">
                <a16:creationId xmlns:a16="http://schemas.microsoft.com/office/drawing/2014/main" id="{A9BEC6FE-0DF8-4D9D-9D0B-BD4BB18A3858}"/>
              </a:ext>
            </a:extLst>
          </p:cNvPr>
          <p:cNvSpPr txBox="1"/>
          <p:nvPr/>
        </p:nvSpPr>
        <p:spPr>
          <a:xfrm>
            <a:off x="1023257" y="6288797"/>
            <a:ext cx="12660087" cy="1938992"/>
          </a:xfrm>
          <a:prstGeom prst="rect">
            <a:avLst/>
          </a:prstGeom>
          <a:noFill/>
        </p:spPr>
        <p:txBody>
          <a:bodyPr wrap="square">
            <a:spAutoFit/>
          </a:bodyPr>
          <a:lstStyle/>
          <a:p>
            <a:r>
              <a:rPr lang="en-US" sz="2400" b="1" i="0" dirty="0">
                <a:solidFill>
                  <a:schemeClr val="tx2"/>
                </a:solidFill>
                <a:effectLst/>
                <a:latin typeface="NVIDIA-NALA"/>
              </a:rPr>
              <a:t>NVIDIA-NALA Font they use in their website:</a:t>
            </a:r>
          </a:p>
          <a:p>
            <a:endParaRPr lang="en-US" sz="2400" b="0" i="0" dirty="0">
              <a:solidFill>
                <a:schemeClr val="tx2"/>
              </a:solidFill>
              <a:effectLst/>
              <a:latin typeface="NVIDIA-NALA"/>
            </a:endParaRPr>
          </a:p>
          <a:p>
            <a:r>
              <a:rPr lang="en-US" sz="2400" b="0" i="0" dirty="0">
                <a:solidFill>
                  <a:schemeClr val="tx2"/>
                </a:solidFill>
                <a:effectLst/>
                <a:latin typeface="NVIDIA-NALA"/>
              </a:rPr>
              <a:t>NVIDIA’s RAS Engine provides in-depth diagnostic information that can identify areas of concern and plan for maintenance. The RAS engine reduces turnaround time by quickly localizing the source of issues and minimizes downtime by facilitating effective remediation.</a:t>
            </a:r>
            <a:endParaRPr lang="en-US" sz="2400" dirty="0">
              <a:solidFill>
                <a:schemeClr val="tx2"/>
              </a:solidFill>
            </a:endParaRPr>
          </a:p>
        </p:txBody>
      </p:sp>
      <p:sp>
        <p:nvSpPr>
          <p:cNvPr id="9" name="TextBox 8">
            <a:extLst>
              <a:ext uri="{FF2B5EF4-FFF2-40B4-BE49-F238E27FC236}">
                <a16:creationId xmlns:a16="http://schemas.microsoft.com/office/drawing/2014/main" id="{31E2D1C4-2DDD-358D-A505-F6D698F97E49}"/>
              </a:ext>
            </a:extLst>
          </p:cNvPr>
          <p:cNvSpPr txBox="1"/>
          <p:nvPr/>
        </p:nvSpPr>
        <p:spPr>
          <a:xfrm>
            <a:off x="947056" y="8346879"/>
            <a:ext cx="9144000" cy="523220"/>
          </a:xfrm>
          <a:prstGeom prst="rect">
            <a:avLst/>
          </a:prstGeom>
          <a:noFill/>
        </p:spPr>
        <p:txBody>
          <a:bodyPr wrap="square">
            <a:spAutoFit/>
          </a:bodyPr>
          <a:lstStyle/>
          <a:p>
            <a:r>
              <a:rPr lang="en-US" sz="2800" dirty="0">
                <a:solidFill>
                  <a:schemeClr val="tx2"/>
                </a:solidFill>
                <a:latin typeface="Trebuchet MS" panose="020B0603020202020204" pitchFamily="34" charset="0"/>
              </a:rPr>
              <a:t>This the font used in the slide: </a:t>
            </a:r>
            <a:r>
              <a:rPr lang="en-US" sz="2800" b="1" dirty="0">
                <a:solidFill>
                  <a:schemeClr val="tx2"/>
                </a:solidFill>
                <a:latin typeface="Trebuchet MS" panose="020B0603020202020204" pitchFamily="34" charset="0"/>
              </a:rPr>
              <a:t>Trebuchet</a:t>
            </a:r>
            <a:r>
              <a:rPr lang="en-US" sz="2800" dirty="0">
                <a:solidFill>
                  <a:schemeClr val="tx2"/>
                </a:solidFill>
                <a:latin typeface="Trebuchet MS" panose="020B0603020202020204" pitchFamily="34" charset="0"/>
              </a:rPr>
              <a:t> </a:t>
            </a:r>
            <a:r>
              <a:rPr lang="en-US" sz="2800" b="1" dirty="0">
                <a:solidFill>
                  <a:schemeClr val="tx2"/>
                </a:solidFill>
                <a:latin typeface="Trebuchet MS" panose="020B0603020202020204" pitchFamily="34" charset="0"/>
              </a:rPr>
              <a:t>MS</a:t>
            </a:r>
          </a:p>
        </p:txBody>
      </p:sp>
    </p:spTree>
    <p:extLst>
      <p:ext uri="{BB962C8B-B14F-4D97-AF65-F5344CB8AC3E}">
        <p14:creationId xmlns:p14="http://schemas.microsoft.com/office/powerpoint/2010/main" val="32568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61A7-5414-8901-260B-4C47B903C386}"/>
              </a:ext>
            </a:extLst>
          </p:cNvPr>
          <p:cNvSpPr>
            <a:spLocks noGrp="1"/>
          </p:cNvSpPr>
          <p:nvPr>
            <p:ph type="title"/>
          </p:nvPr>
        </p:nvSpPr>
        <p:spPr/>
        <p:txBody>
          <a:bodyPr/>
          <a:lstStyle/>
          <a:p>
            <a:r>
              <a:rPr lang="en-GB" sz="4800" b="0" dirty="0"/>
              <a:t>Memory Consumption in Large Model Training</a:t>
            </a:r>
            <a:endParaRPr lang="en-GB" dirty="0"/>
          </a:p>
        </p:txBody>
      </p:sp>
      <p:sp>
        <p:nvSpPr>
          <p:cNvPr id="4" name="Text Placeholder 3">
            <a:extLst>
              <a:ext uri="{FF2B5EF4-FFF2-40B4-BE49-F238E27FC236}">
                <a16:creationId xmlns:a16="http://schemas.microsoft.com/office/drawing/2014/main" id="{A29AFFDC-0D6B-CA5E-5BDF-65F306840850}"/>
              </a:ext>
            </a:extLst>
          </p:cNvPr>
          <p:cNvSpPr>
            <a:spLocks noGrp="1"/>
          </p:cNvSpPr>
          <p:nvPr>
            <p:ph type="body" sz="quarter" idx="10"/>
          </p:nvPr>
        </p:nvSpPr>
        <p:spPr/>
        <p:txBody>
          <a:bodyPr/>
          <a:lstStyle/>
          <a:p>
            <a:endParaRPr lang="en-GB" dirty="0"/>
          </a:p>
        </p:txBody>
      </p:sp>
      <p:sp>
        <p:nvSpPr>
          <p:cNvPr id="3" name="Rectangle 2">
            <a:hlinkClick r:id="rId3"/>
            <a:extLst>
              <a:ext uri="{FF2B5EF4-FFF2-40B4-BE49-F238E27FC236}">
                <a16:creationId xmlns:a16="http://schemas.microsoft.com/office/drawing/2014/main" id="{D5698E08-F420-49C2-CFC2-CFDA3020BB14}"/>
              </a:ext>
            </a:extLst>
          </p:cNvPr>
          <p:cNvSpPr/>
          <p:nvPr/>
        </p:nvSpPr>
        <p:spPr>
          <a:xfrm>
            <a:off x="249382" y="9446200"/>
            <a:ext cx="13222886" cy="338554"/>
          </a:xfrm>
          <a:prstGeom prst="rect">
            <a:avLst/>
          </a:prstGeom>
        </p:spPr>
        <p:txBody>
          <a:bodyPr wrap="square">
            <a:spAutoFit/>
          </a:bodyPr>
          <a:lstStyle/>
          <a:p>
            <a:r>
              <a:rPr lang="en-US" sz="1600" dirty="0" err="1">
                <a:solidFill>
                  <a:schemeClr val="tx2"/>
                </a:solidFill>
                <a:hlinkClick r:id="rId4"/>
              </a:rPr>
              <a:t>ZeRO</a:t>
            </a:r>
            <a:r>
              <a:rPr lang="en-US" sz="1600" dirty="0">
                <a:solidFill>
                  <a:schemeClr val="tx2"/>
                </a:solidFill>
                <a:hlinkClick r:id="rId4"/>
              </a:rPr>
              <a:t>-Offload: Democratizing Billion-Scale Model Training </a:t>
            </a:r>
            <a:endParaRPr lang="en-US" sz="1600" dirty="0">
              <a:solidFill>
                <a:schemeClr val="tx2"/>
              </a:solidFill>
            </a:endParaRPr>
          </a:p>
        </p:txBody>
      </p:sp>
      <p:sp>
        <p:nvSpPr>
          <p:cNvPr id="5" name="Content Placeholder 4">
            <a:extLst>
              <a:ext uri="{FF2B5EF4-FFF2-40B4-BE49-F238E27FC236}">
                <a16:creationId xmlns:a16="http://schemas.microsoft.com/office/drawing/2014/main" id="{7E6568C8-202D-E099-258E-673F5D5A8115}"/>
              </a:ext>
            </a:extLst>
          </p:cNvPr>
          <p:cNvSpPr>
            <a:spLocks noGrp="1"/>
          </p:cNvSpPr>
          <p:nvPr>
            <p:ph idx="1"/>
          </p:nvPr>
        </p:nvSpPr>
        <p:spPr>
          <a:xfrm>
            <a:off x="1485103" y="3841855"/>
            <a:ext cx="7677491" cy="3635284"/>
          </a:xfrm>
        </p:spPr>
        <p:txBody>
          <a:bodyPr/>
          <a:lstStyle/>
          <a:p>
            <a:r>
              <a:rPr lang="en-GB" sz="2400" dirty="0"/>
              <a:t>Model Parameters</a:t>
            </a:r>
          </a:p>
          <a:p>
            <a:r>
              <a:rPr lang="en-GB" sz="2400" dirty="0"/>
              <a:t>Gradients</a:t>
            </a:r>
          </a:p>
          <a:p>
            <a:r>
              <a:rPr lang="en-GB" sz="2400" dirty="0"/>
              <a:t>Optimizer states (momentum and variances in Adam)</a:t>
            </a:r>
          </a:p>
          <a:p>
            <a:r>
              <a:rPr lang="en-GB" dirty="0"/>
              <a:t>Mixed precision keeps two precision copies of parameters (FP16 and FP32)</a:t>
            </a:r>
          </a:p>
          <a:p>
            <a:r>
              <a:rPr lang="en-GB" dirty="0"/>
              <a:t>	Gradients are stored in FP16</a:t>
            </a:r>
          </a:p>
          <a:p>
            <a:r>
              <a:rPr lang="en-GB" dirty="0"/>
              <a:t>	Optimizer states are stored in FP32</a:t>
            </a:r>
          </a:p>
          <a:p>
            <a:r>
              <a:rPr lang="en-GB" dirty="0"/>
              <a:t>Total memory = 16 x (#parameters) bytes</a:t>
            </a:r>
          </a:p>
          <a:p>
            <a:endParaRPr lang="en-GB" sz="2400" dirty="0"/>
          </a:p>
        </p:txBody>
      </p:sp>
      <p:sp>
        <p:nvSpPr>
          <p:cNvPr id="6" name="TextBox 5">
            <a:extLst>
              <a:ext uri="{FF2B5EF4-FFF2-40B4-BE49-F238E27FC236}">
                <a16:creationId xmlns:a16="http://schemas.microsoft.com/office/drawing/2014/main" id="{BFA1311C-E9F3-5FDB-E450-E26BDEC092DD}"/>
              </a:ext>
            </a:extLst>
          </p:cNvPr>
          <p:cNvSpPr txBox="1"/>
          <p:nvPr/>
        </p:nvSpPr>
        <p:spPr>
          <a:xfrm>
            <a:off x="1485103" y="2807190"/>
            <a:ext cx="281359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dirty="0">
                <a:solidFill>
                  <a:schemeClr val="tx2"/>
                </a:solidFill>
                <a:latin typeface="Trebuchet MS" panose="020B0603020202020204" pitchFamily="34" charset="0"/>
              </a:rPr>
              <a:t>Model States</a:t>
            </a:r>
          </a:p>
        </p:txBody>
      </p:sp>
      <p:sp>
        <p:nvSpPr>
          <p:cNvPr id="7" name="Content Placeholder 4">
            <a:extLst>
              <a:ext uri="{FF2B5EF4-FFF2-40B4-BE49-F238E27FC236}">
                <a16:creationId xmlns:a16="http://schemas.microsoft.com/office/drawing/2014/main" id="{7EE797BE-F66A-A5D7-2CE0-5A38F5EF28DF}"/>
              </a:ext>
            </a:extLst>
          </p:cNvPr>
          <p:cNvSpPr txBox="1">
            <a:spLocks/>
          </p:cNvSpPr>
          <p:nvPr/>
        </p:nvSpPr>
        <p:spPr bwMode="auto">
          <a:xfrm>
            <a:off x="9779929" y="3841855"/>
            <a:ext cx="7677491" cy="36352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lr>
                <a:schemeClr val="bg2"/>
              </a:buClr>
              <a:buFont typeface="Wingdings" panose="05000000000000000000" pitchFamily="2" charset="2"/>
              <a:buChar char="§"/>
              <a:defRPr sz="3000">
                <a:solidFill>
                  <a:schemeClr val="tx1"/>
                </a:solidFill>
                <a:latin typeface="+mn-lt"/>
              </a:defRPr>
            </a:lvl4pPr>
            <a:lvl5pPr marL="3529612" indent="-381008" algn="l" rtl="0" eaLnBrk="1" fontAlgn="base" hangingPunct="1">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defTabSz="914400"/>
            <a:r>
              <a:rPr lang="en-GB" kern="0" dirty="0"/>
              <a:t>Activations</a:t>
            </a:r>
          </a:p>
          <a:p>
            <a:pPr defTabSz="914400"/>
            <a:r>
              <a:rPr lang="en-GB" kern="0" dirty="0"/>
              <a:t>Temporary Buffers</a:t>
            </a:r>
          </a:p>
          <a:p>
            <a:pPr defTabSz="914400"/>
            <a:r>
              <a:rPr lang="en-GB" kern="0" dirty="0"/>
              <a:t>Unusable Fragmented Memory</a:t>
            </a:r>
          </a:p>
          <a:p>
            <a:pPr defTabSz="914400"/>
            <a:endParaRPr lang="en-GB" kern="0" dirty="0"/>
          </a:p>
        </p:txBody>
      </p:sp>
      <p:sp>
        <p:nvSpPr>
          <p:cNvPr id="8" name="TextBox 7">
            <a:extLst>
              <a:ext uri="{FF2B5EF4-FFF2-40B4-BE49-F238E27FC236}">
                <a16:creationId xmlns:a16="http://schemas.microsoft.com/office/drawing/2014/main" id="{8DA50EA1-9211-47AF-D18F-7613E5E86B92}"/>
              </a:ext>
            </a:extLst>
          </p:cNvPr>
          <p:cNvSpPr txBox="1"/>
          <p:nvPr/>
        </p:nvSpPr>
        <p:spPr>
          <a:xfrm>
            <a:off x="9779929" y="2807190"/>
            <a:ext cx="3301417"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dirty="0">
                <a:solidFill>
                  <a:schemeClr val="tx2"/>
                </a:solidFill>
                <a:latin typeface="Trebuchet MS" panose="020B0603020202020204" pitchFamily="34" charset="0"/>
              </a:rPr>
              <a:t>Residual States</a:t>
            </a:r>
          </a:p>
        </p:txBody>
      </p:sp>
    </p:spTree>
    <p:extLst>
      <p:ext uri="{BB962C8B-B14F-4D97-AF65-F5344CB8AC3E}">
        <p14:creationId xmlns:p14="http://schemas.microsoft.com/office/powerpoint/2010/main" val="1751851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200"/>
              <a:t>Dealing with Memory Constraints</a:t>
            </a:r>
            <a:endParaRPr lang="en-US" sz="42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GB" sz="3000">
                <a:solidFill>
                  <a:schemeClr val="tx2"/>
                </a:solidFill>
              </a:rPr>
              <a:t>Various forms of parallelism</a:t>
            </a:r>
            <a:endParaRPr lang="en-US" sz="3000">
              <a:solidFill>
                <a:schemeClr val="tx2"/>
              </a:solidFill>
            </a:endParaRPr>
          </a:p>
        </p:txBody>
      </p:sp>
      <p:grpSp>
        <p:nvGrpSpPr>
          <p:cNvPr id="5" name="Group 4">
            <a:extLst>
              <a:ext uri="{FF2B5EF4-FFF2-40B4-BE49-F238E27FC236}">
                <a16:creationId xmlns:a16="http://schemas.microsoft.com/office/drawing/2014/main" id="{9DED8A24-70C7-4F6D-8DEC-BA196A6684B2}"/>
              </a:ext>
            </a:extLst>
          </p:cNvPr>
          <p:cNvGrpSpPr/>
          <p:nvPr/>
        </p:nvGrpSpPr>
        <p:grpSpPr>
          <a:xfrm>
            <a:off x="2351835" y="2200779"/>
            <a:ext cx="13584329" cy="6212283"/>
            <a:chOff x="3842314" y="3118092"/>
            <a:chExt cx="10110059" cy="4623456"/>
          </a:xfrm>
        </p:grpSpPr>
        <p:pic>
          <p:nvPicPr>
            <p:cNvPr id="14" name="Picture 2" descr="NVIDIA, Stanford &amp;amp; Microsoft Propose Efficient Trillion-Parameter Language  Model Training on GPU Clusters | by Synced | SyncedReview | Medium">
              <a:extLst>
                <a:ext uri="{FF2B5EF4-FFF2-40B4-BE49-F238E27FC236}">
                  <a16:creationId xmlns:a16="http://schemas.microsoft.com/office/drawing/2014/main" id="{6CC35E10-7725-424B-8C34-ED7F2C65F7B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842314" y="3118092"/>
              <a:ext cx="9753600" cy="2213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NVIDIA, Stanford &amp;amp; Microsoft Propose Efficient Trillion-Parameter Language  Model Training on GPU Clusters | by Synced | SyncedReview | Medium">
              <a:extLst>
                <a:ext uri="{FF2B5EF4-FFF2-40B4-BE49-F238E27FC236}">
                  <a16:creationId xmlns:a16="http://schemas.microsoft.com/office/drawing/2014/main" id="{713C460A-85D0-497F-B413-6F7DEBA8891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842314" y="5331525"/>
              <a:ext cx="9753600" cy="221343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657930E0-66C0-4BAE-9E16-7A38E80D05FD}"/>
                </a:ext>
              </a:extLst>
            </p:cNvPr>
            <p:cNvSpPr/>
            <p:nvPr/>
          </p:nvSpPr>
          <p:spPr>
            <a:xfrm>
              <a:off x="4060580" y="3191256"/>
              <a:ext cx="9891793" cy="2243379"/>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pPr algn="ctr"/>
              <a:r>
                <a:rPr lang="en-GB">
                  <a:solidFill>
                    <a:schemeClr val="tx2"/>
                  </a:solidFill>
                </a:rPr>
                <a:t>Data Parallelism 1</a:t>
              </a:r>
              <a:endParaRPr lang="en-US">
                <a:solidFill>
                  <a:schemeClr val="tx2"/>
                </a:solidFill>
              </a:endParaRPr>
            </a:p>
          </p:txBody>
        </p:sp>
        <p:sp>
          <p:nvSpPr>
            <p:cNvPr id="17" name="Rectangle: Rounded Corners 16">
              <a:extLst>
                <a:ext uri="{FF2B5EF4-FFF2-40B4-BE49-F238E27FC236}">
                  <a16:creationId xmlns:a16="http://schemas.microsoft.com/office/drawing/2014/main" id="{797CEAE6-D324-43FE-8523-96CC4CB37771}"/>
                </a:ext>
              </a:extLst>
            </p:cNvPr>
            <p:cNvSpPr/>
            <p:nvPr/>
          </p:nvSpPr>
          <p:spPr>
            <a:xfrm>
              <a:off x="4060580" y="5528115"/>
              <a:ext cx="9891793" cy="221343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pPr algn="ctr"/>
              <a:r>
                <a:rPr lang="en-GB">
                  <a:solidFill>
                    <a:schemeClr val="tx2"/>
                  </a:solidFill>
                </a:rPr>
                <a:t>Data Parallelism 2</a:t>
              </a:r>
              <a:endParaRPr lang="en-US">
                <a:solidFill>
                  <a:schemeClr val="tx2"/>
                </a:solidFill>
              </a:endParaRPr>
            </a:p>
          </p:txBody>
        </p:sp>
      </p:grpSp>
      <p:sp>
        <p:nvSpPr>
          <p:cNvPr id="3" name="TextBox 2">
            <a:extLst>
              <a:ext uri="{FF2B5EF4-FFF2-40B4-BE49-F238E27FC236}">
                <a16:creationId xmlns:a16="http://schemas.microsoft.com/office/drawing/2014/main" id="{C776E08E-0D66-34A5-2B6E-9D7BF9DAE41C}"/>
              </a:ext>
            </a:extLst>
          </p:cNvPr>
          <p:cNvSpPr txBox="1"/>
          <p:nvPr/>
        </p:nvSpPr>
        <p:spPr>
          <a:xfrm>
            <a:off x="4446410" y="8831050"/>
            <a:ext cx="956543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4 main types of parallelism are data, tensor, pipeline, and sequence</a:t>
            </a:r>
          </a:p>
        </p:txBody>
      </p:sp>
    </p:spTree>
    <p:extLst>
      <p:ext uri="{BB962C8B-B14F-4D97-AF65-F5344CB8AC3E}">
        <p14:creationId xmlns:p14="http://schemas.microsoft.com/office/powerpoint/2010/main" val="237125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3445714"/>
            <a:ext cx="16626840" cy="984885"/>
          </a:xfrm>
        </p:spPr>
        <p:txBody>
          <a:bodyPr>
            <a:normAutofit/>
          </a:bodyPr>
          <a:lstStyle/>
          <a:p>
            <a:r>
              <a:rPr lang="en-GB" sz="6000" b="0" dirty="0"/>
              <a:t>Distributed Data Parallel – DDP</a:t>
            </a:r>
          </a:p>
        </p:txBody>
      </p:sp>
      <p:sp>
        <p:nvSpPr>
          <p:cNvPr id="4" name="Title 2">
            <a:extLst>
              <a:ext uri="{FF2B5EF4-FFF2-40B4-BE49-F238E27FC236}">
                <a16:creationId xmlns:a16="http://schemas.microsoft.com/office/drawing/2014/main" id="{FB23DF67-5BC5-9C3C-EF82-A20B409E97DD}"/>
              </a:ext>
            </a:extLst>
          </p:cNvPr>
          <p:cNvSpPr txBox="1">
            <a:spLocks/>
          </p:cNvSpPr>
          <p:nvPr/>
        </p:nvSpPr>
        <p:spPr bwMode="auto">
          <a:xfrm>
            <a:off x="830580" y="5856402"/>
            <a:ext cx="16626840" cy="98488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eaLnBrk="1" fontAlgn="base" hangingPunct="1">
              <a:lnSpc>
                <a:spcPct val="90000"/>
              </a:lnSpc>
              <a:spcBef>
                <a:spcPct val="0"/>
              </a:spcBef>
              <a:spcAft>
                <a:spcPct val="0"/>
              </a:spcAft>
              <a:defRPr sz="6000" b="0" cap="all" baseline="0">
                <a:solidFill>
                  <a:schemeClr val="tx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a:lstStyle>
          <a:p>
            <a:pPr defTabSz="914400"/>
            <a:r>
              <a:rPr lang="en-GB" kern="0" dirty="0"/>
              <a:t>Process more data in the same time period</a:t>
            </a:r>
          </a:p>
        </p:txBody>
      </p:sp>
    </p:spTree>
    <p:extLst>
      <p:ext uri="{BB962C8B-B14F-4D97-AF65-F5344CB8AC3E}">
        <p14:creationId xmlns:p14="http://schemas.microsoft.com/office/powerpoint/2010/main" val="1490270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61A7-5414-8901-260B-4C47B903C386}"/>
              </a:ext>
            </a:extLst>
          </p:cNvPr>
          <p:cNvSpPr>
            <a:spLocks noGrp="1"/>
          </p:cNvSpPr>
          <p:nvPr>
            <p:ph type="title"/>
          </p:nvPr>
        </p:nvSpPr>
        <p:spPr/>
        <p:txBody>
          <a:bodyPr/>
          <a:lstStyle/>
          <a:p>
            <a:r>
              <a:rPr lang="en-GB" sz="4800" b="0" dirty="0"/>
              <a:t>Data </a:t>
            </a:r>
            <a:r>
              <a:rPr lang="en-GB" sz="4800" b="0" dirty="0" err="1"/>
              <a:t>Parallelis</a:t>
            </a:r>
            <a:r>
              <a:rPr lang="en-GB" dirty="0" err="1"/>
              <a:t>M</a:t>
            </a:r>
            <a:endParaRPr lang="en-GB" dirty="0"/>
          </a:p>
        </p:txBody>
      </p:sp>
      <p:sp>
        <p:nvSpPr>
          <p:cNvPr id="4" name="Text Placeholder 3">
            <a:extLst>
              <a:ext uri="{FF2B5EF4-FFF2-40B4-BE49-F238E27FC236}">
                <a16:creationId xmlns:a16="http://schemas.microsoft.com/office/drawing/2014/main" id="{A29AFFDC-0D6B-CA5E-5BDF-65F306840850}"/>
              </a:ext>
            </a:extLst>
          </p:cNvPr>
          <p:cNvSpPr>
            <a:spLocks noGrp="1"/>
          </p:cNvSpPr>
          <p:nvPr>
            <p:ph type="body" sz="quarter" idx="10"/>
          </p:nvPr>
        </p:nvSpPr>
        <p:spPr/>
        <p:txBody>
          <a:bodyPr/>
          <a:lstStyle/>
          <a:p>
            <a:r>
              <a:rPr lang="en-GB" err="1"/>
              <a:t>PyTorch</a:t>
            </a:r>
            <a:r>
              <a:rPr lang="en-GB"/>
              <a:t> Distributed Data Parallel</a:t>
            </a:r>
          </a:p>
        </p:txBody>
      </p:sp>
      <p:sp>
        <p:nvSpPr>
          <p:cNvPr id="3" name="Rectangle 2">
            <a:hlinkClick r:id="rId3"/>
            <a:extLst>
              <a:ext uri="{FF2B5EF4-FFF2-40B4-BE49-F238E27FC236}">
                <a16:creationId xmlns:a16="http://schemas.microsoft.com/office/drawing/2014/main" id="{D5698E08-F420-49C2-CFC2-CFDA3020BB14}"/>
              </a:ext>
            </a:extLst>
          </p:cNvPr>
          <p:cNvSpPr/>
          <p:nvPr/>
        </p:nvSpPr>
        <p:spPr>
          <a:xfrm>
            <a:off x="249382" y="9446200"/>
            <a:ext cx="13222886" cy="584775"/>
          </a:xfrm>
          <a:prstGeom prst="rect">
            <a:avLst/>
          </a:prstGeom>
        </p:spPr>
        <p:txBody>
          <a:bodyPr wrap="square">
            <a:spAutoFit/>
          </a:bodyPr>
          <a:lstStyle/>
          <a:p>
            <a:r>
              <a:rPr lang="en-US" sz="1600" dirty="0" err="1">
                <a:solidFill>
                  <a:srgbClr val="76B900"/>
                </a:solidFill>
                <a:latin typeface="Arial" panose="020B0604020202020204" pitchFamily="34" charset="0"/>
                <a:hlinkClick r:id="rId3">
                  <a:extLst>
                    <a:ext uri="{A12FA001-AC4F-418D-AE19-62706E023703}">
                      <ahyp:hlinkClr xmlns:ahyp="http://schemas.microsoft.com/office/drawing/2018/hyperlinkcolor" val="tx"/>
                    </a:ext>
                  </a:extLst>
                </a:hlinkClick>
              </a:rPr>
              <a:t>PyTorch</a:t>
            </a:r>
            <a:r>
              <a:rPr lang="en-US" sz="1600" dirty="0">
                <a:solidFill>
                  <a:schemeClr val="tx2"/>
                </a:solidFill>
                <a:latin typeface="Arial" panose="020B0604020202020204" pitchFamily="34" charset="0"/>
                <a:hlinkClick r:id="rId3">
                  <a:extLst>
                    <a:ext uri="{A12FA001-AC4F-418D-AE19-62706E023703}">
                      <ahyp:hlinkClr xmlns:ahyp="http://schemas.microsoft.com/office/drawing/2018/hyperlinkcolor" val="tx"/>
                    </a:ext>
                  </a:extLst>
                </a:hlinkClick>
              </a:rPr>
              <a:t> Distributed Data Parallel</a:t>
            </a:r>
            <a:endParaRPr lang="en-US" sz="1600" dirty="0">
              <a:solidFill>
                <a:schemeClr val="tx2"/>
              </a:solidFill>
              <a:latin typeface="Arial" panose="020B0604020202020204" pitchFamily="34" charset="0"/>
            </a:endParaRPr>
          </a:p>
          <a:p>
            <a:r>
              <a:rPr lang="en-US" sz="1600" dirty="0">
                <a:solidFill>
                  <a:schemeClr val="tx2"/>
                </a:solidFill>
                <a:hlinkClick r:id="rId4"/>
              </a:rPr>
              <a:t>Using </a:t>
            </a:r>
            <a:r>
              <a:rPr lang="en-US" sz="1600" dirty="0" err="1">
                <a:solidFill>
                  <a:schemeClr val="tx2"/>
                </a:solidFill>
                <a:hlinkClick r:id="rId4"/>
              </a:rPr>
              <a:t>DeepSpeed</a:t>
            </a:r>
            <a:r>
              <a:rPr lang="en-US" sz="1600" dirty="0">
                <a:solidFill>
                  <a:schemeClr val="tx2"/>
                </a:solidFill>
                <a:hlinkClick r:id="rId4"/>
              </a:rPr>
              <a:t> and Megatron to Train Megatron-Turing NLG 530B, A Large-Scale Generative Language Model</a:t>
            </a:r>
            <a:endParaRPr lang="en-US" sz="1600" dirty="0">
              <a:solidFill>
                <a:schemeClr val="tx2"/>
              </a:solidFill>
            </a:endParaRPr>
          </a:p>
        </p:txBody>
      </p:sp>
      <p:sp>
        <p:nvSpPr>
          <p:cNvPr id="5" name="Content Placeholder 4">
            <a:extLst>
              <a:ext uri="{FF2B5EF4-FFF2-40B4-BE49-F238E27FC236}">
                <a16:creationId xmlns:a16="http://schemas.microsoft.com/office/drawing/2014/main" id="{7E6568C8-202D-E099-258E-673F5D5A8115}"/>
              </a:ext>
            </a:extLst>
          </p:cNvPr>
          <p:cNvSpPr>
            <a:spLocks noGrp="1"/>
          </p:cNvSpPr>
          <p:nvPr>
            <p:ph idx="1"/>
          </p:nvPr>
        </p:nvSpPr>
        <p:spPr>
          <a:xfrm>
            <a:off x="10118349" y="3111730"/>
            <a:ext cx="7677491" cy="3635284"/>
          </a:xfrm>
        </p:spPr>
        <p:txBody>
          <a:bodyPr/>
          <a:lstStyle/>
          <a:p>
            <a:r>
              <a:rPr lang="en-GB" sz="2400" dirty="0"/>
              <a:t>Process more data by scaling model replicas</a:t>
            </a:r>
          </a:p>
          <a:p>
            <a:r>
              <a:rPr lang="en-GB" sz="2400" dirty="0"/>
              <a:t>Each GPU has a copy of the model</a:t>
            </a:r>
          </a:p>
          <a:p>
            <a:r>
              <a:rPr lang="en-GB" sz="2400" dirty="0"/>
              <a:t>Optimizer states and random seeds are the same</a:t>
            </a:r>
          </a:p>
          <a:p>
            <a:r>
              <a:rPr lang="en-GB" sz="2400" dirty="0"/>
              <a:t>Each GPU gets a different batch of data</a:t>
            </a:r>
          </a:p>
          <a:p>
            <a:r>
              <a:rPr lang="en-GB" sz="2400" dirty="0"/>
              <a:t>Concurrently processing 4x the data of a single GPU</a:t>
            </a:r>
          </a:p>
          <a:p>
            <a:r>
              <a:rPr lang="en-GB" dirty="0"/>
              <a:t>Data sampling is handled by a Distributed Sampler</a:t>
            </a:r>
          </a:p>
          <a:p>
            <a:endParaRPr lang="en-GB" sz="2400" dirty="0"/>
          </a:p>
        </p:txBody>
      </p:sp>
      <p:pic>
        <p:nvPicPr>
          <p:cNvPr id="10" name="Picture 9">
            <a:extLst>
              <a:ext uri="{FF2B5EF4-FFF2-40B4-BE49-F238E27FC236}">
                <a16:creationId xmlns:a16="http://schemas.microsoft.com/office/drawing/2014/main" id="{8B305656-2EA2-F160-AA40-9F930FCEC08A}"/>
              </a:ext>
            </a:extLst>
          </p:cNvPr>
          <p:cNvPicPr>
            <a:picLocks noChangeAspect="1"/>
          </p:cNvPicPr>
          <p:nvPr/>
        </p:nvPicPr>
        <p:blipFill>
          <a:blip r:embed="rId5"/>
          <a:stretch>
            <a:fillRect/>
          </a:stretch>
        </p:blipFill>
        <p:spPr>
          <a:xfrm>
            <a:off x="684783" y="3111730"/>
            <a:ext cx="9021344" cy="5076306"/>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FF3F204C-D69F-A41E-6BA2-5040767C694C}"/>
              </a:ext>
            </a:extLst>
          </p:cNvPr>
          <p:cNvSpPr txBox="1"/>
          <p:nvPr/>
        </p:nvSpPr>
        <p:spPr>
          <a:xfrm>
            <a:off x="4815731" y="8715469"/>
            <a:ext cx="865653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Data Parallel training at large scale may affect model quality</a:t>
            </a:r>
          </a:p>
        </p:txBody>
      </p:sp>
    </p:spTree>
    <p:extLst>
      <p:ext uri="{BB962C8B-B14F-4D97-AF65-F5344CB8AC3E}">
        <p14:creationId xmlns:p14="http://schemas.microsoft.com/office/powerpoint/2010/main" val="954089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61A7-5414-8901-260B-4C47B903C386}"/>
              </a:ext>
            </a:extLst>
          </p:cNvPr>
          <p:cNvSpPr>
            <a:spLocks noGrp="1"/>
          </p:cNvSpPr>
          <p:nvPr>
            <p:ph type="title"/>
          </p:nvPr>
        </p:nvSpPr>
        <p:spPr/>
        <p:txBody>
          <a:bodyPr/>
          <a:lstStyle/>
          <a:p>
            <a:r>
              <a:rPr lang="en-GB" sz="4800" b="0" dirty="0"/>
              <a:t>Data Parallel</a:t>
            </a:r>
            <a:endParaRPr lang="en-GB" dirty="0"/>
          </a:p>
        </p:txBody>
      </p:sp>
      <p:sp>
        <p:nvSpPr>
          <p:cNvPr id="4" name="Text Placeholder 3">
            <a:extLst>
              <a:ext uri="{FF2B5EF4-FFF2-40B4-BE49-F238E27FC236}">
                <a16:creationId xmlns:a16="http://schemas.microsoft.com/office/drawing/2014/main" id="{A29AFFDC-0D6B-CA5E-5BDF-65F306840850}"/>
              </a:ext>
            </a:extLst>
          </p:cNvPr>
          <p:cNvSpPr>
            <a:spLocks noGrp="1"/>
          </p:cNvSpPr>
          <p:nvPr>
            <p:ph type="body" sz="quarter" idx="10"/>
          </p:nvPr>
        </p:nvSpPr>
        <p:spPr/>
        <p:txBody>
          <a:bodyPr/>
          <a:lstStyle/>
          <a:p>
            <a:r>
              <a:rPr lang="en-GB" dirty="0" err="1"/>
              <a:t>PyTorch</a:t>
            </a:r>
            <a:r>
              <a:rPr lang="en-GB" dirty="0"/>
              <a:t> Data Parallel Training</a:t>
            </a:r>
          </a:p>
        </p:txBody>
      </p:sp>
      <p:sp>
        <p:nvSpPr>
          <p:cNvPr id="3" name="Rectangle 2">
            <a:hlinkClick r:id="rId3"/>
            <a:extLst>
              <a:ext uri="{FF2B5EF4-FFF2-40B4-BE49-F238E27FC236}">
                <a16:creationId xmlns:a16="http://schemas.microsoft.com/office/drawing/2014/main" id="{D5698E08-F420-49C2-CFC2-CFDA3020BB14}"/>
              </a:ext>
            </a:extLst>
          </p:cNvPr>
          <p:cNvSpPr/>
          <p:nvPr/>
        </p:nvSpPr>
        <p:spPr>
          <a:xfrm>
            <a:off x="249382" y="9667635"/>
            <a:ext cx="4946073" cy="338554"/>
          </a:xfrm>
          <a:prstGeom prst="rect">
            <a:avLst/>
          </a:prstGeom>
        </p:spPr>
        <p:txBody>
          <a:bodyPr wrap="square">
            <a:spAutoFit/>
          </a:bodyPr>
          <a:lstStyle/>
          <a:p>
            <a:r>
              <a:rPr lang="en-US" sz="1600" dirty="0" err="1">
                <a:solidFill>
                  <a:schemeClr val="tx2"/>
                </a:solidFill>
                <a:latin typeface="Arial" panose="020B0604020202020204" pitchFamily="34" charset="0"/>
                <a:hlinkClick r:id="rId3"/>
              </a:rPr>
              <a:t>PyTorch</a:t>
            </a:r>
            <a:r>
              <a:rPr lang="en-US" sz="1600" dirty="0">
                <a:solidFill>
                  <a:schemeClr val="tx2"/>
                </a:solidFill>
                <a:latin typeface="Arial" panose="020B0604020202020204" pitchFamily="34" charset="0"/>
                <a:hlinkClick r:id="rId3"/>
              </a:rPr>
              <a:t> Distributed Data Parallel</a:t>
            </a:r>
            <a:endParaRPr lang="en-US" sz="1600" dirty="0">
              <a:solidFill>
                <a:schemeClr val="tx2"/>
              </a:solidFill>
            </a:endParaRPr>
          </a:p>
        </p:txBody>
      </p:sp>
      <p:sp>
        <p:nvSpPr>
          <p:cNvPr id="5" name="Content Placeholder 4">
            <a:extLst>
              <a:ext uri="{FF2B5EF4-FFF2-40B4-BE49-F238E27FC236}">
                <a16:creationId xmlns:a16="http://schemas.microsoft.com/office/drawing/2014/main" id="{7E6568C8-202D-E099-258E-673F5D5A8115}"/>
              </a:ext>
            </a:extLst>
          </p:cNvPr>
          <p:cNvSpPr>
            <a:spLocks noGrp="1"/>
          </p:cNvSpPr>
          <p:nvPr>
            <p:ph idx="1"/>
          </p:nvPr>
        </p:nvSpPr>
        <p:spPr>
          <a:xfrm>
            <a:off x="10424372" y="3912597"/>
            <a:ext cx="7677491" cy="3635284"/>
          </a:xfrm>
        </p:spPr>
        <p:txBody>
          <a:bodyPr/>
          <a:lstStyle/>
          <a:p>
            <a:r>
              <a:rPr lang="en-GB" sz="2400" dirty="0"/>
              <a:t>Each model is different because it trained on different batch of data</a:t>
            </a:r>
          </a:p>
          <a:p>
            <a:r>
              <a:rPr lang="en-GB" sz="2400" dirty="0"/>
              <a:t>Gradients from each GPU need to be synchronized, represented by the curved lines</a:t>
            </a:r>
          </a:p>
          <a:p>
            <a:r>
              <a:rPr lang="en-GB" dirty="0"/>
              <a:t>Synchronization is done with bucketed Ring-</a:t>
            </a:r>
            <a:r>
              <a:rPr lang="en-GB" dirty="0" err="1"/>
              <a:t>AllReduce</a:t>
            </a:r>
            <a:r>
              <a:rPr lang="en-GB" dirty="0"/>
              <a:t> algorithm</a:t>
            </a:r>
          </a:p>
          <a:p>
            <a:r>
              <a:rPr lang="en-GB" sz="2400" dirty="0"/>
              <a:t>Algorithm overlaps gradient computation with communication so GPU is always utilized</a:t>
            </a:r>
          </a:p>
        </p:txBody>
      </p:sp>
      <p:pic>
        <p:nvPicPr>
          <p:cNvPr id="7" name="Picture 6">
            <a:extLst>
              <a:ext uri="{FF2B5EF4-FFF2-40B4-BE49-F238E27FC236}">
                <a16:creationId xmlns:a16="http://schemas.microsoft.com/office/drawing/2014/main" id="{6298742D-3B84-2F22-2361-3B7AE1852816}"/>
              </a:ext>
            </a:extLst>
          </p:cNvPr>
          <p:cNvPicPr>
            <a:picLocks noChangeAspect="1"/>
          </p:cNvPicPr>
          <p:nvPr/>
        </p:nvPicPr>
        <p:blipFill>
          <a:blip r:embed="rId4"/>
          <a:stretch>
            <a:fillRect/>
          </a:stretch>
        </p:blipFill>
        <p:spPr>
          <a:xfrm>
            <a:off x="508257" y="2798446"/>
            <a:ext cx="9374396" cy="5813686"/>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B3C5E162-DA08-8606-81A2-A96056F7248E}"/>
              </a:ext>
            </a:extLst>
          </p:cNvPr>
          <p:cNvSpPr txBox="1"/>
          <p:nvPr/>
        </p:nvSpPr>
        <p:spPr>
          <a:xfrm>
            <a:off x="3082885" y="8927517"/>
            <a:ext cx="1212222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Scaling with data parallel introduces communication overhead when syncing gradients</a:t>
            </a:r>
          </a:p>
        </p:txBody>
      </p:sp>
    </p:spTree>
    <p:extLst>
      <p:ext uri="{BB962C8B-B14F-4D97-AF65-F5344CB8AC3E}">
        <p14:creationId xmlns:p14="http://schemas.microsoft.com/office/powerpoint/2010/main" val="3263950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61A7-5414-8901-260B-4C47B903C386}"/>
              </a:ext>
            </a:extLst>
          </p:cNvPr>
          <p:cNvSpPr>
            <a:spLocks noGrp="1"/>
          </p:cNvSpPr>
          <p:nvPr>
            <p:ph type="title"/>
          </p:nvPr>
        </p:nvSpPr>
        <p:spPr/>
        <p:txBody>
          <a:bodyPr/>
          <a:lstStyle/>
          <a:p>
            <a:r>
              <a:rPr lang="en-GB" sz="4800" b="0" dirty="0"/>
              <a:t>Standard Distributed Data Parallel - DDP</a:t>
            </a:r>
            <a:endParaRPr lang="en-GB" dirty="0"/>
          </a:p>
        </p:txBody>
      </p:sp>
      <p:sp>
        <p:nvSpPr>
          <p:cNvPr id="4" name="Text Placeholder 3">
            <a:extLst>
              <a:ext uri="{FF2B5EF4-FFF2-40B4-BE49-F238E27FC236}">
                <a16:creationId xmlns:a16="http://schemas.microsoft.com/office/drawing/2014/main" id="{A29AFFDC-0D6B-CA5E-5BDF-65F306840850}"/>
              </a:ext>
            </a:extLst>
          </p:cNvPr>
          <p:cNvSpPr>
            <a:spLocks noGrp="1"/>
          </p:cNvSpPr>
          <p:nvPr>
            <p:ph type="body" sz="quarter" idx="10"/>
          </p:nvPr>
        </p:nvSpPr>
        <p:spPr/>
        <p:txBody>
          <a:bodyPr/>
          <a:lstStyle/>
          <a:p>
            <a:r>
              <a:rPr lang="en-GB" dirty="0" err="1"/>
              <a:t>PyTorch</a:t>
            </a:r>
            <a:r>
              <a:rPr lang="en-GB" dirty="0"/>
              <a:t> Data Parallel Training</a:t>
            </a:r>
          </a:p>
        </p:txBody>
      </p:sp>
      <p:sp>
        <p:nvSpPr>
          <p:cNvPr id="3" name="Rectangle 2">
            <a:extLst>
              <a:ext uri="{FF2B5EF4-FFF2-40B4-BE49-F238E27FC236}">
                <a16:creationId xmlns:a16="http://schemas.microsoft.com/office/drawing/2014/main" id="{D5698E08-F420-49C2-CFC2-CFDA3020BB14}"/>
              </a:ext>
            </a:extLst>
          </p:cNvPr>
          <p:cNvSpPr/>
          <p:nvPr/>
        </p:nvSpPr>
        <p:spPr>
          <a:xfrm>
            <a:off x="249382" y="9667635"/>
            <a:ext cx="4946073" cy="338554"/>
          </a:xfrm>
          <a:prstGeom prst="rect">
            <a:avLst/>
          </a:prstGeom>
        </p:spPr>
        <p:txBody>
          <a:bodyPr wrap="square">
            <a:spAutoFit/>
          </a:bodyPr>
          <a:lstStyle/>
          <a:p>
            <a:r>
              <a:rPr lang="en-US" sz="1600" dirty="0" err="1">
                <a:solidFill>
                  <a:schemeClr val="tx2"/>
                </a:solidFill>
                <a:latin typeface="Arial" panose="020B0604020202020204" pitchFamily="34" charset="0"/>
                <a:hlinkClick r:id="rId3"/>
              </a:rPr>
              <a:t>PyTorch</a:t>
            </a:r>
            <a:r>
              <a:rPr lang="en-US" sz="1600" dirty="0">
                <a:solidFill>
                  <a:schemeClr val="tx2"/>
                </a:solidFill>
                <a:latin typeface="Arial" panose="020B0604020202020204" pitchFamily="34" charset="0"/>
                <a:hlinkClick r:id="rId3"/>
              </a:rPr>
              <a:t> Distributed Data Parallel</a:t>
            </a:r>
            <a:endParaRPr lang="en-US" sz="1600" dirty="0">
              <a:solidFill>
                <a:schemeClr val="tx2"/>
              </a:solidFill>
            </a:endParaRPr>
          </a:p>
        </p:txBody>
      </p:sp>
      <p:pic>
        <p:nvPicPr>
          <p:cNvPr id="10" name="Picture 9">
            <a:extLst>
              <a:ext uri="{FF2B5EF4-FFF2-40B4-BE49-F238E27FC236}">
                <a16:creationId xmlns:a16="http://schemas.microsoft.com/office/drawing/2014/main" id="{AC10A6D9-D2C7-DE70-E9DE-FA5EA6A67D5B}"/>
              </a:ext>
            </a:extLst>
          </p:cNvPr>
          <p:cNvPicPr>
            <a:picLocks noChangeAspect="1"/>
          </p:cNvPicPr>
          <p:nvPr/>
        </p:nvPicPr>
        <p:blipFill>
          <a:blip r:embed="rId4"/>
          <a:stretch>
            <a:fillRect/>
          </a:stretch>
        </p:blipFill>
        <p:spPr>
          <a:xfrm>
            <a:off x="4084820" y="2689333"/>
            <a:ext cx="10118359" cy="6176905"/>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5D30A8E7-29F8-1C23-944F-4BF59036E1C2}"/>
              </a:ext>
            </a:extLst>
          </p:cNvPr>
          <p:cNvSpPr txBox="1"/>
          <p:nvPr/>
        </p:nvSpPr>
        <p:spPr>
          <a:xfrm>
            <a:off x="1561634" y="9140765"/>
            <a:ext cx="1516472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Gradients are synchronized before the update step, ensured model replicas stay consistent across iterations</a:t>
            </a:r>
          </a:p>
        </p:txBody>
      </p:sp>
    </p:spTree>
    <p:extLst>
      <p:ext uri="{BB962C8B-B14F-4D97-AF65-F5344CB8AC3E}">
        <p14:creationId xmlns:p14="http://schemas.microsoft.com/office/powerpoint/2010/main" val="1753090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61A7-5414-8901-260B-4C47B903C386}"/>
              </a:ext>
            </a:extLst>
          </p:cNvPr>
          <p:cNvSpPr>
            <a:spLocks noGrp="1"/>
          </p:cNvSpPr>
          <p:nvPr>
            <p:ph type="title"/>
          </p:nvPr>
        </p:nvSpPr>
        <p:spPr/>
        <p:txBody>
          <a:bodyPr/>
          <a:lstStyle/>
          <a:p>
            <a:r>
              <a:rPr lang="en-GB" sz="4800" b="0" dirty="0"/>
              <a:t>Distributed Data Parallel - DDP</a:t>
            </a:r>
            <a:endParaRPr lang="en-GB" dirty="0"/>
          </a:p>
        </p:txBody>
      </p:sp>
      <p:sp>
        <p:nvSpPr>
          <p:cNvPr id="4" name="Text Placeholder 3">
            <a:extLst>
              <a:ext uri="{FF2B5EF4-FFF2-40B4-BE49-F238E27FC236}">
                <a16:creationId xmlns:a16="http://schemas.microsoft.com/office/drawing/2014/main" id="{A29AFFDC-0D6B-CA5E-5BDF-65F306840850}"/>
              </a:ext>
            </a:extLst>
          </p:cNvPr>
          <p:cNvSpPr>
            <a:spLocks noGrp="1"/>
          </p:cNvSpPr>
          <p:nvPr>
            <p:ph type="body" sz="quarter" idx="10"/>
          </p:nvPr>
        </p:nvSpPr>
        <p:spPr/>
        <p:txBody>
          <a:bodyPr/>
          <a:lstStyle/>
          <a:p>
            <a:r>
              <a:rPr lang="en-GB" dirty="0" err="1"/>
              <a:t>PyTorch</a:t>
            </a:r>
            <a:r>
              <a:rPr lang="en-GB" dirty="0"/>
              <a:t> Distributed Data Parallel</a:t>
            </a:r>
          </a:p>
        </p:txBody>
      </p:sp>
      <p:pic>
        <p:nvPicPr>
          <p:cNvPr id="6" name="Picture 5">
            <a:extLst>
              <a:ext uri="{FF2B5EF4-FFF2-40B4-BE49-F238E27FC236}">
                <a16:creationId xmlns:a16="http://schemas.microsoft.com/office/drawing/2014/main" id="{3DCDB509-EC22-A206-EFAF-E789DE71E7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845" y="2958274"/>
            <a:ext cx="9270489" cy="6040668"/>
          </a:xfrm>
          <a:prstGeom prst="rect">
            <a:avLst/>
          </a:prstGeom>
          <a:ln>
            <a:noFill/>
          </a:ln>
          <a:effectLst>
            <a:outerShdw blurRad="190500" algn="tl" rotWithShape="0">
              <a:srgbClr val="000000">
                <a:alpha val="70000"/>
              </a:srgbClr>
            </a:outerShdw>
          </a:effectLst>
        </p:spPr>
      </p:pic>
      <p:sp>
        <p:nvSpPr>
          <p:cNvPr id="3" name="Rectangle 2">
            <a:extLst>
              <a:ext uri="{FF2B5EF4-FFF2-40B4-BE49-F238E27FC236}">
                <a16:creationId xmlns:a16="http://schemas.microsoft.com/office/drawing/2014/main" id="{D5698E08-F420-49C2-CFC2-CFDA3020BB14}"/>
              </a:ext>
            </a:extLst>
          </p:cNvPr>
          <p:cNvSpPr/>
          <p:nvPr/>
        </p:nvSpPr>
        <p:spPr>
          <a:xfrm>
            <a:off x="249382" y="9667635"/>
            <a:ext cx="4946073" cy="338554"/>
          </a:xfrm>
          <a:prstGeom prst="rect">
            <a:avLst/>
          </a:prstGeom>
        </p:spPr>
        <p:txBody>
          <a:bodyPr wrap="square">
            <a:spAutoFit/>
          </a:bodyPr>
          <a:lstStyle/>
          <a:p>
            <a:r>
              <a:rPr lang="en-US" sz="1600" dirty="0" err="1">
                <a:solidFill>
                  <a:schemeClr val="tx2"/>
                </a:solidFill>
                <a:latin typeface="Arial" panose="020B0604020202020204" pitchFamily="34" charset="0"/>
                <a:hlinkClick r:id="rId4"/>
              </a:rPr>
              <a:t>PyTorch</a:t>
            </a:r>
            <a:r>
              <a:rPr lang="en-US" sz="1600" dirty="0">
                <a:solidFill>
                  <a:schemeClr val="tx2"/>
                </a:solidFill>
                <a:latin typeface="Arial" panose="020B0604020202020204" pitchFamily="34" charset="0"/>
                <a:hlinkClick r:id="rId4"/>
              </a:rPr>
              <a:t> Distributed: Experiences on Accelerating</a:t>
            </a:r>
            <a:endParaRPr lang="en-US" sz="1600" dirty="0">
              <a:solidFill>
                <a:schemeClr val="tx2"/>
              </a:solidFill>
            </a:endParaRPr>
          </a:p>
        </p:txBody>
      </p:sp>
      <p:sp>
        <p:nvSpPr>
          <p:cNvPr id="5" name="Content Placeholder 4">
            <a:extLst>
              <a:ext uri="{FF2B5EF4-FFF2-40B4-BE49-F238E27FC236}">
                <a16:creationId xmlns:a16="http://schemas.microsoft.com/office/drawing/2014/main" id="{80D6E872-1FC1-F427-AA5B-18261CAE2AF6}"/>
              </a:ext>
            </a:extLst>
          </p:cNvPr>
          <p:cNvSpPr>
            <a:spLocks noGrp="1"/>
          </p:cNvSpPr>
          <p:nvPr>
            <p:ph idx="1"/>
          </p:nvPr>
        </p:nvSpPr>
        <p:spPr>
          <a:xfrm>
            <a:off x="10211664" y="4160966"/>
            <a:ext cx="7677491" cy="3635284"/>
          </a:xfrm>
        </p:spPr>
        <p:txBody>
          <a:bodyPr/>
          <a:lstStyle/>
          <a:p>
            <a:r>
              <a:rPr lang="en-GB" sz="2400" dirty="0"/>
              <a:t>Two models exist as two </a:t>
            </a:r>
            <a:r>
              <a:rPr lang="en-GB" sz="2400" dirty="0" err="1"/>
              <a:t>gpus</a:t>
            </a:r>
            <a:r>
              <a:rPr lang="en-GB" sz="2400" dirty="0"/>
              <a:t> (processes)</a:t>
            </a:r>
          </a:p>
          <a:p>
            <a:r>
              <a:rPr lang="en-GB" dirty="0"/>
              <a:t>Model parameters are shown in dark blue</a:t>
            </a:r>
          </a:p>
          <a:p>
            <a:r>
              <a:rPr lang="en-GB" sz="2400" dirty="0"/>
              <a:t>Gradients (obtained after forward pass) are shown in orange</a:t>
            </a:r>
          </a:p>
          <a:p>
            <a:r>
              <a:rPr lang="en-GB" dirty="0"/>
              <a:t>Gradients are copied/pooled together in buckets to increase communication efficiencies</a:t>
            </a:r>
          </a:p>
          <a:p>
            <a:r>
              <a:rPr lang="en-GB" sz="2400" dirty="0"/>
              <a:t>Gradients are synchronized as backpropagation progresses</a:t>
            </a:r>
          </a:p>
        </p:txBody>
      </p:sp>
    </p:spTree>
    <p:extLst>
      <p:ext uri="{BB962C8B-B14F-4D97-AF65-F5344CB8AC3E}">
        <p14:creationId xmlns:p14="http://schemas.microsoft.com/office/powerpoint/2010/main" val="3777527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61A7-5414-8901-260B-4C47B903C386}"/>
              </a:ext>
            </a:extLst>
          </p:cNvPr>
          <p:cNvSpPr>
            <a:spLocks noGrp="1"/>
          </p:cNvSpPr>
          <p:nvPr>
            <p:ph type="title"/>
          </p:nvPr>
        </p:nvSpPr>
        <p:spPr/>
        <p:txBody>
          <a:bodyPr/>
          <a:lstStyle/>
          <a:p>
            <a:r>
              <a:rPr lang="en-GB" sz="4800" b="0"/>
              <a:t>Distributed Data Parallel - DDP</a:t>
            </a:r>
            <a:endParaRPr lang="en-GB"/>
          </a:p>
        </p:txBody>
      </p:sp>
      <p:sp>
        <p:nvSpPr>
          <p:cNvPr id="4" name="Text Placeholder 3">
            <a:extLst>
              <a:ext uri="{FF2B5EF4-FFF2-40B4-BE49-F238E27FC236}">
                <a16:creationId xmlns:a16="http://schemas.microsoft.com/office/drawing/2014/main" id="{A29AFFDC-0D6B-CA5E-5BDF-65F306840850}"/>
              </a:ext>
            </a:extLst>
          </p:cNvPr>
          <p:cNvSpPr>
            <a:spLocks noGrp="1"/>
          </p:cNvSpPr>
          <p:nvPr>
            <p:ph type="body" sz="quarter" idx="10"/>
          </p:nvPr>
        </p:nvSpPr>
        <p:spPr/>
        <p:txBody>
          <a:bodyPr/>
          <a:lstStyle/>
          <a:p>
            <a:r>
              <a:rPr lang="en-GB" dirty="0" err="1"/>
              <a:t>PyTorch</a:t>
            </a:r>
            <a:r>
              <a:rPr lang="en-GB" dirty="0"/>
              <a:t> Distributed Data Parallel – Communication operations across hardware types</a:t>
            </a:r>
          </a:p>
        </p:txBody>
      </p:sp>
      <p:pic>
        <p:nvPicPr>
          <p:cNvPr id="8" name="Picture 7">
            <a:extLst>
              <a:ext uri="{FF2B5EF4-FFF2-40B4-BE49-F238E27FC236}">
                <a16:creationId xmlns:a16="http://schemas.microsoft.com/office/drawing/2014/main" id="{E1FE9DA8-9AAB-0603-B2C8-197A0D4D806A}"/>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6002505" y="2641620"/>
            <a:ext cx="6017396" cy="631394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FFB97AA9-3E86-BA86-596B-3ABDB627A334}"/>
              </a:ext>
            </a:extLst>
          </p:cNvPr>
          <p:cNvSpPr txBox="1"/>
          <p:nvPr/>
        </p:nvSpPr>
        <p:spPr>
          <a:xfrm>
            <a:off x="137160" y="9791336"/>
            <a:ext cx="9144000"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a:hlinkClick r:id="rId4"/>
              </a:rPr>
              <a:t>https://pytorch.org/docs/stable/distributed.html</a:t>
            </a:r>
            <a:endParaRPr lang="en-GB"/>
          </a:p>
          <a:p>
            <a:endParaRPr lang="en-GB"/>
          </a:p>
        </p:txBody>
      </p:sp>
      <p:sp>
        <p:nvSpPr>
          <p:cNvPr id="3" name="TextBox 2">
            <a:extLst>
              <a:ext uri="{FF2B5EF4-FFF2-40B4-BE49-F238E27FC236}">
                <a16:creationId xmlns:a16="http://schemas.microsoft.com/office/drawing/2014/main" id="{666A0A87-6B41-7794-50D9-CCFC33527B12}"/>
              </a:ext>
            </a:extLst>
          </p:cNvPr>
          <p:cNvSpPr txBox="1"/>
          <p:nvPr/>
        </p:nvSpPr>
        <p:spPr>
          <a:xfrm>
            <a:off x="4110987" y="9228401"/>
            <a:ext cx="10066025"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NCCL has the best communication performance across NVIDIA hardware</a:t>
            </a:r>
          </a:p>
        </p:txBody>
      </p:sp>
    </p:spTree>
    <p:extLst>
      <p:ext uri="{BB962C8B-B14F-4D97-AF65-F5344CB8AC3E}">
        <p14:creationId xmlns:p14="http://schemas.microsoft.com/office/powerpoint/2010/main" val="2259526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fontScale="90000"/>
          </a:bodyPr>
          <a:lstStyle/>
          <a:p>
            <a:r>
              <a:rPr lang="en-GB">
                <a:latin typeface="Trebuchet MS"/>
              </a:rPr>
              <a:t>DDP overhead</a:t>
            </a:r>
            <a:br>
              <a:rPr lang="en-GB"/>
            </a:br>
            <a:r>
              <a:rPr lang="en-GB">
                <a:latin typeface="Trebuchet MS"/>
              </a:rPr>
              <a:t> Replication memory explosion</a:t>
            </a:r>
            <a:endParaRPr lang="en-US" sz="6000" b="0">
              <a:latin typeface="Trebuchet MS"/>
            </a:endParaRPr>
          </a:p>
        </p:txBody>
      </p:sp>
    </p:spTree>
    <p:extLst>
      <p:ext uri="{BB962C8B-B14F-4D97-AF65-F5344CB8AC3E}">
        <p14:creationId xmlns:p14="http://schemas.microsoft.com/office/powerpoint/2010/main" val="2364967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fontScale="90000"/>
          </a:bodyPr>
          <a:lstStyle/>
          <a:p>
            <a:r>
              <a:rPr lang="en-GB"/>
              <a:t>save GPU memory </a:t>
            </a:r>
            <a:br>
              <a:rPr lang="en-GB"/>
            </a:br>
            <a:r>
              <a:rPr lang="en-GB"/>
              <a:t>Shard data and model</a:t>
            </a:r>
            <a:endParaRPr lang="en-US" sz="6000" b="0"/>
          </a:p>
        </p:txBody>
      </p:sp>
    </p:spTree>
    <p:extLst>
      <p:ext uri="{BB962C8B-B14F-4D97-AF65-F5344CB8AC3E}">
        <p14:creationId xmlns:p14="http://schemas.microsoft.com/office/powerpoint/2010/main" val="2747672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Part 2</a:t>
            </a:r>
            <a:endParaRPr lang="en-US"/>
          </a:p>
        </p:txBody>
      </p:sp>
      <p:sp>
        <p:nvSpPr>
          <p:cNvPr id="3" name="Rectangle: Rounded Corners 2">
            <a:extLst>
              <a:ext uri="{FF2B5EF4-FFF2-40B4-BE49-F238E27FC236}">
                <a16:creationId xmlns:a16="http://schemas.microsoft.com/office/drawing/2014/main" id="{F7C891FF-1983-40ED-8335-593865F47235}"/>
              </a:ext>
            </a:extLst>
          </p:cNvPr>
          <p:cNvSpPr/>
          <p:nvPr/>
        </p:nvSpPr>
        <p:spPr>
          <a:xfrm>
            <a:off x="7369158" y="2058379"/>
            <a:ext cx="10423056" cy="6118593"/>
          </a:xfrm>
          <a:prstGeom prst="roundRect">
            <a:avLst/>
          </a:prstGeom>
          <a:solidFill>
            <a:schemeClr val="tx1">
              <a:lumMod val="95000"/>
            </a:schemeClr>
          </a:solid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BE1C57-0AFE-4FE9-8CA3-EB9249AF2FBC}"/>
              </a:ext>
            </a:extLst>
          </p:cNvPr>
          <p:cNvSpPr txBox="1"/>
          <p:nvPr/>
        </p:nvSpPr>
        <p:spPr>
          <a:xfrm>
            <a:off x="7636153" y="788461"/>
            <a:ext cx="9889067" cy="938718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indent="-914400"/>
            <a:r>
              <a:rPr lang="en-US" sz="4000" dirty="0">
                <a:solidFill>
                  <a:srgbClr val="76B900"/>
                </a:solidFill>
              </a:rPr>
              <a:t>Advanced concepts of Large Distributed Training</a:t>
            </a:r>
          </a:p>
          <a:p>
            <a:pPr marL="571500" indent="-571500">
              <a:buFont typeface="Arial" panose="020B0604020202020204" pitchFamily="34" charset="0"/>
              <a:buChar char="•"/>
            </a:pPr>
            <a:r>
              <a:rPr lang="en-US" sz="4000" dirty="0">
                <a:solidFill>
                  <a:srgbClr val="76B900"/>
                </a:solidFill>
              </a:rPr>
              <a:t>Lecture</a:t>
            </a:r>
          </a:p>
          <a:p>
            <a:pPr marL="1333470" lvl="1" indent="-571500">
              <a:buFont typeface="Arial" panose="020B0604020202020204" pitchFamily="34" charset="0"/>
              <a:buChar char="•"/>
            </a:pPr>
            <a:r>
              <a:rPr lang="en-US" sz="4000" dirty="0">
                <a:solidFill>
                  <a:srgbClr val="76B900"/>
                </a:solidFill>
              </a:rPr>
              <a:t>Distributed Data Parallel – DDP</a:t>
            </a:r>
          </a:p>
          <a:p>
            <a:pPr marL="1333470" lvl="1" indent="-571500">
              <a:buFont typeface="Arial" panose="020B0604020202020204" pitchFamily="34" charset="0"/>
              <a:buChar char="•"/>
            </a:pPr>
            <a:r>
              <a:rPr lang="en-US" sz="4000" dirty="0">
                <a:solidFill>
                  <a:srgbClr val="76B900"/>
                </a:solidFill>
              </a:rPr>
              <a:t>Sharded data</a:t>
            </a:r>
          </a:p>
          <a:p>
            <a:pPr marL="1333470" lvl="1" indent="-571500">
              <a:buFont typeface="Arial" panose="020B0604020202020204" pitchFamily="34" charset="0"/>
              <a:buChar char="•"/>
            </a:pPr>
            <a:r>
              <a:rPr lang="en-US" sz="4000" dirty="0">
                <a:solidFill>
                  <a:srgbClr val="76B900"/>
                </a:solidFill>
              </a:rPr>
              <a:t>Tensor/Pipeline Parallel</a:t>
            </a:r>
          </a:p>
          <a:p>
            <a:pPr marL="1333470" lvl="1" indent="-571500">
              <a:buFont typeface="Arial" panose="020B0604020202020204" pitchFamily="34" charset="0"/>
              <a:buChar char="•"/>
            </a:pPr>
            <a:r>
              <a:rPr lang="en-US" sz="4000" dirty="0">
                <a:solidFill>
                  <a:srgbClr val="76B900"/>
                </a:solidFill>
              </a:rPr>
              <a:t>Sequence parallelism</a:t>
            </a:r>
          </a:p>
          <a:p>
            <a:pPr marL="1333470" lvl="1" indent="-571500">
              <a:buFont typeface="Arial" panose="020B0604020202020204" pitchFamily="34" charset="0"/>
              <a:buChar char="•"/>
            </a:pPr>
            <a:r>
              <a:rPr lang="en-US" sz="4000" dirty="0">
                <a:solidFill>
                  <a:srgbClr val="76B900"/>
                </a:solidFill>
              </a:rPr>
              <a:t>Activations checkpointing</a:t>
            </a:r>
          </a:p>
          <a:p>
            <a:pPr marL="1333470" lvl="1" indent="-571500">
              <a:buFont typeface="Arial" panose="020B0604020202020204" pitchFamily="34" charset="0"/>
              <a:buChar char="•"/>
            </a:pPr>
            <a:r>
              <a:rPr lang="en-US" sz="4000" dirty="0">
                <a:solidFill>
                  <a:srgbClr val="76B900"/>
                </a:solidFill>
              </a:rPr>
              <a:t>Offload</a:t>
            </a:r>
          </a:p>
          <a:p>
            <a:pPr marL="1333470" lvl="1" indent="-571500">
              <a:buFont typeface="Arial" panose="020B0604020202020204" pitchFamily="34" charset="0"/>
              <a:buChar char="•"/>
            </a:pPr>
            <a:r>
              <a:rPr lang="en-US" sz="4000" dirty="0">
                <a:solidFill>
                  <a:srgbClr val="76B900"/>
                </a:solidFill>
              </a:rPr>
              <a:t>Mixture of Experts</a:t>
            </a:r>
          </a:p>
          <a:p>
            <a:pPr marL="1333470" lvl="1" indent="-571500">
              <a:buFont typeface="Arial" panose="020B0604020202020204" pitchFamily="34" charset="0"/>
              <a:buChar char="•"/>
            </a:pPr>
            <a:r>
              <a:rPr lang="en-US" sz="4000" dirty="0">
                <a:solidFill>
                  <a:srgbClr val="76B900"/>
                </a:solidFill>
              </a:rPr>
              <a:t>Collective Communication</a:t>
            </a:r>
          </a:p>
          <a:p>
            <a:pPr marL="1333470" lvl="1" indent="-571500">
              <a:buFont typeface="Arial" panose="020B0604020202020204" pitchFamily="34" charset="0"/>
              <a:buChar char="•"/>
            </a:pPr>
            <a:r>
              <a:rPr lang="en-US" sz="4000" dirty="0">
                <a:solidFill>
                  <a:srgbClr val="76B900"/>
                </a:solidFill>
              </a:rPr>
              <a:t>Hardware design</a:t>
            </a:r>
          </a:p>
          <a:p>
            <a:pPr marL="571500" indent="-571500">
              <a:buFont typeface="Arial" panose="020B0604020202020204" pitchFamily="34" charset="0"/>
              <a:buChar char="•"/>
            </a:pPr>
            <a:r>
              <a:rPr lang="en-US" sz="4000" dirty="0">
                <a:solidFill>
                  <a:srgbClr val="76B900"/>
                </a:solidFill>
              </a:rPr>
              <a:t>Lab</a:t>
            </a:r>
          </a:p>
          <a:p>
            <a:pPr marL="1333470" lvl="1" indent="-571500">
              <a:buFont typeface="Arial" panose="020B0604020202020204" pitchFamily="34" charset="0"/>
              <a:buChar char="•"/>
            </a:pPr>
            <a:r>
              <a:rPr lang="en-GB" sz="2800" dirty="0">
                <a:solidFill>
                  <a:srgbClr val="86D000"/>
                </a:solidFill>
              </a:rPr>
              <a:t>Multi-Nodes Distributed Training for Computer Vision</a:t>
            </a:r>
            <a:endParaRPr lang="en-US" sz="2800" dirty="0">
              <a:solidFill>
                <a:srgbClr val="86D000"/>
              </a:solidFill>
            </a:endParaRPr>
          </a:p>
          <a:p>
            <a:pPr marL="1333470" lvl="1" indent="-571500">
              <a:buFont typeface="Arial" panose="020B0604020202020204" pitchFamily="34" charset="0"/>
              <a:buChar char="•"/>
            </a:pPr>
            <a:r>
              <a:rPr lang="en-US" sz="2800" dirty="0">
                <a:solidFill>
                  <a:srgbClr val="86D000"/>
                </a:solidFill>
              </a:rPr>
              <a:t>Mixture of Experts</a:t>
            </a:r>
          </a:p>
        </p:txBody>
      </p:sp>
    </p:spTree>
    <p:extLst>
      <p:ext uri="{BB962C8B-B14F-4D97-AF65-F5344CB8AC3E}">
        <p14:creationId xmlns:p14="http://schemas.microsoft.com/office/powerpoint/2010/main" val="703706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61A7-5414-8901-260B-4C47B903C386}"/>
              </a:ext>
            </a:extLst>
          </p:cNvPr>
          <p:cNvSpPr>
            <a:spLocks noGrp="1"/>
          </p:cNvSpPr>
          <p:nvPr>
            <p:ph type="title"/>
          </p:nvPr>
        </p:nvSpPr>
        <p:spPr/>
        <p:txBody>
          <a:bodyPr/>
          <a:lstStyle/>
          <a:p>
            <a:r>
              <a:rPr lang="en-GB" sz="4800" b="0"/>
              <a:t>Distributed Data Parallel - DDP</a:t>
            </a:r>
            <a:endParaRPr lang="en-GB"/>
          </a:p>
        </p:txBody>
      </p:sp>
      <p:sp>
        <p:nvSpPr>
          <p:cNvPr id="4" name="Text Placeholder 3">
            <a:extLst>
              <a:ext uri="{FF2B5EF4-FFF2-40B4-BE49-F238E27FC236}">
                <a16:creationId xmlns:a16="http://schemas.microsoft.com/office/drawing/2014/main" id="{A29AFFDC-0D6B-CA5E-5BDF-65F306840850}"/>
              </a:ext>
            </a:extLst>
          </p:cNvPr>
          <p:cNvSpPr>
            <a:spLocks noGrp="1"/>
          </p:cNvSpPr>
          <p:nvPr>
            <p:ph type="body" sz="quarter" idx="10"/>
          </p:nvPr>
        </p:nvSpPr>
        <p:spPr/>
        <p:txBody>
          <a:bodyPr/>
          <a:lstStyle/>
          <a:p>
            <a:r>
              <a:rPr lang="en-GB" err="1"/>
              <a:t>FairScale</a:t>
            </a:r>
            <a:r>
              <a:rPr lang="en-GB"/>
              <a:t>: Fully Sharded Data Parallel - FSDP</a:t>
            </a:r>
          </a:p>
        </p:txBody>
      </p:sp>
      <p:pic>
        <p:nvPicPr>
          <p:cNvPr id="4098" name="Picture 2" descr="Full Sharded Data Parallel graph">
            <a:extLst>
              <a:ext uri="{FF2B5EF4-FFF2-40B4-BE49-F238E27FC236}">
                <a16:creationId xmlns:a16="http://schemas.microsoft.com/office/drawing/2014/main" id="{C0080301-A7DC-7D28-9692-217B1DAD1404}"/>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488017" y="2889701"/>
            <a:ext cx="11891657" cy="57123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14D767F7-955D-EC66-CC7D-95FBDD601AC9}"/>
              </a:ext>
            </a:extLst>
          </p:cNvPr>
          <p:cNvSpPr/>
          <p:nvPr/>
        </p:nvSpPr>
        <p:spPr>
          <a:xfrm rot="1812421">
            <a:off x="6906985" y="3762313"/>
            <a:ext cx="375557" cy="5796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8AFB7D71-323C-1F76-8811-DB66E9F5AE48}"/>
              </a:ext>
            </a:extLst>
          </p:cNvPr>
          <p:cNvSpPr/>
          <p:nvPr/>
        </p:nvSpPr>
        <p:spPr>
          <a:xfrm rot="19272692">
            <a:off x="6773634" y="7327386"/>
            <a:ext cx="375557" cy="57966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1816BD9-BB3B-E301-32EE-8D6B8900309E}"/>
              </a:ext>
            </a:extLst>
          </p:cNvPr>
          <p:cNvSpPr txBox="1"/>
          <p:nvPr/>
        </p:nvSpPr>
        <p:spPr>
          <a:xfrm>
            <a:off x="288437" y="4507308"/>
            <a:ext cx="4890408" cy="298440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1524030">
              <a:lnSpc>
                <a:spcPct val="90000"/>
              </a:lnSpc>
              <a:spcBef>
                <a:spcPts val="667"/>
              </a:spcBef>
              <a:spcAft>
                <a:spcPts val="667"/>
              </a:spcAft>
              <a:buClr>
                <a:schemeClr val="bg2"/>
              </a:buClr>
              <a:buSzPct val="100000"/>
            </a:pPr>
            <a:r>
              <a:rPr lang="en-GB" sz="1600" kern="0" dirty="0">
                <a:solidFill>
                  <a:schemeClr val="bg1"/>
                </a:solidFill>
                <a:latin typeface="Trebuchet MS" pitchFamily="34" charset="0"/>
              </a:rPr>
              <a:t>For each GPU:</a:t>
            </a:r>
          </a:p>
          <a:p>
            <a:pPr marL="342900" indent="-342900" defTabSz="1524030">
              <a:lnSpc>
                <a:spcPct val="90000"/>
              </a:lnSpc>
              <a:spcBef>
                <a:spcPts val="667"/>
              </a:spcBef>
              <a:spcAft>
                <a:spcPts val="667"/>
              </a:spcAft>
              <a:buClr>
                <a:schemeClr val="bg2"/>
              </a:buClr>
              <a:buSzPct val="100000"/>
              <a:buFont typeface="+mj-lt"/>
              <a:buAutoNum type="arabicPeriod"/>
            </a:pPr>
            <a:r>
              <a:rPr lang="en-GB" sz="1600" kern="0" dirty="0">
                <a:solidFill>
                  <a:schemeClr val="bg1"/>
                </a:solidFill>
                <a:latin typeface="Trebuchet MS" pitchFamily="34" charset="0"/>
              </a:rPr>
              <a:t>Get the shard of the model</a:t>
            </a:r>
          </a:p>
          <a:p>
            <a:pPr marL="342900" indent="-342900" defTabSz="1524030">
              <a:lnSpc>
                <a:spcPct val="90000"/>
              </a:lnSpc>
              <a:spcBef>
                <a:spcPts val="667"/>
              </a:spcBef>
              <a:spcAft>
                <a:spcPts val="667"/>
              </a:spcAft>
              <a:buClr>
                <a:schemeClr val="bg2"/>
              </a:buClr>
              <a:buSzPct val="100000"/>
              <a:buFont typeface="+mj-lt"/>
              <a:buAutoNum type="arabicPeriod"/>
            </a:pPr>
            <a:r>
              <a:rPr lang="en-GB" sz="1600" kern="0" dirty="0">
                <a:solidFill>
                  <a:schemeClr val="bg1"/>
                </a:solidFill>
                <a:latin typeface="Trebuchet MS" pitchFamily="34" charset="0"/>
              </a:rPr>
              <a:t>Get the shard of the data</a:t>
            </a:r>
          </a:p>
          <a:p>
            <a:pPr marL="342900" indent="-342900" defTabSz="1524030">
              <a:lnSpc>
                <a:spcPct val="90000"/>
              </a:lnSpc>
              <a:spcBef>
                <a:spcPts val="667"/>
              </a:spcBef>
              <a:spcAft>
                <a:spcPts val="667"/>
              </a:spcAft>
              <a:buClr>
                <a:schemeClr val="bg2"/>
              </a:buClr>
              <a:buSzPct val="100000"/>
              <a:buFont typeface="+mj-lt"/>
              <a:buAutoNum type="arabicPeriod"/>
            </a:pPr>
            <a:r>
              <a:rPr lang="en-GB" sz="1600" kern="0" dirty="0">
                <a:solidFill>
                  <a:schemeClr val="bg1"/>
                </a:solidFill>
                <a:latin typeface="Trebuchet MS" pitchFamily="34" charset="0"/>
              </a:rPr>
              <a:t>Local forward pass: </a:t>
            </a:r>
            <a:r>
              <a:rPr lang="en-GB" sz="1600" b="1" kern="0" dirty="0">
                <a:solidFill>
                  <a:schemeClr val="bg1"/>
                </a:solidFill>
                <a:latin typeface="Trebuchet MS" pitchFamily="34" charset="0"/>
              </a:rPr>
              <a:t>Gather weights </a:t>
            </a:r>
            <a:r>
              <a:rPr lang="en-GB" sz="1600" kern="0" dirty="0">
                <a:solidFill>
                  <a:schemeClr val="bg1"/>
                </a:solidFill>
                <a:latin typeface="Trebuchet MS" pitchFamily="34" charset="0"/>
              </a:rPr>
              <a:t>from the others</a:t>
            </a:r>
          </a:p>
          <a:p>
            <a:pPr marL="342900" indent="-342900" defTabSz="1524030">
              <a:lnSpc>
                <a:spcPct val="90000"/>
              </a:lnSpc>
              <a:spcBef>
                <a:spcPts val="667"/>
              </a:spcBef>
              <a:spcAft>
                <a:spcPts val="667"/>
              </a:spcAft>
              <a:buClr>
                <a:schemeClr val="bg2"/>
              </a:buClr>
              <a:buSzPct val="100000"/>
              <a:buFont typeface="+mj-lt"/>
              <a:buAutoNum type="arabicPeriod"/>
            </a:pPr>
            <a:r>
              <a:rPr lang="en-GB" sz="1600" kern="0" dirty="0">
                <a:solidFill>
                  <a:schemeClr val="bg1"/>
                </a:solidFill>
                <a:latin typeface="Trebuchet MS" pitchFamily="34" charset="0"/>
              </a:rPr>
              <a:t>Local backward pass: </a:t>
            </a:r>
            <a:r>
              <a:rPr lang="en-GB" sz="1600" b="1" kern="0" dirty="0">
                <a:solidFill>
                  <a:schemeClr val="bg1"/>
                </a:solidFill>
                <a:latin typeface="Trebuchet MS" pitchFamily="34" charset="0"/>
              </a:rPr>
              <a:t>Gather again </a:t>
            </a:r>
            <a:r>
              <a:rPr lang="en-GB" sz="1600" kern="0" dirty="0">
                <a:solidFill>
                  <a:schemeClr val="bg1"/>
                </a:solidFill>
                <a:latin typeface="Trebuchet MS" pitchFamily="34" charset="0"/>
              </a:rPr>
              <a:t>weights from the others</a:t>
            </a:r>
          </a:p>
          <a:p>
            <a:pPr marL="342900" indent="-342900" defTabSz="1524030">
              <a:lnSpc>
                <a:spcPct val="90000"/>
              </a:lnSpc>
              <a:spcBef>
                <a:spcPts val="667"/>
              </a:spcBef>
              <a:spcAft>
                <a:spcPts val="667"/>
              </a:spcAft>
              <a:buClr>
                <a:schemeClr val="bg2"/>
              </a:buClr>
              <a:buSzPct val="100000"/>
              <a:buFont typeface="+mj-lt"/>
              <a:buAutoNum type="arabicPeriod"/>
            </a:pPr>
            <a:r>
              <a:rPr lang="en-GB" sz="1600" kern="0" dirty="0">
                <a:solidFill>
                  <a:schemeClr val="bg1"/>
                </a:solidFill>
                <a:latin typeface="Trebuchet MS" pitchFamily="34" charset="0"/>
              </a:rPr>
              <a:t>Local weights shard update:</a:t>
            </a:r>
            <a:r>
              <a:rPr lang="en-GB" sz="1600" b="0" i="1" dirty="0">
                <a:solidFill>
                  <a:srgbClr val="00629A"/>
                </a:solidFill>
                <a:effectLst/>
                <a:latin typeface="Facebook Reader"/>
              </a:rPr>
              <a:t> </a:t>
            </a:r>
            <a:r>
              <a:rPr lang="en-GB" sz="1600" b="0" i="1" kern="0" dirty="0">
                <a:solidFill>
                  <a:schemeClr val="bg1"/>
                </a:solidFill>
                <a:effectLst/>
                <a:latin typeface="Trebuchet MS" pitchFamily="34" charset="0"/>
              </a:rPr>
              <a:t>S</a:t>
            </a:r>
            <a:r>
              <a:rPr lang="en-GB" sz="1600" kern="0" dirty="0">
                <a:solidFill>
                  <a:schemeClr val="bg1"/>
                </a:solidFill>
                <a:latin typeface="Trebuchet MS" pitchFamily="34" charset="0"/>
              </a:rPr>
              <a:t>ynchronize Gradients</a:t>
            </a:r>
            <a:endParaRPr lang="en-GB" sz="1600" dirty="0"/>
          </a:p>
        </p:txBody>
      </p:sp>
      <p:sp>
        <p:nvSpPr>
          <p:cNvPr id="13" name="TextBox 12">
            <a:extLst>
              <a:ext uri="{FF2B5EF4-FFF2-40B4-BE49-F238E27FC236}">
                <a16:creationId xmlns:a16="http://schemas.microsoft.com/office/drawing/2014/main" id="{A9EFC759-A6B3-8B88-0A94-0C78A5764CEE}"/>
              </a:ext>
            </a:extLst>
          </p:cNvPr>
          <p:cNvSpPr txBox="1"/>
          <p:nvPr/>
        </p:nvSpPr>
        <p:spPr>
          <a:xfrm>
            <a:off x="58164" y="9718253"/>
            <a:ext cx="9144000"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a:solidFill>
                  <a:schemeClr val="bg1"/>
                </a:solidFill>
              </a:rPr>
              <a:t>https://fairscale.readthedocs.io/en/stable/api/nn/fsdp.html</a:t>
            </a:r>
          </a:p>
        </p:txBody>
      </p:sp>
      <p:sp>
        <p:nvSpPr>
          <p:cNvPr id="3" name="TextBox 2">
            <a:extLst>
              <a:ext uri="{FF2B5EF4-FFF2-40B4-BE49-F238E27FC236}">
                <a16:creationId xmlns:a16="http://schemas.microsoft.com/office/drawing/2014/main" id="{3AAFEBF4-CB5D-7E9C-CDEE-E852B681207D}"/>
              </a:ext>
            </a:extLst>
          </p:cNvPr>
          <p:cNvSpPr txBox="1"/>
          <p:nvPr/>
        </p:nvSpPr>
        <p:spPr>
          <a:xfrm>
            <a:off x="963708" y="8951458"/>
            <a:ext cx="16801587"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b="0" i="0" dirty="0">
                <a:solidFill>
                  <a:schemeClr val="bg1"/>
                </a:solidFill>
                <a:effectLst/>
                <a:latin typeface="Facebook Reader"/>
              </a:rPr>
              <a:t>To maximize memory efficiency, we can discard the full weights after each layer’s forward pass, saving memory for subsequent layers.</a:t>
            </a:r>
            <a:endParaRPr lang="en-US" sz="24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74705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580" y="1102044"/>
            <a:ext cx="16626840" cy="984885"/>
          </a:xfrm>
        </p:spPr>
        <p:txBody>
          <a:bodyPr/>
          <a:lstStyle/>
          <a:p>
            <a:r>
              <a:rPr lang="en-US"/>
              <a:t>Sharded Data Parallelism </a:t>
            </a:r>
          </a:p>
        </p:txBody>
      </p:sp>
      <p:sp>
        <p:nvSpPr>
          <p:cNvPr id="10" name="Text Placeholder 9"/>
          <p:cNvSpPr>
            <a:spLocks noGrp="1"/>
          </p:cNvSpPr>
          <p:nvPr>
            <p:ph type="body" sz="quarter" idx="10"/>
          </p:nvPr>
        </p:nvSpPr>
        <p:spPr>
          <a:xfrm>
            <a:off x="830580" y="2025229"/>
            <a:ext cx="16626840" cy="875772"/>
          </a:xfrm>
        </p:spPr>
        <p:txBody>
          <a:bodyPr/>
          <a:lstStyle/>
          <a:p>
            <a:r>
              <a:rPr lang="en-GB"/>
              <a:t>Communication overheads</a:t>
            </a:r>
            <a:endParaRPr lang="en-US"/>
          </a:p>
        </p:txBody>
      </p:sp>
      <p:pic>
        <p:nvPicPr>
          <p:cNvPr id="5122" name="Picture 2" descr="ZeRO &amp; DeepSpeed: New system optimizations enable training models with over  100 billion parameters - Microsoft Research">
            <a:extLst>
              <a:ext uri="{FF2B5EF4-FFF2-40B4-BE49-F238E27FC236}">
                <a16:creationId xmlns:a16="http://schemas.microsoft.com/office/drawing/2014/main" id="{3A451608-FD1F-4450-947C-D85877A82E2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81035" y="3010114"/>
            <a:ext cx="13444765" cy="55419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FE4AD4-3AFB-20C7-1374-F8588AB617D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704009" y="96348"/>
            <a:ext cx="2506405" cy="1114809"/>
          </a:xfrm>
          <a:prstGeom prst="rect">
            <a:avLst/>
          </a:prstGeom>
        </p:spPr>
      </p:pic>
      <p:sp>
        <p:nvSpPr>
          <p:cNvPr id="4" name="Arrow: Right 3">
            <a:extLst>
              <a:ext uri="{FF2B5EF4-FFF2-40B4-BE49-F238E27FC236}">
                <a16:creationId xmlns:a16="http://schemas.microsoft.com/office/drawing/2014/main" id="{FAE49795-C37B-9349-5AA6-007CEC129C6B}"/>
              </a:ext>
            </a:extLst>
          </p:cNvPr>
          <p:cNvSpPr/>
          <p:nvPr/>
        </p:nvSpPr>
        <p:spPr>
          <a:xfrm rot="3149336">
            <a:off x="12075011" y="2818305"/>
            <a:ext cx="541020" cy="54864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434614C8-F4EB-4B99-C373-E51842F4D23E}"/>
              </a:ext>
            </a:extLst>
          </p:cNvPr>
          <p:cNvSpPr/>
          <p:nvPr/>
        </p:nvSpPr>
        <p:spPr>
          <a:xfrm rot="3149336">
            <a:off x="14566751" y="2879266"/>
            <a:ext cx="541020" cy="54864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83B0B51-AA66-602E-391A-E3B4A4D9544C}"/>
              </a:ext>
            </a:extLst>
          </p:cNvPr>
          <p:cNvSpPr txBox="1"/>
          <p:nvPr/>
        </p:nvSpPr>
        <p:spPr>
          <a:xfrm>
            <a:off x="116278" y="9827834"/>
            <a:ext cx="16097825"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en-GB" err="1">
                <a:solidFill>
                  <a:schemeClr val="tx2"/>
                </a:solidFill>
                <a:latin typeface="Lucida Grande"/>
              </a:rPr>
              <a:t>ZeRO</a:t>
            </a:r>
            <a:r>
              <a:rPr lang="en-GB" i="0">
                <a:solidFill>
                  <a:schemeClr val="tx2"/>
                </a:solidFill>
                <a:latin typeface="Lucida Grande"/>
              </a:rPr>
              <a:t>: </a:t>
            </a:r>
            <a:r>
              <a:rPr lang="en-GB">
                <a:solidFill>
                  <a:schemeClr val="tx2"/>
                </a:solidFill>
                <a:latin typeface="Lucida Grande"/>
              </a:rPr>
              <a:t>Memory Optimizations Toward </a:t>
            </a:r>
            <a:r>
              <a:rPr lang="en-GB" i="0">
                <a:solidFill>
                  <a:schemeClr val="tx2"/>
                </a:solidFill>
                <a:latin typeface="Lucida Grande"/>
              </a:rPr>
              <a:t>Training </a:t>
            </a:r>
            <a:r>
              <a:rPr lang="en-GB">
                <a:solidFill>
                  <a:schemeClr val="tx2"/>
                </a:solidFill>
                <a:latin typeface="Lucida Grande"/>
              </a:rPr>
              <a:t>Trillion Parameter Models</a:t>
            </a:r>
            <a:r>
              <a:rPr lang="en-GB" i="0">
                <a:solidFill>
                  <a:schemeClr val="tx2"/>
                </a:solidFill>
                <a:effectLst/>
                <a:latin typeface="Lucida Grande"/>
              </a:rPr>
              <a:t>.</a:t>
            </a:r>
            <a:r>
              <a:rPr lang="en-GB">
                <a:solidFill>
                  <a:schemeClr val="tx2"/>
                </a:solidFill>
                <a:latin typeface="Lucida Grande"/>
              </a:rPr>
              <a:t> </a:t>
            </a:r>
            <a:r>
              <a:rPr lang="en-GB" i="0" u="sng" strike="noStrike" err="1">
                <a:solidFill>
                  <a:schemeClr val="tx2"/>
                </a:solidFill>
                <a:effectLst/>
                <a:latin typeface="Lucida Grande"/>
              </a:rPr>
              <a:t>Samyam</a:t>
            </a:r>
            <a:r>
              <a:rPr lang="en-GB" i="0" u="sng" strike="noStrike">
                <a:solidFill>
                  <a:schemeClr val="tx2"/>
                </a:solidFill>
                <a:effectLst/>
                <a:latin typeface="Lucida Grande"/>
              </a:rPr>
              <a:t> </a:t>
            </a:r>
            <a:r>
              <a:rPr lang="en-GB" i="0" u="sng" strike="noStrike" err="1">
                <a:solidFill>
                  <a:schemeClr val="tx2"/>
                </a:solidFill>
                <a:effectLst/>
                <a:latin typeface="Lucida Grande"/>
              </a:rPr>
              <a:t>Rajbhandari</a:t>
            </a:r>
            <a:r>
              <a:rPr lang="en-GB" i="0">
                <a:solidFill>
                  <a:schemeClr val="tx2"/>
                </a:solidFill>
                <a:effectLst/>
                <a:latin typeface="Lucida Grande"/>
              </a:rPr>
              <a:t>, </a:t>
            </a:r>
            <a:r>
              <a:rPr lang="en-GB" u="sng">
                <a:solidFill>
                  <a:schemeClr val="tx2"/>
                </a:solidFill>
                <a:latin typeface="Lucida Grande"/>
              </a:rPr>
              <a:t>Jeff </a:t>
            </a:r>
            <a:r>
              <a:rPr lang="en-GB" u="sng" err="1">
                <a:solidFill>
                  <a:schemeClr val="tx2"/>
                </a:solidFill>
                <a:latin typeface="Lucida Grande"/>
              </a:rPr>
              <a:t>Rasley</a:t>
            </a:r>
            <a:r>
              <a:rPr lang="en-GB" i="0">
                <a:solidFill>
                  <a:schemeClr val="tx2"/>
                </a:solidFill>
                <a:effectLst/>
                <a:latin typeface="Lucida Grande"/>
              </a:rPr>
              <a:t>, </a:t>
            </a:r>
            <a:r>
              <a:rPr lang="en-GB" u="sng">
                <a:solidFill>
                  <a:schemeClr val="tx2"/>
                </a:solidFill>
                <a:latin typeface="Lucida Grande"/>
              </a:rPr>
              <a:t>Olatunji </a:t>
            </a:r>
            <a:r>
              <a:rPr lang="en-GB" u="sng" err="1">
                <a:solidFill>
                  <a:schemeClr val="tx2"/>
                </a:solidFill>
                <a:latin typeface="Lucida Grande"/>
              </a:rPr>
              <a:t>Ruwase</a:t>
            </a:r>
            <a:r>
              <a:rPr lang="en-GB" i="0">
                <a:solidFill>
                  <a:schemeClr val="tx2"/>
                </a:solidFill>
                <a:effectLst/>
                <a:latin typeface="Lucida Grande"/>
              </a:rPr>
              <a:t>, </a:t>
            </a:r>
            <a:r>
              <a:rPr lang="en-GB" i="0" u="sng" strike="noStrike" err="1">
                <a:solidFill>
                  <a:schemeClr val="tx2"/>
                </a:solidFill>
                <a:effectLst/>
                <a:latin typeface="Lucida Grande"/>
              </a:rPr>
              <a:t>Yuxiong</a:t>
            </a:r>
            <a:r>
              <a:rPr lang="en-GB" i="0" u="sng" strike="noStrike">
                <a:solidFill>
                  <a:schemeClr val="tx2"/>
                </a:solidFill>
                <a:effectLst/>
                <a:latin typeface="Lucida Grande"/>
              </a:rPr>
              <a:t> He</a:t>
            </a:r>
            <a:r>
              <a:rPr lang="en-GB" i="0" strike="noStrike">
                <a:solidFill>
                  <a:schemeClr val="tx2"/>
                </a:solidFill>
                <a:effectLst/>
                <a:latin typeface="Lucida Grande"/>
              </a:rPr>
              <a:t>. 2020</a:t>
            </a:r>
            <a:br>
              <a:rPr lang="en-US"/>
            </a:br>
            <a:endParaRPr lang="en-US"/>
          </a:p>
        </p:txBody>
      </p:sp>
      <p:sp>
        <p:nvSpPr>
          <p:cNvPr id="3" name="TextBox 2">
            <a:extLst>
              <a:ext uri="{FF2B5EF4-FFF2-40B4-BE49-F238E27FC236}">
                <a16:creationId xmlns:a16="http://schemas.microsoft.com/office/drawing/2014/main" id="{D217FF63-B307-C245-89C3-528DDE5A133D}"/>
              </a:ext>
            </a:extLst>
          </p:cNvPr>
          <p:cNvSpPr txBox="1"/>
          <p:nvPr/>
        </p:nvSpPr>
        <p:spPr>
          <a:xfrm>
            <a:off x="1788461" y="9000773"/>
            <a:ext cx="14711078"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Increases in sharding lead to increases in communications, reducing memory but increasing training times</a:t>
            </a:r>
          </a:p>
        </p:txBody>
      </p:sp>
    </p:spTree>
    <p:extLst>
      <p:ext uri="{BB962C8B-B14F-4D97-AF65-F5344CB8AC3E}">
        <p14:creationId xmlns:p14="http://schemas.microsoft.com/office/powerpoint/2010/main" val="1927365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8563A-F811-4E7B-B333-4A73304E843D}"/>
              </a:ext>
            </a:extLst>
          </p:cNvPr>
          <p:cNvSpPr>
            <a:spLocks noGrp="1"/>
          </p:cNvSpPr>
          <p:nvPr>
            <p:ph type="title"/>
          </p:nvPr>
        </p:nvSpPr>
        <p:spPr/>
        <p:txBody>
          <a:bodyPr/>
          <a:lstStyle/>
          <a:p>
            <a:r>
              <a:rPr lang="en-US"/>
              <a:t>Sharded Data Parallelism </a:t>
            </a:r>
          </a:p>
        </p:txBody>
      </p:sp>
      <p:sp>
        <p:nvSpPr>
          <p:cNvPr id="3" name="Text Placeholder 2">
            <a:extLst>
              <a:ext uri="{FF2B5EF4-FFF2-40B4-BE49-F238E27FC236}">
                <a16:creationId xmlns:a16="http://schemas.microsoft.com/office/drawing/2014/main" id="{D3501935-6C00-400F-AED7-C165924E7B3E}"/>
              </a:ext>
            </a:extLst>
          </p:cNvPr>
          <p:cNvSpPr>
            <a:spLocks noGrp="1"/>
          </p:cNvSpPr>
          <p:nvPr>
            <p:ph type="body" sz="quarter" idx="10"/>
          </p:nvPr>
        </p:nvSpPr>
        <p:spPr/>
        <p:txBody>
          <a:bodyPr/>
          <a:lstStyle/>
          <a:p>
            <a:r>
              <a:rPr lang="en-GB" sz="3200">
                <a:solidFill>
                  <a:schemeClr val="tx2"/>
                </a:solidFill>
              </a:rPr>
              <a:t>GPT2 example: Enable </a:t>
            </a:r>
            <a:r>
              <a:rPr lang="en-GB" sz="3200" err="1">
                <a:solidFill>
                  <a:schemeClr val="tx2"/>
                </a:solidFill>
              </a:rPr>
              <a:t>ZeRO</a:t>
            </a:r>
            <a:r>
              <a:rPr lang="en-GB" sz="3200">
                <a:solidFill>
                  <a:schemeClr val="tx2"/>
                </a:solidFill>
              </a:rPr>
              <a:t> optimization</a:t>
            </a:r>
          </a:p>
          <a:p>
            <a:endParaRPr lang="en-US" sz="3200">
              <a:solidFill>
                <a:schemeClr val="tx2"/>
              </a:solidFill>
            </a:endParaRPr>
          </a:p>
        </p:txBody>
      </p:sp>
      <p:pic>
        <p:nvPicPr>
          <p:cNvPr id="6" name="Picture 5">
            <a:extLst>
              <a:ext uri="{FF2B5EF4-FFF2-40B4-BE49-F238E27FC236}">
                <a16:creationId xmlns:a16="http://schemas.microsoft.com/office/drawing/2014/main" id="{8A847F9A-8D7F-1B51-E49C-D47625D6BC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27512" y="2640834"/>
            <a:ext cx="5840790" cy="4842595"/>
          </a:xfrm>
          <a:prstGeom prst="rect">
            <a:avLst/>
          </a:prstGeom>
        </p:spPr>
      </p:pic>
      <p:pic>
        <p:nvPicPr>
          <p:cNvPr id="8" name="Picture 7">
            <a:extLst>
              <a:ext uri="{FF2B5EF4-FFF2-40B4-BE49-F238E27FC236}">
                <a16:creationId xmlns:a16="http://schemas.microsoft.com/office/drawing/2014/main" id="{5371F3DE-E89E-62BD-2679-985E385196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46710" y="2108048"/>
            <a:ext cx="5256763" cy="5121448"/>
          </a:xfrm>
          <a:prstGeom prst="rect">
            <a:avLst/>
          </a:prstGeom>
        </p:spPr>
      </p:pic>
      <p:sp>
        <p:nvSpPr>
          <p:cNvPr id="11" name="Arrow: Right 10">
            <a:extLst>
              <a:ext uri="{FF2B5EF4-FFF2-40B4-BE49-F238E27FC236}">
                <a16:creationId xmlns:a16="http://schemas.microsoft.com/office/drawing/2014/main" id="{96A62B9C-F91F-8863-8096-835114E16A6D}"/>
              </a:ext>
            </a:extLst>
          </p:cNvPr>
          <p:cNvSpPr/>
          <p:nvPr/>
        </p:nvSpPr>
        <p:spPr>
          <a:xfrm>
            <a:off x="6968302" y="4007503"/>
            <a:ext cx="978408" cy="113995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FBE69791-45B6-E16F-ECE4-8744A2E6FBE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704009" y="96348"/>
            <a:ext cx="2506405" cy="1114809"/>
          </a:xfrm>
          <a:prstGeom prst="rect">
            <a:avLst/>
          </a:prstGeom>
        </p:spPr>
      </p:pic>
      <p:sp>
        <p:nvSpPr>
          <p:cNvPr id="14" name="TextBox 13">
            <a:extLst>
              <a:ext uri="{FF2B5EF4-FFF2-40B4-BE49-F238E27FC236}">
                <a16:creationId xmlns:a16="http://schemas.microsoft.com/office/drawing/2014/main" id="{7A9A53B7-12D9-CEBB-23C7-534620F4603C}"/>
              </a:ext>
            </a:extLst>
          </p:cNvPr>
          <p:cNvSpPr txBox="1"/>
          <p:nvPr/>
        </p:nvSpPr>
        <p:spPr>
          <a:xfrm>
            <a:off x="76200" y="9809775"/>
            <a:ext cx="9144000"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dirty="0">
                <a:solidFill>
                  <a:schemeClr val="tx2"/>
                </a:solidFill>
              </a:rPr>
              <a:t>For more details see: https://aka.ms/deepspeed-gpt2</a:t>
            </a:r>
          </a:p>
        </p:txBody>
      </p:sp>
      <p:sp>
        <p:nvSpPr>
          <p:cNvPr id="7" name="TextBox 6">
            <a:extLst>
              <a:ext uri="{FF2B5EF4-FFF2-40B4-BE49-F238E27FC236}">
                <a16:creationId xmlns:a16="http://schemas.microsoft.com/office/drawing/2014/main" id="{9E0547BB-61E2-F7C9-EC10-A90242309121}"/>
              </a:ext>
            </a:extLst>
          </p:cNvPr>
          <p:cNvSpPr txBox="1"/>
          <p:nvPr/>
        </p:nvSpPr>
        <p:spPr>
          <a:xfrm>
            <a:off x="8053492" y="7605555"/>
            <a:ext cx="9212434" cy="128746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nSpc>
                <a:spcPct val="150000"/>
              </a:lnSpc>
              <a:defRPr>
                <a:solidFill>
                  <a:schemeClr val="bg1"/>
                </a:solidFill>
                <a:latin typeface="Cambria Math" panose="02040503050406030204" pitchFamily="18" charset="0"/>
                <a:ea typeface="Cambria Math" panose="02040503050406030204" pitchFamily="18" charset="0"/>
              </a:defRPr>
            </a:lvl1pPr>
          </a:lstStyle>
          <a:p>
            <a:r>
              <a:rPr lang="en-GB" err="1"/>
              <a:t>deepspeed</a:t>
            </a:r>
            <a:r>
              <a:rPr lang="en-GB"/>
              <a:t> train.py &lt;</a:t>
            </a:r>
            <a:r>
              <a:rPr lang="en-GB" err="1"/>
              <a:t>args</a:t>
            </a:r>
            <a:r>
              <a:rPr lang="en-GB"/>
              <a:t>&gt; \</a:t>
            </a:r>
          </a:p>
          <a:p>
            <a:r>
              <a:rPr lang="en-GB"/>
              <a:t>	                       --</a:t>
            </a:r>
            <a:r>
              <a:rPr lang="en-GB" err="1"/>
              <a:t>deepspeed_config</a:t>
            </a:r>
            <a:r>
              <a:rPr lang="en-GB"/>
              <a:t> </a:t>
            </a:r>
            <a:r>
              <a:rPr lang="en-GB" err="1"/>
              <a:t>ds_config.json</a:t>
            </a:r>
            <a:endParaRPr lang="en-GB"/>
          </a:p>
          <a:p>
            <a:endParaRPr lang="en-GB"/>
          </a:p>
        </p:txBody>
      </p:sp>
      <p:grpSp>
        <p:nvGrpSpPr>
          <p:cNvPr id="13" name="Group 12">
            <a:extLst>
              <a:ext uri="{FF2B5EF4-FFF2-40B4-BE49-F238E27FC236}">
                <a16:creationId xmlns:a16="http://schemas.microsoft.com/office/drawing/2014/main" id="{2946D74D-274E-B277-CE00-0249A10FC35F}"/>
              </a:ext>
            </a:extLst>
          </p:cNvPr>
          <p:cNvGrpSpPr/>
          <p:nvPr/>
        </p:nvGrpSpPr>
        <p:grpSpPr>
          <a:xfrm>
            <a:off x="13528408" y="2190388"/>
            <a:ext cx="3737518" cy="5079671"/>
            <a:chOff x="11132820" y="2500884"/>
            <a:chExt cx="5287765" cy="7350982"/>
          </a:xfrm>
        </p:grpSpPr>
        <p:pic>
          <p:nvPicPr>
            <p:cNvPr id="9" name="Picture 8">
              <a:extLst>
                <a:ext uri="{FF2B5EF4-FFF2-40B4-BE49-F238E27FC236}">
                  <a16:creationId xmlns:a16="http://schemas.microsoft.com/office/drawing/2014/main" id="{13A1F3BB-5D26-992D-EB5F-BF52FE2D27C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132820" y="2500884"/>
              <a:ext cx="5287765" cy="7350982"/>
            </a:xfrm>
            <a:prstGeom prst="rect">
              <a:avLst/>
            </a:prstGeom>
            <a:ln>
              <a:solidFill>
                <a:schemeClr val="bg1"/>
              </a:solidFill>
            </a:ln>
          </p:spPr>
        </p:pic>
        <p:sp>
          <p:nvSpPr>
            <p:cNvPr id="10" name="Rectangle 9">
              <a:extLst>
                <a:ext uri="{FF2B5EF4-FFF2-40B4-BE49-F238E27FC236}">
                  <a16:creationId xmlns:a16="http://schemas.microsoft.com/office/drawing/2014/main" id="{37F12041-D03B-4EFF-1C6B-828FB19ADE65}"/>
                </a:ext>
              </a:extLst>
            </p:cNvPr>
            <p:cNvSpPr/>
            <p:nvPr/>
          </p:nvSpPr>
          <p:spPr>
            <a:xfrm>
              <a:off x="11376660" y="3695700"/>
              <a:ext cx="4693920" cy="2792977"/>
            </a:xfrm>
            <a:prstGeom prst="rect">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4">
            <a:extLst>
              <a:ext uri="{FF2B5EF4-FFF2-40B4-BE49-F238E27FC236}">
                <a16:creationId xmlns:a16="http://schemas.microsoft.com/office/drawing/2014/main" id="{5AEE96A1-91A2-3C6F-7580-74BD5034D11D}"/>
              </a:ext>
            </a:extLst>
          </p:cNvPr>
          <p:cNvSpPr txBox="1"/>
          <p:nvPr/>
        </p:nvSpPr>
        <p:spPr>
          <a:xfrm>
            <a:off x="1257300" y="7586572"/>
            <a:ext cx="5499100" cy="871970"/>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50000"/>
              </a:lnSpc>
            </a:pPr>
            <a:r>
              <a:rPr lang="en-GB">
                <a:solidFill>
                  <a:schemeClr val="bg1"/>
                </a:solidFill>
                <a:latin typeface="Cambria Math" panose="02040503050406030204" pitchFamily="18" charset="0"/>
                <a:ea typeface="Cambria Math" panose="02040503050406030204" pitchFamily="18" charset="0"/>
              </a:rPr>
              <a:t>Python train.py &lt;</a:t>
            </a:r>
            <a:r>
              <a:rPr lang="en-GB" err="1">
                <a:solidFill>
                  <a:schemeClr val="bg1"/>
                </a:solidFill>
                <a:latin typeface="Cambria Math" panose="02040503050406030204" pitchFamily="18" charset="0"/>
                <a:ea typeface="Cambria Math" panose="02040503050406030204" pitchFamily="18" charset="0"/>
              </a:rPr>
              <a:t>args</a:t>
            </a:r>
            <a:r>
              <a:rPr lang="en-GB">
                <a:solidFill>
                  <a:schemeClr val="bg1"/>
                </a:solidFill>
                <a:latin typeface="Cambria Math" panose="02040503050406030204" pitchFamily="18" charset="0"/>
                <a:ea typeface="Cambria Math" panose="02040503050406030204" pitchFamily="18" charset="0"/>
              </a:rPr>
              <a:t>&gt;</a:t>
            </a:r>
          </a:p>
          <a:p>
            <a:pPr>
              <a:lnSpc>
                <a:spcPct val="150000"/>
              </a:lnSpc>
            </a:pPr>
            <a:endParaRPr lang="en-GB">
              <a:solidFill>
                <a:schemeClr val="bg1"/>
              </a:solidFill>
              <a:latin typeface="Cambria Math" panose="02040503050406030204" pitchFamily="18" charset="0"/>
              <a:ea typeface="Cambria Math" panose="02040503050406030204" pitchFamily="18" charset="0"/>
            </a:endParaRPr>
          </a:p>
        </p:txBody>
      </p:sp>
      <p:cxnSp>
        <p:nvCxnSpPr>
          <p:cNvPr id="17" name="Straight Arrow Connector 16">
            <a:extLst>
              <a:ext uri="{FF2B5EF4-FFF2-40B4-BE49-F238E27FC236}">
                <a16:creationId xmlns:a16="http://schemas.microsoft.com/office/drawing/2014/main" id="{82305971-C15A-CD01-DC87-8FB75D450E4E}"/>
              </a:ext>
            </a:extLst>
          </p:cNvPr>
          <p:cNvCxnSpPr/>
          <p:nvPr/>
        </p:nvCxnSpPr>
        <p:spPr>
          <a:xfrm flipV="1">
            <a:off x="13360400" y="7374467"/>
            <a:ext cx="914400" cy="76200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345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tensor / Pipeline PARALLELISM</a:t>
            </a:r>
          </a:p>
        </p:txBody>
      </p:sp>
      <p:sp>
        <p:nvSpPr>
          <p:cNvPr id="2" name="TextBox 1">
            <a:extLst>
              <a:ext uri="{FF2B5EF4-FFF2-40B4-BE49-F238E27FC236}">
                <a16:creationId xmlns:a16="http://schemas.microsoft.com/office/drawing/2014/main" id="{79E7CB7A-8F62-30E0-B4C0-304C8DBAB6A7}"/>
              </a:ext>
            </a:extLst>
          </p:cNvPr>
          <p:cNvSpPr txBox="1"/>
          <p:nvPr/>
        </p:nvSpPr>
        <p:spPr>
          <a:xfrm>
            <a:off x="152750" y="9760464"/>
            <a:ext cx="9144000"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solidFill>
                  <a:schemeClr val="bg1"/>
                </a:solidFill>
              </a:rPr>
              <a:t>Helpful links: https://hanlab.mit.edu/courses/2023-fall-65940</a:t>
            </a:r>
          </a:p>
        </p:txBody>
      </p:sp>
    </p:spTree>
    <p:extLst>
      <p:ext uri="{BB962C8B-B14F-4D97-AF65-F5344CB8AC3E}">
        <p14:creationId xmlns:p14="http://schemas.microsoft.com/office/powerpoint/2010/main" val="22922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34"/>
          <p:cNvSpPr txBox="1">
            <a:spLocks noGrp="1"/>
          </p:cNvSpPr>
          <p:nvPr>
            <p:ph type="body" idx="1"/>
          </p:nvPr>
        </p:nvSpPr>
        <p:spPr>
          <a:xfrm>
            <a:off x="888701" y="2772438"/>
            <a:ext cx="11059200" cy="2312176"/>
          </a:xfrm>
          <a:prstGeom prst="rect">
            <a:avLst/>
          </a:prstGeom>
          <a:noFill/>
          <a:ln>
            <a:noFill/>
          </a:ln>
        </p:spPr>
        <p:txBody>
          <a:bodyPr spcFirstLastPara="1" wrap="square" lIns="152400" tIns="76200" rIns="152400" bIns="76200" anchor="t" anchorCtr="0">
            <a:noAutofit/>
          </a:bodyPr>
          <a:lstStyle/>
          <a:p>
            <a:pPr marL="381000" lvl="0" indent="-368300" algn="l" rtl="0">
              <a:lnSpc>
                <a:spcPct val="90000"/>
              </a:lnSpc>
              <a:spcBef>
                <a:spcPts val="1600"/>
              </a:spcBef>
              <a:spcAft>
                <a:spcPts val="0"/>
              </a:spcAft>
              <a:buSzPts val="1500"/>
              <a:buChar char="•"/>
            </a:pPr>
            <a:r>
              <a:rPr lang="en-US" sz="2800" dirty="0"/>
              <a:t>Pipeline (Inter-Layer) Parallelism</a:t>
            </a:r>
            <a:endParaRPr sz="2800" dirty="0"/>
          </a:p>
          <a:p>
            <a:pPr marL="1447800" lvl="1" indent="-508000" algn="l" rtl="0">
              <a:lnSpc>
                <a:spcPct val="90000"/>
              </a:lnSpc>
              <a:spcBef>
                <a:spcPts val="0"/>
              </a:spcBef>
              <a:spcAft>
                <a:spcPts val="0"/>
              </a:spcAft>
              <a:buSzPts val="1400"/>
              <a:buChar char="•"/>
            </a:pPr>
            <a:r>
              <a:rPr lang="en-US" sz="2400" dirty="0"/>
              <a:t>Split contiguous sets of layers across multiple GPUs </a:t>
            </a:r>
            <a:endParaRPr sz="2400" dirty="0"/>
          </a:p>
          <a:p>
            <a:pPr marL="1447800" lvl="1" indent="-508000" algn="l" rtl="0">
              <a:lnSpc>
                <a:spcPct val="90000"/>
              </a:lnSpc>
              <a:spcBef>
                <a:spcPts val="0"/>
              </a:spcBef>
              <a:spcAft>
                <a:spcPts val="0"/>
              </a:spcAft>
              <a:buSzPts val="1400"/>
              <a:buChar char="•"/>
            </a:pPr>
            <a:r>
              <a:rPr lang="en-US" sz="2400" dirty="0"/>
              <a:t>Layers 0,1,2 and layers 3,4,5 are on different GPUs</a:t>
            </a:r>
            <a:endParaRPr sz="2400" dirty="0"/>
          </a:p>
          <a:p>
            <a:pPr marL="1447800" lvl="1" indent="-508000" algn="l" rtl="0">
              <a:lnSpc>
                <a:spcPct val="90000"/>
              </a:lnSpc>
              <a:spcBef>
                <a:spcPts val="0"/>
              </a:spcBef>
              <a:spcAft>
                <a:spcPts val="0"/>
              </a:spcAft>
              <a:buSzPts val="1400"/>
              <a:buChar char="•"/>
            </a:pPr>
            <a:r>
              <a:rPr lang="en-US" sz="2400" i="1" dirty="0"/>
              <a:t>Maximizes GPU utilization in single-node</a:t>
            </a:r>
            <a:endParaRPr sz="2400" i="1" dirty="0"/>
          </a:p>
        </p:txBody>
      </p:sp>
      <p:pic>
        <p:nvPicPr>
          <p:cNvPr id="1768" name="Google Shape;1768;p3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2152876" y="2387590"/>
            <a:ext cx="5049000" cy="3551548"/>
          </a:xfrm>
          <a:prstGeom prst="rect">
            <a:avLst/>
          </a:prstGeom>
          <a:noFill/>
          <a:ln>
            <a:noFill/>
          </a:ln>
        </p:spPr>
      </p:pic>
      <p:cxnSp>
        <p:nvCxnSpPr>
          <p:cNvPr id="1769" name="Google Shape;1769;p34"/>
          <p:cNvCxnSpPr/>
          <p:nvPr/>
        </p:nvCxnSpPr>
        <p:spPr>
          <a:xfrm>
            <a:off x="14663277" y="2298926"/>
            <a:ext cx="28200" cy="3259200"/>
          </a:xfrm>
          <a:prstGeom prst="straightConnector1">
            <a:avLst/>
          </a:prstGeom>
          <a:noFill/>
          <a:ln w="19050" cap="flat" cmpd="sng">
            <a:solidFill>
              <a:srgbClr val="CC0000"/>
            </a:solidFill>
            <a:prstDash val="lgDash"/>
            <a:round/>
            <a:headEnd type="none" w="sm" len="sm"/>
            <a:tailEnd type="none" w="sm" len="sm"/>
          </a:ln>
        </p:spPr>
      </p:cxnSp>
      <p:sp>
        <p:nvSpPr>
          <p:cNvPr id="1770" name="Google Shape;1770;p34"/>
          <p:cNvSpPr txBox="1"/>
          <p:nvPr/>
        </p:nvSpPr>
        <p:spPr>
          <a:xfrm rot="-5400000">
            <a:off x="14280776" y="5331333"/>
            <a:ext cx="793200" cy="900186"/>
          </a:xfrm>
          <a:prstGeom prst="rect">
            <a:avLst/>
          </a:prstGeom>
          <a:noFill/>
          <a:ln>
            <a:noFill/>
          </a:ln>
        </p:spPr>
        <p:txBody>
          <a:bodyPr spcFirstLastPara="1" wrap="square" lIns="182850" tIns="182850" rIns="182850" bIns="182850"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0" i="0" u="none" strike="noStrike" cap="none">
                <a:solidFill>
                  <a:srgbClr val="CC0000"/>
                </a:solidFill>
                <a:latin typeface="Arial"/>
                <a:ea typeface="Arial"/>
                <a:cs typeface="Arial"/>
                <a:sym typeface="Arial"/>
              </a:rPr>
              <a:t>✂</a:t>
            </a:r>
            <a:endParaRPr sz="3600" b="0" i="0" u="none" strike="noStrike" cap="none">
              <a:solidFill>
                <a:srgbClr val="CC0000"/>
              </a:solidFill>
              <a:latin typeface="Arial"/>
              <a:ea typeface="Arial"/>
              <a:cs typeface="Arial"/>
              <a:sym typeface="Arial"/>
            </a:endParaRPr>
          </a:p>
        </p:txBody>
      </p:sp>
      <p:pic>
        <p:nvPicPr>
          <p:cNvPr id="1771" name="Google Shape;1771;p3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2152876" y="6151540"/>
            <a:ext cx="5049000" cy="3408500"/>
          </a:xfrm>
          <a:prstGeom prst="rect">
            <a:avLst/>
          </a:prstGeom>
          <a:noFill/>
          <a:ln>
            <a:noFill/>
          </a:ln>
        </p:spPr>
      </p:pic>
      <p:cxnSp>
        <p:nvCxnSpPr>
          <p:cNvPr id="1772" name="Google Shape;1772;p34"/>
          <p:cNvCxnSpPr/>
          <p:nvPr/>
        </p:nvCxnSpPr>
        <p:spPr>
          <a:xfrm rot="10800000" flipH="1">
            <a:off x="12068260" y="7848000"/>
            <a:ext cx="5218200" cy="15600"/>
          </a:xfrm>
          <a:prstGeom prst="straightConnector1">
            <a:avLst/>
          </a:prstGeom>
          <a:noFill/>
          <a:ln w="19050" cap="flat" cmpd="sng">
            <a:solidFill>
              <a:srgbClr val="CC0000"/>
            </a:solidFill>
            <a:prstDash val="lgDash"/>
            <a:round/>
            <a:headEnd type="none" w="sm" len="sm"/>
            <a:tailEnd type="none" w="sm" len="sm"/>
          </a:ln>
        </p:spPr>
      </p:cxnSp>
      <p:sp>
        <p:nvSpPr>
          <p:cNvPr id="1773" name="Google Shape;1773;p34"/>
          <p:cNvSpPr txBox="1"/>
          <p:nvPr/>
        </p:nvSpPr>
        <p:spPr>
          <a:xfrm rot="10800000">
            <a:off x="17201850" y="7405707"/>
            <a:ext cx="775800" cy="900186"/>
          </a:xfrm>
          <a:prstGeom prst="rect">
            <a:avLst/>
          </a:prstGeom>
          <a:noFill/>
          <a:ln>
            <a:noFill/>
          </a:ln>
        </p:spPr>
        <p:txBody>
          <a:bodyPr spcFirstLastPara="1" wrap="square" lIns="182850" tIns="182850" rIns="182850" bIns="182850"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0" i="0" u="none" strike="noStrike" cap="none">
                <a:solidFill>
                  <a:srgbClr val="CC0000"/>
                </a:solidFill>
                <a:latin typeface="Arial"/>
                <a:ea typeface="Arial"/>
                <a:cs typeface="Arial"/>
                <a:sym typeface="Arial"/>
              </a:rPr>
              <a:t>✂</a:t>
            </a:r>
            <a:endParaRPr sz="3600" b="0" i="0" u="none" strike="noStrike" cap="none">
              <a:solidFill>
                <a:srgbClr val="CC0000"/>
              </a:solidFill>
              <a:latin typeface="Arial"/>
              <a:ea typeface="Arial"/>
              <a:cs typeface="Arial"/>
              <a:sym typeface="Arial"/>
            </a:endParaRPr>
          </a:p>
        </p:txBody>
      </p:sp>
      <p:sp>
        <p:nvSpPr>
          <p:cNvPr id="1774" name="Google Shape;1774;p34"/>
          <p:cNvSpPr txBox="1">
            <a:spLocks noGrp="1"/>
          </p:cNvSpPr>
          <p:nvPr>
            <p:ph type="body" idx="4294967295"/>
          </p:nvPr>
        </p:nvSpPr>
        <p:spPr>
          <a:xfrm>
            <a:off x="830380" y="1044779"/>
            <a:ext cx="16627200" cy="876000"/>
          </a:xfrm>
          <a:prstGeom prst="rect">
            <a:avLst/>
          </a:prstGeom>
          <a:noFill/>
          <a:ln>
            <a:noFill/>
          </a:ln>
        </p:spPr>
        <p:txBody>
          <a:bodyPr spcFirstLastPara="1" wrap="square" lIns="152400" tIns="76150" rIns="152400" bIns="76150" anchor="t" anchorCtr="0">
            <a:noAutofit/>
          </a:bodyPr>
          <a:lstStyle/>
          <a:p>
            <a:pPr marL="0" lvl="0" indent="0" algn="ctr" rtl="0">
              <a:lnSpc>
                <a:spcPct val="90000"/>
              </a:lnSpc>
              <a:spcBef>
                <a:spcPts val="0"/>
              </a:spcBef>
              <a:spcAft>
                <a:spcPts val="0"/>
              </a:spcAft>
              <a:buSzPts val="1500"/>
              <a:buFont typeface="Trebuchet MS"/>
              <a:buNone/>
            </a:pPr>
            <a:r>
              <a:rPr lang="en-US">
                <a:solidFill>
                  <a:schemeClr val="lt2"/>
                </a:solidFill>
              </a:rPr>
              <a:t>Complementary Types of Parallelism</a:t>
            </a:r>
            <a:endParaRPr>
              <a:solidFill>
                <a:schemeClr val="lt2"/>
              </a:solidFill>
            </a:endParaRPr>
          </a:p>
        </p:txBody>
      </p:sp>
      <p:sp>
        <p:nvSpPr>
          <p:cNvPr id="1775" name="Google Shape;1775;p34"/>
          <p:cNvSpPr txBox="1">
            <a:spLocks noGrp="1"/>
          </p:cNvSpPr>
          <p:nvPr>
            <p:ph type="title"/>
          </p:nvPr>
        </p:nvSpPr>
        <p:spPr>
          <a:xfrm>
            <a:off x="564924" y="0"/>
            <a:ext cx="17237400" cy="1030800"/>
          </a:xfrm>
          <a:prstGeom prst="rect">
            <a:avLst/>
          </a:prstGeom>
          <a:noFill/>
          <a:ln>
            <a:noFill/>
          </a:ln>
        </p:spPr>
        <p:txBody>
          <a:bodyPr spcFirstLastPara="1" wrap="square" lIns="137150" tIns="68550" rIns="137150" bIns="68550" anchor="b" anchorCtr="0">
            <a:noAutofit/>
          </a:bodyPr>
          <a:lstStyle/>
          <a:p>
            <a:pPr marL="0" lvl="0" indent="0" algn="ctr" rtl="0">
              <a:lnSpc>
                <a:spcPct val="90000"/>
              </a:lnSpc>
              <a:spcBef>
                <a:spcPts val="0"/>
              </a:spcBef>
              <a:spcAft>
                <a:spcPts val="0"/>
              </a:spcAft>
              <a:buClr>
                <a:schemeClr val="dk2"/>
              </a:buClr>
              <a:buSzPts val="1200"/>
              <a:buFont typeface="Arial"/>
              <a:buNone/>
            </a:pPr>
            <a:r>
              <a:rPr lang="en-US" sz="4000"/>
              <a:t>TECHNOLOGIES</a:t>
            </a:r>
            <a:r>
              <a:rPr lang="en-US" sz="4000">
                <a:latin typeface="Trebuchet MS"/>
                <a:ea typeface="Trebuchet MS"/>
                <a:cs typeface="Trebuchet MS"/>
                <a:sym typeface="Trebuchet MS"/>
              </a:rPr>
              <a:t> THAT ENABLE SCALING LARGE MODELS</a:t>
            </a:r>
            <a:endParaRPr sz="4000">
              <a:latin typeface="Trebuchet MS"/>
              <a:ea typeface="Trebuchet MS"/>
              <a:cs typeface="Trebuchet MS"/>
              <a:sym typeface="Trebuchet MS"/>
            </a:endParaRPr>
          </a:p>
        </p:txBody>
      </p:sp>
      <p:sp>
        <p:nvSpPr>
          <p:cNvPr id="1776" name="Google Shape;1776;p34"/>
          <p:cNvSpPr txBox="1"/>
          <p:nvPr/>
        </p:nvSpPr>
        <p:spPr>
          <a:xfrm>
            <a:off x="564924" y="9875937"/>
            <a:ext cx="9144000" cy="307777"/>
          </a:xfrm>
          <a:prstGeom prst="rect">
            <a:avLst/>
          </a:prstGeom>
          <a:noFill/>
          <a:ln>
            <a:noFill/>
          </a:ln>
        </p:spPr>
        <p:txBody>
          <a:bodyPr spcFirstLastPara="1" wrap="square" lIns="91425" tIns="45700" rIns="91425" bIns="45700" anchor="t" anchorCtr="0">
            <a:spAutoFit/>
          </a:bodyPr>
          <a:lstStyle/>
          <a:p>
            <a:pPr marL="0" marR="0" lvl="0" indent="0" algn="l">
              <a:lnSpc>
                <a:spcPct val="100000"/>
              </a:lnSpc>
              <a:spcBef>
                <a:spcPts val="0"/>
              </a:spcBef>
              <a:spcAft>
                <a:spcPts val="0"/>
              </a:spcAft>
              <a:buSzPts val="1800"/>
              <a:buFont typeface="Trebuchet MS"/>
              <a:buNone/>
            </a:pPr>
            <a:r>
              <a:rPr lang="en-US" sz="1400" u="sng">
                <a:solidFill>
                  <a:schemeClr val="hlink"/>
                </a:solidFill>
                <a:latin typeface="Arial"/>
                <a:cs typeface="Arial"/>
                <a:hlinkClick r:id="rId6">
                  <a:extLst>
                    <a:ext uri="{A12FA001-AC4F-418D-AE19-62706E023703}">
                      <ahyp:hlinkClr xmlns:ahyp="http://schemas.microsoft.com/office/drawing/2018/hyperlinkcolor" val="tx"/>
                    </a:ext>
                  </a:extLst>
                </a:hlinkClick>
              </a:rPr>
              <a:t>https://developer.nvidia.com/blog/scaling-language-model-training-to-a-trillion-parameters-using-megatron/</a:t>
            </a:r>
            <a:endParaRPr lang="fr-FR" sz="1400">
              <a:solidFill>
                <a:schemeClr val="hlink"/>
              </a:solidFill>
              <a:latin typeface="Arial"/>
              <a:cs typeface="Arial"/>
            </a:endParaRPr>
          </a:p>
        </p:txBody>
      </p:sp>
      <p:sp>
        <p:nvSpPr>
          <p:cNvPr id="2" name="ZoneTexte 1">
            <a:extLst>
              <a:ext uri="{FF2B5EF4-FFF2-40B4-BE49-F238E27FC236}">
                <a16:creationId xmlns:a16="http://schemas.microsoft.com/office/drawing/2014/main" id="{E2EA3B1D-A475-FC66-F0B4-2BD6F8B94D30}"/>
              </a:ext>
            </a:extLst>
          </p:cNvPr>
          <p:cNvSpPr txBox="1"/>
          <p:nvPr/>
        </p:nvSpPr>
        <p:spPr>
          <a:xfrm>
            <a:off x="364066" y="9502090"/>
            <a:ext cx="10533653" cy="3139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nSpc>
                <a:spcPct val="90000"/>
              </a:lnSpc>
            </a:pPr>
            <a:r>
              <a:rPr lang="en-US" sz="1600" dirty="0">
                <a:solidFill>
                  <a:srgbClr val="76B900"/>
                </a:solidFill>
              </a:rPr>
              <a:t>https://docs.nvidia.com/deeplearning/nemo/user-guide/docs/en/main/nlp/nemo_megatron/parallelisms.html</a:t>
            </a:r>
          </a:p>
        </p:txBody>
      </p:sp>
      <p:sp>
        <p:nvSpPr>
          <p:cNvPr id="3" name="Google Shape;1767;p34">
            <a:extLst>
              <a:ext uri="{FF2B5EF4-FFF2-40B4-BE49-F238E27FC236}">
                <a16:creationId xmlns:a16="http://schemas.microsoft.com/office/drawing/2014/main" id="{F3596886-EB41-0997-E67A-A4F75225DC41}"/>
              </a:ext>
            </a:extLst>
          </p:cNvPr>
          <p:cNvSpPr txBox="1">
            <a:spLocks/>
          </p:cNvSpPr>
          <p:nvPr/>
        </p:nvSpPr>
        <p:spPr bwMode="auto">
          <a:xfrm>
            <a:off x="861954" y="6764481"/>
            <a:ext cx="11059200" cy="2167038"/>
          </a:xfrm>
          <a:prstGeom prst="rect">
            <a:avLst/>
          </a:prstGeom>
          <a:noFill/>
          <a:ln w="9525">
            <a:noFill/>
            <a:miter lim="800000"/>
            <a:headEnd/>
            <a:tailEnd/>
          </a:ln>
        </p:spPr>
        <p:txBody>
          <a:bodyPr spcFirstLastPara="1" vert="horz" wrap="square" lIns="152400" tIns="76200" rIns="152400" bIns="76200" numCol="1" anchor="t" anchorCtr="0" compatLnSpc="1">
            <a:prstTxWarp prst="textNoShape">
              <a:avLst/>
            </a:prstTxWarp>
            <a:noAutofit/>
          </a:bodyPr>
          <a:lstStyle>
            <a:lvl1pPr marL="457200" lvl="0" indent="-323850" algn="l" rtl="0" eaLnBrk="1" fontAlgn="base" hangingPunct="1">
              <a:lnSpc>
                <a:spcPct val="90000"/>
              </a:lnSpc>
              <a:spcBef>
                <a:spcPts val="1600"/>
              </a:spcBef>
              <a:spcAft>
                <a:spcPts val="0"/>
              </a:spcAft>
              <a:buClr>
                <a:schemeClr val="dk1"/>
              </a:buClr>
              <a:buSzPts val="1500"/>
              <a:buFont typeface="Arial"/>
              <a:buChar char="•"/>
              <a:defRPr sz="3000" b="0">
                <a:solidFill>
                  <a:schemeClr val="dk2"/>
                </a:solidFill>
                <a:latin typeface="Trebuchet MS" pitchFamily="34" charset="0"/>
                <a:ea typeface="+mn-ea"/>
                <a:cs typeface="+mn-cs"/>
              </a:defRPr>
            </a:lvl1pPr>
            <a:lvl2pPr marL="914400" lvl="1" indent="-317500" algn="l" rtl="0" eaLnBrk="1" fontAlgn="base" hangingPunct="1">
              <a:lnSpc>
                <a:spcPct val="90000"/>
              </a:lnSpc>
              <a:spcBef>
                <a:spcPts val="1600"/>
              </a:spcBef>
              <a:spcAft>
                <a:spcPts val="0"/>
              </a:spcAft>
              <a:buClr>
                <a:schemeClr val="dk1"/>
              </a:buClr>
              <a:buSzPts val="1400"/>
              <a:buFont typeface="Arial"/>
              <a:buChar char="•"/>
              <a:defRPr sz="2800" b="0">
                <a:solidFill>
                  <a:schemeClr val="dk2"/>
                </a:solidFill>
                <a:latin typeface="Trebuchet MS" pitchFamily="34" charset="0"/>
              </a:defRPr>
            </a:lvl2pPr>
            <a:lvl3pPr marL="1371600" lvl="2" indent="-304800" algn="l" rtl="0" eaLnBrk="1" fontAlgn="base" hangingPunct="1">
              <a:lnSpc>
                <a:spcPct val="90000"/>
              </a:lnSpc>
              <a:spcBef>
                <a:spcPts val="1600"/>
              </a:spcBef>
              <a:spcAft>
                <a:spcPts val="0"/>
              </a:spcAft>
              <a:buClr>
                <a:schemeClr val="dk1"/>
              </a:buClr>
              <a:buSzPts val="1200"/>
              <a:buFont typeface="Arial"/>
              <a:buChar char="•"/>
              <a:defRPr sz="2400" b="0">
                <a:solidFill>
                  <a:schemeClr val="dk2"/>
                </a:solidFill>
                <a:latin typeface="Trebuchet MS" pitchFamily="34" charset="0"/>
              </a:defRPr>
            </a:lvl3pPr>
            <a:lvl4pPr marL="1828800" lvl="3" indent="-323850" algn="l" rtl="0" eaLnBrk="1" fontAlgn="base" hangingPunct="1">
              <a:lnSpc>
                <a:spcPct val="100000"/>
              </a:lnSpc>
              <a:spcBef>
                <a:spcPts val="1600"/>
              </a:spcBef>
              <a:spcAft>
                <a:spcPts val="0"/>
              </a:spcAft>
              <a:buClr>
                <a:schemeClr val="dk1"/>
              </a:buClr>
              <a:buSzPts val="1500"/>
              <a:buFont typeface="Noto Sans Symbols"/>
              <a:buChar char="▪"/>
              <a:defRPr sz="3000">
                <a:solidFill>
                  <a:schemeClr val="lt1"/>
                </a:solidFill>
                <a:latin typeface="+mn-lt"/>
              </a:defRPr>
            </a:lvl4pPr>
            <a:lvl5pPr marL="2286000" lvl="4" indent="-336550" algn="l" rtl="0" eaLnBrk="1" fontAlgn="base" hangingPunct="1">
              <a:lnSpc>
                <a:spcPct val="100000"/>
              </a:lnSpc>
              <a:spcBef>
                <a:spcPts val="800"/>
              </a:spcBef>
              <a:spcAft>
                <a:spcPts val="0"/>
              </a:spcAft>
              <a:buClr>
                <a:schemeClr val="dk1"/>
              </a:buClr>
              <a:buSzPts val="1700"/>
              <a:buFont typeface="Noto Sans Symbols"/>
              <a:buChar char="▪"/>
              <a:defRPr sz="3333">
                <a:solidFill>
                  <a:schemeClr val="lt1"/>
                </a:solidFill>
                <a:latin typeface="+mn-lt"/>
              </a:defRPr>
            </a:lvl5pPr>
            <a:lvl6pPr marL="2743200" lvl="5" indent="-323850" algn="l" rtl="0" eaLnBrk="1" fontAlgn="base" hangingPunct="1">
              <a:lnSpc>
                <a:spcPct val="100000"/>
              </a:lnSpc>
              <a:spcBef>
                <a:spcPts val="600"/>
              </a:spcBef>
              <a:spcAft>
                <a:spcPts val="0"/>
              </a:spcAft>
              <a:buClr>
                <a:schemeClr val="dk2"/>
              </a:buClr>
              <a:buSzPts val="1500"/>
              <a:buFont typeface="Trebuchet MS"/>
              <a:buChar char="»"/>
              <a:defRPr sz="3333">
                <a:solidFill>
                  <a:schemeClr val="bg1"/>
                </a:solidFill>
                <a:latin typeface="+mn-lt"/>
              </a:defRPr>
            </a:lvl6pPr>
            <a:lvl7pPr marL="3200400" lvl="6" indent="-323850" algn="l" rtl="0" eaLnBrk="1" fontAlgn="base" hangingPunct="1">
              <a:lnSpc>
                <a:spcPct val="100000"/>
              </a:lnSpc>
              <a:spcBef>
                <a:spcPts val="600"/>
              </a:spcBef>
              <a:spcAft>
                <a:spcPts val="0"/>
              </a:spcAft>
              <a:buClr>
                <a:schemeClr val="dk2"/>
              </a:buClr>
              <a:buSzPts val="1500"/>
              <a:buFont typeface="Trebuchet MS"/>
              <a:buChar char="»"/>
              <a:defRPr sz="3333">
                <a:solidFill>
                  <a:schemeClr val="bg1"/>
                </a:solidFill>
                <a:latin typeface="+mn-lt"/>
              </a:defRPr>
            </a:lvl7pPr>
            <a:lvl8pPr marL="3657600" lvl="7" indent="-323850" algn="l" rtl="0" eaLnBrk="1" fontAlgn="base" hangingPunct="1">
              <a:lnSpc>
                <a:spcPct val="100000"/>
              </a:lnSpc>
              <a:spcBef>
                <a:spcPts val="600"/>
              </a:spcBef>
              <a:spcAft>
                <a:spcPts val="0"/>
              </a:spcAft>
              <a:buClr>
                <a:schemeClr val="dk2"/>
              </a:buClr>
              <a:buSzPts val="1500"/>
              <a:buFont typeface="Trebuchet MS"/>
              <a:buChar char="»"/>
              <a:defRPr sz="3333">
                <a:solidFill>
                  <a:schemeClr val="bg1"/>
                </a:solidFill>
                <a:latin typeface="+mn-lt"/>
              </a:defRPr>
            </a:lvl8pPr>
            <a:lvl9pPr marL="4114800" lvl="8" indent="-323850" algn="l" rtl="0" eaLnBrk="1" fontAlgn="base" hangingPunct="1">
              <a:lnSpc>
                <a:spcPct val="100000"/>
              </a:lnSpc>
              <a:spcBef>
                <a:spcPts val="600"/>
              </a:spcBef>
              <a:spcAft>
                <a:spcPts val="0"/>
              </a:spcAft>
              <a:buClr>
                <a:schemeClr val="dk2"/>
              </a:buClr>
              <a:buSzPts val="1500"/>
              <a:buFont typeface="Trebuchet MS"/>
              <a:buChar char="»"/>
              <a:defRPr sz="3333">
                <a:solidFill>
                  <a:schemeClr val="bg1"/>
                </a:solidFill>
                <a:latin typeface="+mn-lt"/>
              </a:defRPr>
            </a:lvl9pPr>
          </a:lstStyle>
          <a:p>
            <a:pPr marL="381000" indent="-368300" defTabSz="914400"/>
            <a:r>
              <a:rPr lang="en-US" sz="2800" kern="0" dirty="0"/>
              <a:t>Tensor (Intra-Layer) Parallelism</a:t>
            </a:r>
          </a:p>
          <a:p>
            <a:pPr marL="1447800" lvl="1" indent="-508000" defTabSz="914400">
              <a:spcBef>
                <a:spcPts val="0"/>
              </a:spcBef>
            </a:pPr>
            <a:r>
              <a:rPr lang="en-US" sz="2400" kern="0" dirty="0"/>
              <a:t>Split individual layers across multiple GPUs </a:t>
            </a:r>
          </a:p>
          <a:p>
            <a:pPr marL="1447800" lvl="1" indent="-508000" defTabSz="914400">
              <a:spcBef>
                <a:spcPts val="0"/>
              </a:spcBef>
            </a:pPr>
            <a:r>
              <a:rPr lang="en-US" sz="2400" kern="0" dirty="0"/>
              <a:t>Both devices compute different parts of Layers 0,1,2,3,4,5</a:t>
            </a:r>
          </a:p>
          <a:p>
            <a:pPr marL="1447800" lvl="1" indent="-508000" defTabSz="914400">
              <a:spcBef>
                <a:spcPts val="0"/>
              </a:spcBef>
            </a:pPr>
            <a:r>
              <a:rPr lang="en-US" sz="2400" i="1" kern="0" dirty="0"/>
              <a:t>Minimizes Latency in single-node</a:t>
            </a:r>
          </a:p>
          <a:p>
            <a:pPr marL="381000" indent="0" defTabSz="914400">
              <a:buFont typeface="Arial"/>
              <a:buNone/>
            </a:pPr>
            <a:endParaRPr lang="en-US" sz="2800" kern="0" dirty="0"/>
          </a:p>
          <a:p>
            <a:pPr marL="0" indent="0" defTabSz="914400">
              <a:buFont typeface="Arial"/>
              <a:buNone/>
            </a:pPr>
            <a:endParaRPr lang="en-US" kern="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Pipeline PARALLELISM</a:t>
            </a:r>
          </a:p>
        </p:txBody>
      </p:sp>
    </p:spTree>
    <p:extLst>
      <p:ext uri="{BB962C8B-B14F-4D97-AF65-F5344CB8AC3E}">
        <p14:creationId xmlns:p14="http://schemas.microsoft.com/office/powerpoint/2010/main" val="946239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endParaRPr lang="en-GB" dirty="0">
              <a:solidFill>
                <a:schemeClr val="lt2"/>
              </a:solidFill>
            </a:endParaRPr>
          </a:p>
        </p:txBody>
      </p:sp>
      <p:pic>
        <p:nvPicPr>
          <p:cNvPr id="5" name="Picture 4">
            <a:extLst>
              <a:ext uri="{FF2B5EF4-FFF2-40B4-BE49-F238E27FC236}">
                <a16:creationId xmlns:a16="http://schemas.microsoft.com/office/drawing/2014/main" id="{0CE7F8E2-23B4-349C-CE8D-3BBEFFAAA3BF}"/>
              </a:ext>
            </a:extLst>
          </p:cNvPr>
          <p:cNvPicPr>
            <a:picLocks noChangeAspect="1"/>
          </p:cNvPicPr>
          <p:nvPr/>
        </p:nvPicPr>
        <p:blipFill>
          <a:blip r:embed="rId3"/>
          <a:stretch>
            <a:fillRect/>
          </a:stretch>
        </p:blipFill>
        <p:spPr>
          <a:xfrm>
            <a:off x="4310623" y="2174850"/>
            <a:ext cx="9666754" cy="629858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21A3BCFB-A962-24FF-2AA7-D88EEE671ED7}"/>
              </a:ext>
            </a:extLst>
          </p:cNvPr>
          <p:cNvSpPr txBox="1"/>
          <p:nvPr/>
        </p:nvSpPr>
        <p:spPr>
          <a:xfrm>
            <a:off x="367146" y="9696396"/>
            <a:ext cx="9144000"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dirty="0">
                <a:solidFill>
                  <a:schemeClr val="tx2"/>
                </a:solidFill>
              </a:rPr>
              <a:t>For more details see: </a:t>
            </a:r>
            <a:r>
              <a:rPr lang="en-GB" dirty="0" err="1">
                <a:solidFill>
                  <a:schemeClr val="tx2"/>
                </a:solidFill>
                <a:hlinkClick r:id="rId4"/>
              </a:rPr>
              <a:t>Fairscale</a:t>
            </a:r>
            <a:r>
              <a:rPr lang="en-GB" dirty="0">
                <a:solidFill>
                  <a:schemeClr val="tx2"/>
                </a:solidFill>
                <a:hlinkClick r:id="rId4"/>
              </a:rPr>
              <a:t> Pipeline Parallelism</a:t>
            </a:r>
            <a:endParaRPr lang="en-GB" dirty="0">
              <a:solidFill>
                <a:schemeClr val="tx2"/>
              </a:solidFill>
            </a:endParaRPr>
          </a:p>
        </p:txBody>
      </p:sp>
      <p:sp>
        <p:nvSpPr>
          <p:cNvPr id="7" name="TextBox 6">
            <a:extLst>
              <a:ext uri="{FF2B5EF4-FFF2-40B4-BE49-F238E27FC236}">
                <a16:creationId xmlns:a16="http://schemas.microsoft.com/office/drawing/2014/main" id="{A49E0FA1-3FAF-137D-0513-7F710A4F75FA}"/>
              </a:ext>
            </a:extLst>
          </p:cNvPr>
          <p:cNvSpPr txBox="1"/>
          <p:nvPr/>
        </p:nvSpPr>
        <p:spPr>
          <a:xfrm>
            <a:off x="650328" y="8993587"/>
            <a:ext cx="1724222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Pipeline parallel is sequentially processed as groups of continuous model layers, leading to GPU underutilization (bubbles)</a:t>
            </a:r>
          </a:p>
        </p:txBody>
      </p:sp>
    </p:spTree>
    <p:extLst>
      <p:ext uri="{BB962C8B-B14F-4D97-AF65-F5344CB8AC3E}">
        <p14:creationId xmlns:p14="http://schemas.microsoft.com/office/powerpoint/2010/main" val="578458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US">
                <a:solidFill>
                  <a:schemeClr val="lt2"/>
                </a:solidFill>
              </a:rPr>
              <a:t>Challenges</a:t>
            </a:r>
            <a:endParaRPr lang="en-GB">
              <a:solidFill>
                <a:schemeClr val="lt2"/>
              </a:solidFill>
            </a:endParaRPr>
          </a:p>
        </p:txBody>
      </p:sp>
      <p:graphicFrame>
        <p:nvGraphicFramePr>
          <p:cNvPr id="37" name="Table 36">
            <a:extLst>
              <a:ext uri="{FF2B5EF4-FFF2-40B4-BE49-F238E27FC236}">
                <a16:creationId xmlns:a16="http://schemas.microsoft.com/office/drawing/2014/main" id="{7ECBD8C0-6788-857E-EF69-430030D6579D}"/>
              </a:ext>
            </a:extLst>
          </p:cNvPr>
          <p:cNvGraphicFramePr>
            <a:graphicFrameLocks noGrp="1"/>
          </p:cNvGraphicFramePr>
          <p:nvPr/>
        </p:nvGraphicFramePr>
        <p:xfrm>
          <a:off x="3399646" y="4319155"/>
          <a:ext cx="13030197" cy="2468880"/>
        </p:xfrm>
        <a:graphic>
          <a:graphicData uri="http://schemas.openxmlformats.org/drawingml/2006/table">
            <a:tbl>
              <a:tblPr/>
              <a:tblGrid>
                <a:gridCol w="563601">
                  <a:extLst>
                    <a:ext uri="{9D8B030D-6E8A-4147-A177-3AD203B41FA5}">
                      <a16:colId xmlns:a16="http://schemas.microsoft.com/office/drawing/2014/main" val="2942081769"/>
                    </a:ext>
                  </a:extLst>
                </a:gridCol>
                <a:gridCol w="563601">
                  <a:extLst>
                    <a:ext uri="{9D8B030D-6E8A-4147-A177-3AD203B41FA5}">
                      <a16:colId xmlns:a16="http://schemas.microsoft.com/office/drawing/2014/main" val="1763210178"/>
                    </a:ext>
                  </a:extLst>
                </a:gridCol>
                <a:gridCol w="563601">
                  <a:extLst>
                    <a:ext uri="{9D8B030D-6E8A-4147-A177-3AD203B41FA5}">
                      <a16:colId xmlns:a16="http://schemas.microsoft.com/office/drawing/2014/main" val="1084574587"/>
                    </a:ext>
                  </a:extLst>
                </a:gridCol>
                <a:gridCol w="563601">
                  <a:extLst>
                    <a:ext uri="{9D8B030D-6E8A-4147-A177-3AD203B41FA5}">
                      <a16:colId xmlns:a16="http://schemas.microsoft.com/office/drawing/2014/main" val="328448625"/>
                    </a:ext>
                  </a:extLst>
                </a:gridCol>
                <a:gridCol w="567147">
                  <a:extLst>
                    <a:ext uri="{9D8B030D-6E8A-4147-A177-3AD203B41FA5}">
                      <a16:colId xmlns:a16="http://schemas.microsoft.com/office/drawing/2014/main" val="341591262"/>
                    </a:ext>
                  </a:extLst>
                </a:gridCol>
                <a:gridCol w="567147">
                  <a:extLst>
                    <a:ext uri="{9D8B030D-6E8A-4147-A177-3AD203B41FA5}">
                      <a16:colId xmlns:a16="http://schemas.microsoft.com/office/drawing/2014/main" val="4211512656"/>
                    </a:ext>
                  </a:extLst>
                </a:gridCol>
                <a:gridCol w="567147">
                  <a:extLst>
                    <a:ext uri="{9D8B030D-6E8A-4147-A177-3AD203B41FA5}">
                      <a16:colId xmlns:a16="http://schemas.microsoft.com/office/drawing/2014/main" val="459953466"/>
                    </a:ext>
                  </a:extLst>
                </a:gridCol>
                <a:gridCol w="567147">
                  <a:extLst>
                    <a:ext uri="{9D8B030D-6E8A-4147-A177-3AD203B41FA5}">
                      <a16:colId xmlns:a16="http://schemas.microsoft.com/office/drawing/2014/main" val="3933915988"/>
                    </a:ext>
                  </a:extLst>
                </a:gridCol>
                <a:gridCol w="567147">
                  <a:extLst>
                    <a:ext uri="{9D8B030D-6E8A-4147-A177-3AD203B41FA5}">
                      <a16:colId xmlns:a16="http://schemas.microsoft.com/office/drawing/2014/main" val="3172655911"/>
                    </a:ext>
                  </a:extLst>
                </a:gridCol>
                <a:gridCol w="567147">
                  <a:extLst>
                    <a:ext uri="{9D8B030D-6E8A-4147-A177-3AD203B41FA5}">
                      <a16:colId xmlns:a16="http://schemas.microsoft.com/office/drawing/2014/main" val="1307183144"/>
                    </a:ext>
                  </a:extLst>
                </a:gridCol>
                <a:gridCol w="567147">
                  <a:extLst>
                    <a:ext uri="{9D8B030D-6E8A-4147-A177-3AD203B41FA5}">
                      <a16:colId xmlns:a16="http://schemas.microsoft.com/office/drawing/2014/main" val="529078552"/>
                    </a:ext>
                  </a:extLst>
                </a:gridCol>
                <a:gridCol w="567147">
                  <a:extLst>
                    <a:ext uri="{9D8B030D-6E8A-4147-A177-3AD203B41FA5}">
                      <a16:colId xmlns:a16="http://schemas.microsoft.com/office/drawing/2014/main" val="1148566128"/>
                    </a:ext>
                  </a:extLst>
                </a:gridCol>
                <a:gridCol w="567147">
                  <a:extLst>
                    <a:ext uri="{9D8B030D-6E8A-4147-A177-3AD203B41FA5}">
                      <a16:colId xmlns:a16="http://schemas.microsoft.com/office/drawing/2014/main" val="890032844"/>
                    </a:ext>
                  </a:extLst>
                </a:gridCol>
                <a:gridCol w="567147">
                  <a:extLst>
                    <a:ext uri="{9D8B030D-6E8A-4147-A177-3AD203B41FA5}">
                      <a16:colId xmlns:a16="http://schemas.microsoft.com/office/drawing/2014/main" val="3483467154"/>
                    </a:ext>
                  </a:extLst>
                </a:gridCol>
                <a:gridCol w="567147">
                  <a:extLst>
                    <a:ext uri="{9D8B030D-6E8A-4147-A177-3AD203B41FA5}">
                      <a16:colId xmlns:a16="http://schemas.microsoft.com/office/drawing/2014/main" val="249868932"/>
                    </a:ext>
                  </a:extLst>
                </a:gridCol>
                <a:gridCol w="567147">
                  <a:extLst>
                    <a:ext uri="{9D8B030D-6E8A-4147-A177-3AD203B41FA5}">
                      <a16:colId xmlns:a16="http://schemas.microsoft.com/office/drawing/2014/main" val="1157815368"/>
                    </a:ext>
                  </a:extLst>
                </a:gridCol>
                <a:gridCol w="567147">
                  <a:extLst>
                    <a:ext uri="{9D8B030D-6E8A-4147-A177-3AD203B41FA5}">
                      <a16:colId xmlns:a16="http://schemas.microsoft.com/office/drawing/2014/main" val="3885844635"/>
                    </a:ext>
                  </a:extLst>
                </a:gridCol>
                <a:gridCol w="567147">
                  <a:extLst>
                    <a:ext uri="{9D8B030D-6E8A-4147-A177-3AD203B41FA5}">
                      <a16:colId xmlns:a16="http://schemas.microsoft.com/office/drawing/2014/main" val="2768607293"/>
                    </a:ext>
                  </a:extLst>
                </a:gridCol>
                <a:gridCol w="567147">
                  <a:extLst>
                    <a:ext uri="{9D8B030D-6E8A-4147-A177-3AD203B41FA5}">
                      <a16:colId xmlns:a16="http://schemas.microsoft.com/office/drawing/2014/main" val="4124178060"/>
                    </a:ext>
                  </a:extLst>
                </a:gridCol>
                <a:gridCol w="567147">
                  <a:extLst>
                    <a:ext uri="{9D8B030D-6E8A-4147-A177-3AD203B41FA5}">
                      <a16:colId xmlns:a16="http://schemas.microsoft.com/office/drawing/2014/main" val="600509160"/>
                    </a:ext>
                  </a:extLst>
                </a:gridCol>
                <a:gridCol w="567147">
                  <a:extLst>
                    <a:ext uri="{9D8B030D-6E8A-4147-A177-3AD203B41FA5}">
                      <a16:colId xmlns:a16="http://schemas.microsoft.com/office/drawing/2014/main" val="1347713346"/>
                    </a:ext>
                  </a:extLst>
                </a:gridCol>
                <a:gridCol w="567147">
                  <a:extLst>
                    <a:ext uri="{9D8B030D-6E8A-4147-A177-3AD203B41FA5}">
                      <a16:colId xmlns:a16="http://schemas.microsoft.com/office/drawing/2014/main" val="2034063366"/>
                    </a:ext>
                  </a:extLst>
                </a:gridCol>
                <a:gridCol w="567147">
                  <a:extLst>
                    <a:ext uri="{9D8B030D-6E8A-4147-A177-3AD203B41FA5}">
                      <a16:colId xmlns:a16="http://schemas.microsoft.com/office/drawing/2014/main" val="3193941968"/>
                    </a:ext>
                  </a:extLst>
                </a:gridCol>
              </a:tblGrid>
              <a:tr h="617220">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139347171"/>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295421445"/>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711885527"/>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7650188"/>
                  </a:ext>
                </a:extLst>
              </a:tr>
            </a:tbl>
          </a:graphicData>
        </a:graphic>
      </p:graphicFrame>
      <p:sp>
        <p:nvSpPr>
          <p:cNvPr id="38" name="TextBox 37">
            <a:extLst>
              <a:ext uri="{FF2B5EF4-FFF2-40B4-BE49-F238E27FC236}">
                <a16:creationId xmlns:a16="http://schemas.microsoft.com/office/drawing/2014/main" id="{FB856E1A-1A7D-4EFE-EAD1-F5958FBA583D}"/>
              </a:ext>
            </a:extLst>
          </p:cNvPr>
          <p:cNvSpPr txBox="1"/>
          <p:nvPr/>
        </p:nvSpPr>
        <p:spPr>
          <a:xfrm>
            <a:off x="1010689" y="4347830"/>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39" name="TextBox 38">
            <a:extLst>
              <a:ext uri="{FF2B5EF4-FFF2-40B4-BE49-F238E27FC236}">
                <a16:creationId xmlns:a16="http://schemas.microsoft.com/office/drawing/2014/main" id="{3BC80CE3-7943-3A1A-1365-072F2476192F}"/>
              </a:ext>
            </a:extLst>
          </p:cNvPr>
          <p:cNvSpPr txBox="1"/>
          <p:nvPr/>
        </p:nvSpPr>
        <p:spPr>
          <a:xfrm>
            <a:off x="1010689" y="4953548"/>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0" name="TextBox 39">
            <a:extLst>
              <a:ext uri="{FF2B5EF4-FFF2-40B4-BE49-F238E27FC236}">
                <a16:creationId xmlns:a16="http://schemas.microsoft.com/office/drawing/2014/main" id="{86DC6EC4-42EF-A6FC-9E14-06B189251970}"/>
              </a:ext>
            </a:extLst>
          </p:cNvPr>
          <p:cNvSpPr txBox="1"/>
          <p:nvPr/>
        </p:nvSpPr>
        <p:spPr>
          <a:xfrm>
            <a:off x="1010689" y="5559263"/>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1" name="TextBox 40">
            <a:extLst>
              <a:ext uri="{FF2B5EF4-FFF2-40B4-BE49-F238E27FC236}">
                <a16:creationId xmlns:a16="http://schemas.microsoft.com/office/drawing/2014/main" id="{AF1F996A-41F1-E67B-F890-77C6100EA913}"/>
              </a:ext>
            </a:extLst>
          </p:cNvPr>
          <p:cNvSpPr txBox="1"/>
          <p:nvPr/>
        </p:nvSpPr>
        <p:spPr>
          <a:xfrm>
            <a:off x="1010689" y="6164981"/>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2" name="Group 41">
            <a:extLst>
              <a:ext uri="{FF2B5EF4-FFF2-40B4-BE49-F238E27FC236}">
                <a16:creationId xmlns:a16="http://schemas.microsoft.com/office/drawing/2014/main" id="{6E56C0AB-1D6E-241C-1990-E325DD543952}"/>
              </a:ext>
            </a:extLst>
          </p:cNvPr>
          <p:cNvGrpSpPr/>
          <p:nvPr/>
        </p:nvGrpSpPr>
        <p:grpSpPr>
          <a:xfrm>
            <a:off x="3330733" y="3735168"/>
            <a:ext cx="2600291" cy="553998"/>
            <a:chOff x="764821" y="6178396"/>
            <a:chExt cx="1733527" cy="369332"/>
          </a:xfrm>
        </p:grpSpPr>
        <p:sp>
          <p:nvSpPr>
            <p:cNvPr id="43" name="TextBox 42">
              <a:extLst>
                <a:ext uri="{FF2B5EF4-FFF2-40B4-BE49-F238E27FC236}">
                  <a16:creationId xmlns:a16="http://schemas.microsoft.com/office/drawing/2014/main" id="{F54F9212-6B08-ED32-D711-6FA4DDA66D76}"/>
                </a:ext>
              </a:extLst>
            </p:cNvPr>
            <p:cNvSpPr txBox="1"/>
            <p:nvPr/>
          </p:nvSpPr>
          <p:spPr>
            <a:xfrm>
              <a:off x="764821" y="6178396"/>
              <a:ext cx="843224" cy="369332"/>
            </a:xfrm>
            <a:prstGeom prst="rect">
              <a:avLst/>
            </a:prstGeom>
            <a:noFill/>
          </p:spPr>
          <p:txBody>
            <a:bodyPr wrap="square" rtlCol="0">
              <a:spAutoFit/>
            </a:bodyPr>
            <a:lstStyle/>
            <a:p>
              <a:pPr marL="0" marR="0" lvl="0" indent="0" defTabSz="914445" eaLnBrk="1" fontAlgn="auto" latinLnBrk="0" hangingPunct="1">
                <a:lnSpc>
                  <a:spcPct val="100000"/>
                </a:lnSpc>
                <a:spcBef>
                  <a:spcPts val="0"/>
                </a:spcBef>
                <a:spcAft>
                  <a:spcPts val="0"/>
                </a:spcAft>
                <a:buClr>
                  <a:srgbClr val="000000"/>
                </a:buClr>
                <a:buSzTx/>
                <a:buFontTx/>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4" name="Straight Arrow Connector 43">
              <a:extLst>
                <a:ext uri="{FF2B5EF4-FFF2-40B4-BE49-F238E27FC236}">
                  <a16:creationId xmlns:a16="http://schemas.microsoft.com/office/drawing/2014/main" id="{73F5C9C9-8B72-D809-484D-0B0AE6B2D20E}"/>
                </a:ext>
              </a:extLst>
            </p:cNvPr>
            <p:cNvCxnSpPr>
              <a:cxnSpLocks/>
            </p:cNvCxnSpPr>
            <p:nvPr/>
          </p:nvCxnSpPr>
          <p:spPr>
            <a:xfrm>
              <a:off x="1640594" y="6372275"/>
              <a:ext cx="857754" cy="0"/>
            </a:xfrm>
            <a:prstGeom prst="straightConnector1">
              <a:avLst/>
            </a:prstGeom>
            <a:noFill/>
            <a:ln w="19050" cap="flat" cmpd="sng" algn="ctr">
              <a:solidFill>
                <a:srgbClr val="000000"/>
              </a:solidFill>
              <a:prstDash val="solid"/>
              <a:tailEnd type="triangle"/>
            </a:ln>
            <a:effectLst/>
          </p:spPr>
        </p:cxnSp>
      </p:grpSp>
      <p:sp>
        <p:nvSpPr>
          <p:cNvPr id="2" name="Rectangle 1">
            <a:extLst>
              <a:ext uri="{FF2B5EF4-FFF2-40B4-BE49-F238E27FC236}">
                <a16:creationId xmlns:a16="http://schemas.microsoft.com/office/drawing/2014/main" id="{2C3FF832-22DD-5118-EBBC-5C5E11BC183D}"/>
              </a:ext>
            </a:extLst>
          </p:cNvPr>
          <p:cNvSpPr/>
          <p:nvPr/>
        </p:nvSpPr>
        <p:spPr>
          <a:xfrm>
            <a:off x="15911946" y="8099561"/>
            <a:ext cx="277090" cy="62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067C392A-FC21-EC8E-7C8F-1BE24E51114B}"/>
              </a:ext>
            </a:extLst>
          </p:cNvPr>
          <p:cNvSpPr/>
          <p:nvPr/>
        </p:nvSpPr>
        <p:spPr>
          <a:xfrm>
            <a:off x="15911946" y="8958542"/>
            <a:ext cx="277090" cy="6286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8666D01-B52A-380A-D1A2-8A10FB2B42FD}"/>
              </a:ext>
            </a:extLst>
          </p:cNvPr>
          <p:cNvSpPr txBox="1"/>
          <p:nvPr/>
        </p:nvSpPr>
        <p:spPr>
          <a:xfrm>
            <a:off x="15814963" y="8229199"/>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15911946" y="9088180"/>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Backward pass</a:t>
            </a:r>
          </a:p>
        </p:txBody>
      </p:sp>
    </p:spTree>
    <p:extLst>
      <p:ext uri="{BB962C8B-B14F-4D97-AF65-F5344CB8AC3E}">
        <p14:creationId xmlns:p14="http://schemas.microsoft.com/office/powerpoint/2010/main" val="17202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US">
                <a:solidFill>
                  <a:schemeClr val="lt2"/>
                </a:solidFill>
              </a:rPr>
              <a:t>Challenges – Idle Workers </a:t>
            </a:r>
            <a:endParaRPr lang="en-GB">
              <a:solidFill>
                <a:schemeClr val="lt2"/>
              </a:solidFill>
            </a:endParaRPr>
          </a:p>
        </p:txBody>
      </p:sp>
      <p:graphicFrame>
        <p:nvGraphicFramePr>
          <p:cNvPr id="37" name="Table 36">
            <a:extLst>
              <a:ext uri="{FF2B5EF4-FFF2-40B4-BE49-F238E27FC236}">
                <a16:creationId xmlns:a16="http://schemas.microsoft.com/office/drawing/2014/main" id="{7ECBD8C0-6788-857E-EF69-430030D6579D}"/>
              </a:ext>
            </a:extLst>
          </p:cNvPr>
          <p:cNvGraphicFramePr>
            <a:graphicFrameLocks noGrp="1"/>
          </p:cNvGraphicFramePr>
          <p:nvPr>
            <p:extLst>
              <p:ext uri="{D42A27DB-BD31-4B8C-83A1-F6EECF244321}">
                <p14:modId xmlns:p14="http://schemas.microsoft.com/office/powerpoint/2010/main" val="1904461791"/>
              </p:ext>
            </p:extLst>
          </p:nvPr>
        </p:nvGraphicFramePr>
        <p:xfrm>
          <a:off x="3399646" y="4319155"/>
          <a:ext cx="13030197" cy="2468880"/>
        </p:xfrm>
        <a:graphic>
          <a:graphicData uri="http://schemas.openxmlformats.org/drawingml/2006/table">
            <a:tbl>
              <a:tblPr/>
              <a:tblGrid>
                <a:gridCol w="563601">
                  <a:extLst>
                    <a:ext uri="{9D8B030D-6E8A-4147-A177-3AD203B41FA5}">
                      <a16:colId xmlns:a16="http://schemas.microsoft.com/office/drawing/2014/main" val="2942081769"/>
                    </a:ext>
                  </a:extLst>
                </a:gridCol>
                <a:gridCol w="563601">
                  <a:extLst>
                    <a:ext uri="{9D8B030D-6E8A-4147-A177-3AD203B41FA5}">
                      <a16:colId xmlns:a16="http://schemas.microsoft.com/office/drawing/2014/main" val="1763210178"/>
                    </a:ext>
                  </a:extLst>
                </a:gridCol>
                <a:gridCol w="563601">
                  <a:extLst>
                    <a:ext uri="{9D8B030D-6E8A-4147-A177-3AD203B41FA5}">
                      <a16:colId xmlns:a16="http://schemas.microsoft.com/office/drawing/2014/main" val="1084574587"/>
                    </a:ext>
                  </a:extLst>
                </a:gridCol>
                <a:gridCol w="563601">
                  <a:extLst>
                    <a:ext uri="{9D8B030D-6E8A-4147-A177-3AD203B41FA5}">
                      <a16:colId xmlns:a16="http://schemas.microsoft.com/office/drawing/2014/main" val="328448625"/>
                    </a:ext>
                  </a:extLst>
                </a:gridCol>
                <a:gridCol w="567147">
                  <a:extLst>
                    <a:ext uri="{9D8B030D-6E8A-4147-A177-3AD203B41FA5}">
                      <a16:colId xmlns:a16="http://schemas.microsoft.com/office/drawing/2014/main" val="341591262"/>
                    </a:ext>
                  </a:extLst>
                </a:gridCol>
                <a:gridCol w="567147">
                  <a:extLst>
                    <a:ext uri="{9D8B030D-6E8A-4147-A177-3AD203B41FA5}">
                      <a16:colId xmlns:a16="http://schemas.microsoft.com/office/drawing/2014/main" val="4211512656"/>
                    </a:ext>
                  </a:extLst>
                </a:gridCol>
                <a:gridCol w="567147">
                  <a:extLst>
                    <a:ext uri="{9D8B030D-6E8A-4147-A177-3AD203B41FA5}">
                      <a16:colId xmlns:a16="http://schemas.microsoft.com/office/drawing/2014/main" val="459953466"/>
                    </a:ext>
                  </a:extLst>
                </a:gridCol>
                <a:gridCol w="567147">
                  <a:extLst>
                    <a:ext uri="{9D8B030D-6E8A-4147-A177-3AD203B41FA5}">
                      <a16:colId xmlns:a16="http://schemas.microsoft.com/office/drawing/2014/main" val="3933915988"/>
                    </a:ext>
                  </a:extLst>
                </a:gridCol>
                <a:gridCol w="567147">
                  <a:extLst>
                    <a:ext uri="{9D8B030D-6E8A-4147-A177-3AD203B41FA5}">
                      <a16:colId xmlns:a16="http://schemas.microsoft.com/office/drawing/2014/main" val="3172655911"/>
                    </a:ext>
                  </a:extLst>
                </a:gridCol>
                <a:gridCol w="567147">
                  <a:extLst>
                    <a:ext uri="{9D8B030D-6E8A-4147-A177-3AD203B41FA5}">
                      <a16:colId xmlns:a16="http://schemas.microsoft.com/office/drawing/2014/main" val="1307183144"/>
                    </a:ext>
                  </a:extLst>
                </a:gridCol>
                <a:gridCol w="567147">
                  <a:extLst>
                    <a:ext uri="{9D8B030D-6E8A-4147-A177-3AD203B41FA5}">
                      <a16:colId xmlns:a16="http://schemas.microsoft.com/office/drawing/2014/main" val="529078552"/>
                    </a:ext>
                  </a:extLst>
                </a:gridCol>
                <a:gridCol w="567147">
                  <a:extLst>
                    <a:ext uri="{9D8B030D-6E8A-4147-A177-3AD203B41FA5}">
                      <a16:colId xmlns:a16="http://schemas.microsoft.com/office/drawing/2014/main" val="1148566128"/>
                    </a:ext>
                  </a:extLst>
                </a:gridCol>
                <a:gridCol w="567147">
                  <a:extLst>
                    <a:ext uri="{9D8B030D-6E8A-4147-A177-3AD203B41FA5}">
                      <a16:colId xmlns:a16="http://schemas.microsoft.com/office/drawing/2014/main" val="890032844"/>
                    </a:ext>
                  </a:extLst>
                </a:gridCol>
                <a:gridCol w="567147">
                  <a:extLst>
                    <a:ext uri="{9D8B030D-6E8A-4147-A177-3AD203B41FA5}">
                      <a16:colId xmlns:a16="http://schemas.microsoft.com/office/drawing/2014/main" val="3483467154"/>
                    </a:ext>
                  </a:extLst>
                </a:gridCol>
                <a:gridCol w="567147">
                  <a:extLst>
                    <a:ext uri="{9D8B030D-6E8A-4147-A177-3AD203B41FA5}">
                      <a16:colId xmlns:a16="http://schemas.microsoft.com/office/drawing/2014/main" val="249868932"/>
                    </a:ext>
                  </a:extLst>
                </a:gridCol>
                <a:gridCol w="567147">
                  <a:extLst>
                    <a:ext uri="{9D8B030D-6E8A-4147-A177-3AD203B41FA5}">
                      <a16:colId xmlns:a16="http://schemas.microsoft.com/office/drawing/2014/main" val="1157815368"/>
                    </a:ext>
                  </a:extLst>
                </a:gridCol>
                <a:gridCol w="567147">
                  <a:extLst>
                    <a:ext uri="{9D8B030D-6E8A-4147-A177-3AD203B41FA5}">
                      <a16:colId xmlns:a16="http://schemas.microsoft.com/office/drawing/2014/main" val="3885844635"/>
                    </a:ext>
                  </a:extLst>
                </a:gridCol>
                <a:gridCol w="567147">
                  <a:extLst>
                    <a:ext uri="{9D8B030D-6E8A-4147-A177-3AD203B41FA5}">
                      <a16:colId xmlns:a16="http://schemas.microsoft.com/office/drawing/2014/main" val="2768607293"/>
                    </a:ext>
                  </a:extLst>
                </a:gridCol>
                <a:gridCol w="567147">
                  <a:extLst>
                    <a:ext uri="{9D8B030D-6E8A-4147-A177-3AD203B41FA5}">
                      <a16:colId xmlns:a16="http://schemas.microsoft.com/office/drawing/2014/main" val="4124178060"/>
                    </a:ext>
                  </a:extLst>
                </a:gridCol>
                <a:gridCol w="567147">
                  <a:extLst>
                    <a:ext uri="{9D8B030D-6E8A-4147-A177-3AD203B41FA5}">
                      <a16:colId xmlns:a16="http://schemas.microsoft.com/office/drawing/2014/main" val="600509160"/>
                    </a:ext>
                  </a:extLst>
                </a:gridCol>
                <a:gridCol w="567147">
                  <a:extLst>
                    <a:ext uri="{9D8B030D-6E8A-4147-A177-3AD203B41FA5}">
                      <a16:colId xmlns:a16="http://schemas.microsoft.com/office/drawing/2014/main" val="1347713346"/>
                    </a:ext>
                  </a:extLst>
                </a:gridCol>
                <a:gridCol w="567147">
                  <a:extLst>
                    <a:ext uri="{9D8B030D-6E8A-4147-A177-3AD203B41FA5}">
                      <a16:colId xmlns:a16="http://schemas.microsoft.com/office/drawing/2014/main" val="2034063366"/>
                    </a:ext>
                  </a:extLst>
                </a:gridCol>
                <a:gridCol w="567147">
                  <a:extLst>
                    <a:ext uri="{9D8B030D-6E8A-4147-A177-3AD203B41FA5}">
                      <a16:colId xmlns:a16="http://schemas.microsoft.com/office/drawing/2014/main" val="3193941968"/>
                    </a:ext>
                  </a:extLst>
                </a:gridCol>
              </a:tblGrid>
              <a:tr h="617220">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139347171"/>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295421445"/>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711885527"/>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7650188"/>
                  </a:ext>
                </a:extLst>
              </a:tr>
            </a:tbl>
          </a:graphicData>
        </a:graphic>
      </p:graphicFrame>
      <p:sp>
        <p:nvSpPr>
          <p:cNvPr id="38" name="TextBox 37">
            <a:extLst>
              <a:ext uri="{FF2B5EF4-FFF2-40B4-BE49-F238E27FC236}">
                <a16:creationId xmlns:a16="http://schemas.microsoft.com/office/drawing/2014/main" id="{FB856E1A-1A7D-4EFE-EAD1-F5958FBA583D}"/>
              </a:ext>
            </a:extLst>
          </p:cNvPr>
          <p:cNvSpPr txBox="1"/>
          <p:nvPr/>
        </p:nvSpPr>
        <p:spPr>
          <a:xfrm>
            <a:off x="1010689" y="4347830"/>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39" name="TextBox 38">
            <a:extLst>
              <a:ext uri="{FF2B5EF4-FFF2-40B4-BE49-F238E27FC236}">
                <a16:creationId xmlns:a16="http://schemas.microsoft.com/office/drawing/2014/main" id="{3BC80CE3-7943-3A1A-1365-072F2476192F}"/>
              </a:ext>
            </a:extLst>
          </p:cNvPr>
          <p:cNvSpPr txBox="1"/>
          <p:nvPr/>
        </p:nvSpPr>
        <p:spPr>
          <a:xfrm>
            <a:off x="1010689" y="4953548"/>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0" name="TextBox 39">
            <a:extLst>
              <a:ext uri="{FF2B5EF4-FFF2-40B4-BE49-F238E27FC236}">
                <a16:creationId xmlns:a16="http://schemas.microsoft.com/office/drawing/2014/main" id="{86DC6EC4-42EF-A6FC-9E14-06B189251970}"/>
              </a:ext>
            </a:extLst>
          </p:cNvPr>
          <p:cNvSpPr txBox="1"/>
          <p:nvPr/>
        </p:nvSpPr>
        <p:spPr>
          <a:xfrm>
            <a:off x="1010689" y="5559263"/>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1" name="TextBox 40">
            <a:extLst>
              <a:ext uri="{FF2B5EF4-FFF2-40B4-BE49-F238E27FC236}">
                <a16:creationId xmlns:a16="http://schemas.microsoft.com/office/drawing/2014/main" id="{AF1F996A-41F1-E67B-F890-77C6100EA913}"/>
              </a:ext>
            </a:extLst>
          </p:cNvPr>
          <p:cNvSpPr txBox="1"/>
          <p:nvPr/>
        </p:nvSpPr>
        <p:spPr>
          <a:xfrm>
            <a:off x="1010689" y="6164981"/>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2" name="Group 41">
            <a:extLst>
              <a:ext uri="{FF2B5EF4-FFF2-40B4-BE49-F238E27FC236}">
                <a16:creationId xmlns:a16="http://schemas.microsoft.com/office/drawing/2014/main" id="{6E56C0AB-1D6E-241C-1990-E325DD543952}"/>
              </a:ext>
            </a:extLst>
          </p:cNvPr>
          <p:cNvGrpSpPr/>
          <p:nvPr/>
        </p:nvGrpSpPr>
        <p:grpSpPr>
          <a:xfrm>
            <a:off x="3330733" y="3735168"/>
            <a:ext cx="2600291" cy="553998"/>
            <a:chOff x="764821" y="6178396"/>
            <a:chExt cx="1733527" cy="369332"/>
          </a:xfrm>
        </p:grpSpPr>
        <p:sp>
          <p:nvSpPr>
            <p:cNvPr id="43" name="TextBox 42">
              <a:extLst>
                <a:ext uri="{FF2B5EF4-FFF2-40B4-BE49-F238E27FC236}">
                  <a16:creationId xmlns:a16="http://schemas.microsoft.com/office/drawing/2014/main" id="{F54F9212-6B08-ED32-D711-6FA4DDA66D76}"/>
                </a:ext>
              </a:extLst>
            </p:cNvPr>
            <p:cNvSpPr txBox="1"/>
            <p:nvPr/>
          </p:nvSpPr>
          <p:spPr>
            <a:xfrm>
              <a:off x="764821" y="6178396"/>
              <a:ext cx="843224" cy="369332"/>
            </a:xfrm>
            <a:prstGeom prst="rect">
              <a:avLst/>
            </a:prstGeom>
            <a:noFill/>
          </p:spPr>
          <p:txBody>
            <a:bodyPr wrap="square" rtlCol="0">
              <a:spAutoFit/>
            </a:bodyPr>
            <a:lstStyle/>
            <a:p>
              <a:pPr marL="0" marR="0" lvl="0" indent="0" defTabSz="914445" eaLnBrk="1" fontAlgn="auto" latinLnBrk="0" hangingPunct="1">
                <a:lnSpc>
                  <a:spcPct val="100000"/>
                </a:lnSpc>
                <a:spcBef>
                  <a:spcPts val="0"/>
                </a:spcBef>
                <a:spcAft>
                  <a:spcPts val="0"/>
                </a:spcAft>
                <a:buClr>
                  <a:srgbClr val="000000"/>
                </a:buClr>
                <a:buSzTx/>
                <a:buFontTx/>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4" name="Straight Arrow Connector 43">
              <a:extLst>
                <a:ext uri="{FF2B5EF4-FFF2-40B4-BE49-F238E27FC236}">
                  <a16:creationId xmlns:a16="http://schemas.microsoft.com/office/drawing/2014/main" id="{73F5C9C9-8B72-D809-484D-0B0AE6B2D20E}"/>
                </a:ext>
              </a:extLst>
            </p:cNvPr>
            <p:cNvCxnSpPr>
              <a:cxnSpLocks/>
            </p:cNvCxnSpPr>
            <p:nvPr/>
          </p:nvCxnSpPr>
          <p:spPr>
            <a:xfrm>
              <a:off x="1640594" y="6372275"/>
              <a:ext cx="857754" cy="0"/>
            </a:xfrm>
            <a:prstGeom prst="straightConnector1">
              <a:avLst/>
            </a:prstGeom>
            <a:noFill/>
            <a:ln w="19050" cap="flat" cmpd="sng" algn="ctr">
              <a:solidFill>
                <a:srgbClr val="000000"/>
              </a:solidFill>
              <a:prstDash val="solid"/>
              <a:tailEnd type="triangle"/>
            </a:ln>
            <a:effectLst/>
          </p:spPr>
        </p:cxnSp>
      </p:grpSp>
      <p:sp>
        <p:nvSpPr>
          <p:cNvPr id="2" name="Rectangle 1">
            <a:extLst>
              <a:ext uri="{FF2B5EF4-FFF2-40B4-BE49-F238E27FC236}">
                <a16:creationId xmlns:a16="http://schemas.microsoft.com/office/drawing/2014/main" id="{2C3FF832-22DD-5118-EBBC-5C5E11BC183D}"/>
              </a:ext>
            </a:extLst>
          </p:cNvPr>
          <p:cNvSpPr/>
          <p:nvPr/>
        </p:nvSpPr>
        <p:spPr>
          <a:xfrm>
            <a:off x="15911946" y="8099561"/>
            <a:ext cx="277090" cy="62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067C392A-FC21-EC8E-7C8F-1BE24E51114B}"/>
              </a:ext>
            </a:extLst>
          </p:cNvPr>
          <p:cNvSpPr/>
          <p:nvPr/>
        </p:nvSpPr>
        <p:spPr>
          <a:xfrm>
            <a:off x="15911946" y="8958542"/>
            <a:ext cx="277090" cy="6286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8666D01-B52A-380A-D1A2-8A10FB2B42FD}"/>
              </a:ext>
            </a:extLst>
          </p:cNvPr>
          <p:cNvSpPr txBox="1"/>
          <p:nvPr/>
        </p:nvSpPr>
        <p:spPr>
          <a:xfrm>
            <a:off x="15814963" y="8229199"/>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15911946" y="9088180"/>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Backward pass</a:t>
            </a:r>
          </a:p>
        </p:txBody>
      </p:sp>
      <p:sp>
        <p:nvSpPr>
          <p:cNvPr id="7" name="Freeform: Shape 6">
            <a:extLst>
              <a:ext uri="{FF2B5EF4-FFF2-40B4-BE49-F238E27FC236}">
                <a16:creationId xmlns:a16="http://schemas.microsoft.com/office/drawing/2014/main" id="{2A4D6FF8-1878-C444-8E7A-238CF2038176}"/>
              </a:ext>
            </a:extLst>
          </p:cNvPr>
          <p:cNvSpPr/>
          <p:nvPr/>
        </p:nvSpPr>
        <p:spPr>
          <a:xfrm rot="7664839">
            <a:off x="10882934" y="3953586"/>
            <a:ext cx="2948087" cy="2379828"/>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41E04C8C-55F3-3A98-B471-799F7393EF3C}"/>
              </a:ext>
            </a:extLst>
          </p:cNvPr>
          <p:cNvSpPr/>
          <p:nvPr/>
        </p:nvSpPr>
        <p:spPr>
          <a:xfrm rot="284449">
            <a:off x="4002690" y="5380960"/>
            <a:ext cx="2828066" cy="1270914"/>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53819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GB">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15814963" y="8229199"/>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15911946" y="9088180"/>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Backward pass</a:t>
            </a:r>
          </a:p>
        </p:txBody>
      </p:sp>
      <p:sp>
        <p:nvSpPr>
          <p:cNvPr id="82" name="Rectangle 81">
            <a:extLst>
              <a:ext uri="{FF2B5EF4-FFF2-40B4-BE49-F238E27FC236}">
                <a16:creationId xmlns:a16="http://schemas.microsoft.com/office/drawing/2014/main" id="{316AA7DA-5396-C43B-604A-A228BACF963E}"/>
              </a:ext>
            </a:extLst>
          </p:cNvPr>
          <p:cNvSpPr/>
          <p:nvPr/>
        </p:nvSpPr>
        <p:spPr>
          <a:xfrm>
            <a:off x="15911946" y="8099561"/>
            <a:ext cx="277090" cy="62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C349DF44-74D2-31F6-FA15-E7449421B4C3}"/>
              </a:ext>
            </a:extLst>
          </p:cNvPr>
          <p:cNvSpPr/>
          <p:nvPr/>
        </p:nvSpPr>
        <p:spPr>
          <a:xfrm>
            <a:off x="15911946" y="8958542"/>
            <a:ext cx="277090" cy="6286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8" name="Table 37">
            <a:extLst>
              <a:ext uri="{FF2B5EF4-FFF2-40B4-BE49-F238E27FC236}">
                <a16:creationId xmlns:a16="http://schemas.microsoft.com/office/drawing/2014/main" id="{F509EC76-70F0-CE7E-493A-240FC9C32C96}"/>
              </a:ext>
            </a:extLst>
          </p:cNvPr>
          <p:cNvGraphicFramePr>
            <a:graphicFrameLocks noGrp="1"/>
          </p:cNvGraphicFramePr>
          <p:nvPr>
            <p:extLst>
              <p:ext uri="{D42A27DB-BD31-4B8C-83A1-F6EECF244321}">
                <p14:modId xmlns:p14="http://schemas.microsoft.com/office/powerpoint/2010/main" val="647361782"/>
              </p:ext>
            </p:extLst>
          </p:nvPr>
        </p:nvGraphicFramePr>
        <p:xfrm>
          <a:off x="3490832" y="4676766"/>
          <a:ext cx="13030192" cy="2468880"/>
        </p:xfrm>
        <a:graphic>
          <a:graphicData uri="http://schemas.openxmlformats.org/drawingml/2006/table">
            <a:tbl>
              <a:tblPr/>
              <a:tblGrid>
                <a:gridCol w="566838">
                  <a:extLst>
                    <a:ext uri="{9D8B030D-6E8A-4147-A177-3AD203B41FA5}">
                      <a16:colId xmlns:a16="http://schemas.microsoft.com/office/drawing/2014/main" val="3086365785"/>
                    </a:ext>
                  </a:extLst>
                </a:gridCol>
                <a:gridCol w="566838">
                  <a:extLst>
                    <a:ext uri="{9D8B030D-6E8A-4147-A177-3AD203B41FA5}">
                      <a16:colId xmlns:a16="http://schemas.microsoft.com/office/drawing/2014/main" val="2043442339"/>
                    </a:ext>
                  </a:extLst>
                </a:gridCol>
                <a:gridCol w="566838">
                  <a:extLst>
                    <a:ext uri="{9D8B030D-6E8A-4147-A177-3AD203B41FA5}">
                      <a16:colId xmlns:a16="http://schemas.microsoft.com/office/drawing/2014/main" val="2065226122"/>
                    </a:ext>
                  </a:extLst>
                </a:gridCol>
                <a:gridCol w="566838">
                  <a:extLst>
                    <a:ext uri="{9D8B030D-6E8A-4147-A177-3AD203B41FA5}">
                      <a16:colId xmlns:a16="http://schemas.microsoft.com/office/drawing/2014/main" val="3863564437"/>
                    </a:ext>
                  </a:extLst>
                </a:gridCol>
                <a:gridCol w="566838">
                  <a:extLst>
                    <a:ext uri="{9D8B030D-6E8A-4147-A177-3AD203B41FA5}">
                      <a16:colId xmlns:a16="http://schemas.microsoft.com/office/drawing/2014/main" val="1578448885"/>
                    </a:ext>
                  </a:extLst>
                </a:gridCol>
                <a:gridCol w="566838">
                  <a:extLst>
                    <a:ext uri="{9D8B030D-6E8A-4147-A177-3AD203B41FA5}">
                      <a16:colId xmlns:a16="http://schemas.microsoft.com/office/drawing/2014/main" val="2566517241"/>
                    </a:ext>
                  </a:extLst>
                </a:gridCol>
                <a:gridCol w="566838">
                  <a:extLst>
                    <a:ext uri="{9D8B030D-6E8A-4147-A177-3AD203B41FA5}">
                      <a16:colId xmlns:a16="http://schemas.microsoft.com/office/drawing/2014/main" val="2427588872"/>
                    </a:ext>
                  </a:extLst>
                </a:gridCol>
                <a:gridCol w="566838">
                  <a:extLst>
                    <a:ext uri="{9D8B030D-6E8A-4147-A177-3AD203B41FA5}">
                      <a16:colId xmlns:a16="http://schemas.microsoft.com/office/drawing/2014/main" val="2900283847"/>
                    </a:ext>
                  </a:extLst>
                </a:gridCol>
                <a:gridCol w="566838">
                  <a:extLst>
                    <a:ext uri="{9D8B030D-6E8A-4147-A177-3AD203B41FA5}">
                      <a16:colId xmlns:a16="http://schemas.microsoft.com/office/drawing/2014/main" val="2493303002"/>
                    </a:ext>
                  </a:extLst>
                </a:gridCol>
                <a:gridCol w="566838">
                  <a:extLst>
                    <a:ext uri="{9D8B030D-6E8A-4147-A177-3AD203B41FA5}">
                      <a16:colId xmlns:a16="http://schemas.microsoft.com/office/drawing/2014/main" val="4120918692"/>
                    </a:ext>
                  </a:extLst>
                </a:gridCol>
                <a:gridCol w="563297">
                  <a:extLst>
                    <a:ext uri="{9D8B030D-6E8A-4147-A177-3AD203B41FA5}">
                      <a16:colId xmlns:a16="http://schemas.microsoft.com/office/drawing/2014/main" val="1665767381"/>
                    </a:ext>
                  </a:extLst>
                </a:gridCol>
                <a:gridCol w="563297">
                  <a:extLst>
                    <a:ext uri="{9D8B030D-6E8A-4147-A177-3AD203B41FA5}">
                      <a16:colId xmlns:a16="http://schemas.microsoft.com/office/drawing/2014/main" val="1997349043"/>
                    </a:ext>
                  </a:extLst>
                </a:gridCol>
                <a:gridCol w="566838">
                  <a:extLst>
                    <a:ext uri="{9D8B030D-6E8A-4147-A177-3AD203B41FA5}">
                      <a16:colId xmlns:a16="http://schemas.microsoft.com/office/drawing/2014/main" val="3886386326"/>
                    </a:ext>
                  </a:extLst>
                </a:gridCol>
                <a:gridCol w="566838">
                  <a:extLst>
                    <a:ext uri="{9D8B030D-6E8A-4147-A177-3AD203B41FA5}">
                      <a16:colId xmlns:a16="http://schemas.microsoft.com/office/drawing/2014/main" val="3361285250"/>
                    </a:ext>
                  </a:extLst>
                </a:gridCol>
                <a:gridCol w="566838">
                  <a:extLst>
                    <a:ext uri="{9D8B030D-6E8A-4147-A177-3AD203B41FA5}">
                      <a16:colId xmlns:a16="http://schemas.microsoft.com/office/drawing/2014/main" val="3076355450"/>
                    </a:ext>
                  </a:extLst>
                </a:gridCol>
                <a:gridCol w="566838">
                  <a:extLst>
                    <a:ext uri="{9D8B030D-6E8A-4147-A177-3AD203B41FA5}">
                      <a16:colId xmlns:a16="http://schemas.microsoft.com/office/drawing/2014/main" val="3244106500"/>
                    </a:ext>
                  </a:extLst>
                </a:gridCol>
                <a:gridCol w="566838">
                  <a:extLst>
                    <a:ext uri="{9D8B030D-6E8A-4147-A177-3AD203B41FA5}">
                      <a16:colId xmlns:a16="http://schemas.microsoft.com/office/drawing/2014/main" val="1570645532"/>
                    </a:ext>
                  </a:extLst>
                </a:gridCol>
                <a:gridCol w="566838">
                  <a:extLst>
                    <a:ext uri="{9D8B030D-6E8A-4147-A177-3AD203B41FA5}">
                      <a16:colId xmlns:a16="http://schemas.microsoft.com/office/drawing/2014/main" val="3789977909"/>
                    </a:ext>
                  </a:extLst>
                </a:gridCol>
                <a:gridCol w="566838">
                  <a:extLst>
                    <a:ext uri="{9D8B030D-6E8A-4147-A177-3AD203B41FA5}">
                      <a16:colId xmlns:a16="http://schemas.microsoft.com/office/drawing/2014/main" val="2339435218"/>
                    </a:ext>
                  </a:extLst>
                </a:gridCol>
                <a:gridCol w="566838">
                  <a:extLst>
                    <a:ext uri="{9D8B030D-6E8A-4147-A177-3AD203B41FA5}">
                      <a16:colId xmlns:a16="http://schemas.microsoft.com/office/drawing/2014/main" val="4001589419"/>
                    </a:ext>
                  </a:extLst>
                </a:gridCol>
                <a:gridCol w="566838">
                  <a:extLst>
                    <a:ext uri="{9D8B030D-6E8A-4147-A177-3AD203B41FA5}">
                      <a16:colId xmlns:a16="http://schemas.microsoft.com/office/drawing/2014/main" val="4232854361"/>
                    </a:ext>
                  </a:extLst>
                </a:gridCol>
                <a:gridCol w="566838">
                  <a:extLst>
                    <a:ext uri="{9D8B030D-6E8A-4147-A177-3AD203B41FA5}">
                      <a16:colId xmlns:a16="http://schemas.microsoft.com/office/drawing/2014/main" val="3594935594"/>
                    </a:ext>
                  </a:extLst>
                </a:gridCol>
                <a:gridCol w="566838">
                  <a:extLst>
                    <a:ext uri="{9D8B030D-6E8A-4147-A177-3AD203B41FA5}">
                      <a16:colId xmlns:a16="http://schemas.microsoft.com/office/drawing/2014/main" val="914136394"/>
                    </a:ext>
                  </a:extLst>
                </a:gridCol>
              </a:tblGrid>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902142424"/>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008708830"/>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501250378"/>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60" marR="12860" marT="1286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542669141"/>
                  </a:ext>
                </a:extLst>
              </a:tr>
            </a:tbl>
          </a:graphicData>
        </a:graphic>
      </p:graphicFrame>
      <p:sp>
        <p:nvSpPr>
          <p:cNvPr id="39" name="TextBox 38">
            <a:extLst>
              <a:ext uri="{FF2B5EF4-FFF2-40B4-BE49-F238E27FC236}">
                <a16:creationId xmlns:a16="http://schemas.microsoft.com/office/drawing/2014/main" id="{C5C2983F-ABEF-0040-8E2F-EA37CAB34077}"/>
              </a:ext>
            </a:extLst>
          </p:cNvPr>
          <p:cNvSpPr txBox="1"/>
          <p:nvPr/>
        </p:nvSpPr>
        <p:spPr>
          <a:xfrm>
            <a:off x="1101875" y="4685973"/>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40" name="TextBox 39">
            <a:extLst>
              <a:ext uri="{FF2B5EF4-FFF2-40B4-BE49-F238E27FC236}">
                <a16:creationId xmlns:a16="http://schemas.microsoft.com/office/drawing/2014/main" id="{4F819276-0115-0AF0-AD61-6A67AE558EAF}"/>
              </a:ext>
            </a:extLst>
          </p:cNvPr>
          <p:cNvSpPr txBox="1"/>
          <p:nvPr/>
        </p:nvSpPr>
        <p:spPr>
          <a:xfrm>
            <a:off x="1101875" y="5291688"/>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1" name="TextBox 40">
            <a:extLst>
              <a:ext uri="{FF2B5EF4-FFF2-40B4-BE49-F238E27FC236}">
                <a16:creationId xmlns:a16="http://schemas.microsoft.com/office/drawing/2014/main" id="{305E8F55-A546-6A22-FBCF-098656B4E402}"/>
              </a:ext>
            </a:extLst>
          </p:cNvPr>
          <p:cNvSpPr txBox="1"/>
          <p:nvPr/>
        </p:nvSpPr>
        <p:spPr>
          <a:xfrm>
            <a:off x="1101875" y="5897406"/>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2" name="TextBox 41">
            <a:extLst>
              <a:ext uri="{FF2B5EF4-FFF2-40B4-BE49-F238E27FC236}">
                <a16:creationId xmlns:a16="http://schemas.microsoft.com/office/drawing/2014/main" id="{C5F2E81E-38CB-E09D-A0A0-BDDB5E373B68}"/>
              </a:ext>
            </a:extLst>
          </p:cNvPr>
          <p:cNvSpPr txBox="1"/>
          <p:nvPr/>
        </p:nvSpPr>
        <p:spPr>
          <a:xfrm>
            <a:off x="1101875" y="6503121"/>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3" name="Group 42">
            <a:extLst>
              <a:ext uri="{FF2B5EF4-FFF2-40B4-BE49-F238E27FC236}">
                <a16:creationId xmlns:a16="http://schemas.microsoft.com/office/drawing/2014/main" id="{0F1AAB1B-A565-16B7-DCB6-C3FCA2BCF446}"/>
              </a:ext>
            </a:extLst>
          </p:cNvPr>
          <p:cNvGrpSpPr/>
          <p:nvPr/>
        </p:nvGrpSpPr>
        <p:grpSpPr>
          <a:xfrm>
            <a:off x="3399239" y="4103690"/>
            <a:ext cx="2600291" cy="553998"/>
            <a:chOff x="3399239" y="6249290"/>
            <a:chExt cx="2600291" cy="553998"/>
          </a:xfrm>
        </p:grpSpPr>
        <p:sp>
          <p:nvSpPr>
            <p:cNvPr id="44" name="TextBox 43">
              <a:extLst>
                <a:ext uri="{FF2B5EF4-FFF2-40B4-BE49-F238E27FC236}">
                  <a16:creationId xmlns:a16="http://schemas.microsoft.com/office/drawing/2014/main" id="{DC7F2B34-5C38-80F7-5825-E60F96B1156A}"/>
                </a:ext>
              </a:extLst>
            </p:cNvPr>
            <p:cNvSpPr txBox="1"/>
            <p:nvPr/>
          </p:nvSpPr>
          <p:spPr>
            <a:xfrm>
              <a:off x="3399239" y="6249290"/>
              <a:ext cx="1264836" cy="553998"/>
            </a:xfrm>
            <a:prstGeom prst="rect">
              <a:avLst/>
            </a:prstGeom>
            <a:noFill/>
          </p:spPr>
          <p:txBody>
            <a:bodyPr wrap="square" rtlCol="0">
              <a:spAutoFit/>
            </a:bodyPr>
            <a:lstStyle/>
            <a:p>
              <a:pPr marL="0" marR="0" lvl="0" indent="0" defTabSz="914445" eaLnBrk="1" fontAlgn="auto" latinLnBrk="0" hangingPunct="1">
                <a:lnSpc>
                  <a:spcPct val="100000"/>
                </a:lnSpc>
                <a:spcBef>
                  <a:spcPts val="0"/>
                </a:spcBef>
                <a:spcAft>
                  <a:spcPts val="0"/>
                </a:spcAft>
                <a:buClr>
                  <a:srgbClr val="000000"/>
                </a:buClr>
                <a:buSzTx/>
                <a:buFontTx/>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5" name="Straight Arrow Connector 44">
              <a:extLst>
                <a:ext uri="{FF2B5EF4-FFF2-40B4-BE49-F238E27FC236}">
                  <a16:creationId xmlns:a16="http://schemas.microsoft.com/office/drawing/2014/main" id="{4C0F3399-0442-5829-3B29-60B8A4CEDBA6}"/>
                </a:ext>
              </a:extLst>
            </p:cNvPr>
            <p:cNvCxnSpPr>
              <a:cxnSpLocks/>
            </p:cNvCxnSpPr>
            <p:nvPr/>
          </p:nvCxnSpPr>
          <p:spPr>
            <a:xfrm>
              <a:off x="4712899" y="6540109"/>
              <a:ext cx="1286631" cy="0"/>
            </a:xfrm>
            <a:prstGeom prst="straightConnector1">
              <a:avLst/>
            </a:prstGeom>
            <a:noFill/>
            <a:ln w="19050" cap="flat" cmpd="sng" algn="ctr">
              <a:solidFill>
                <a:srgbClr val="000000"/>
              </a:solidFill>
              <a:prstDash val="solid"/>
              <a:tailEnd type="triangle"/>
            </a:ln>
            <a:effectLst/>
          </p:spPr>
        </p:cxnSp>
      </p:grpSp>
    </p:spTree>
    <p:extLst>
      <p:ext uri="{BB962C8B-B14F-4D97-AF65-F5344CB8AC3E}">
        <p14:creationId xmlns:p14="http://schemas.microsoft.com/office/powerpoint/2010/main" val="2175236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Scaling challenges</a:t>
            </a:r>
            <a:endParaRPr lang="en-US" sz="6000" b="0"/>
          </a:p>
        </p:txBody>
      </p:sp>
    </p:spTree>
    <p:extLst>
      <p:ext uri="{BB962C8B-B14F-4D97-AF65-F5344CB8AC3E}">
        <p14:creationId xmlns:p14="http://schemas.microsoft.com/office/powerpoint/2010/main" val="2276024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GB">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15814963" y="8229199"/>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15911946" y="9088180"/>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Backward pass</a:t>
            </a:r>
          </a:p>
        </p:txBody>
      </p:sp>
      <p:sp>
        <p:nvSpPr>
          <p:cNvPr id="82" name="Rectangle 81">
            <a:extLst>
              <a:ext uri="{FF2B5EF4-FFF2-40B4-BE49-F238E27FC236}">
                <a16:creationId xmlns:a16="http://schemas.microsoft.com/office/drawing/2014/main" id="{316AA7DA-5396-C43B-604A-A228BACF963E}"/>
              </a:ext>
            </a:extLst>
          </p:cNvPr>
          <p:cNvSpPr/>
          <p:nvPr/>
        </p:nvSpPr>
        <p:spPr>
          <a:xfrm>
            <a:off x="15911946" y="8099561"/>
            <a:ext cx="277090" cy="62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C349DF44-74D2-31F6-FA15-E7449421B4C3}"/>
              </a:ext>
            </a:extLst>
          </p:cNvPr>
          <p:cNvSpPr/>
          <p:nvPr/>
        </p:nvSpPr>
        <p:spPr>
          <a:xfrm>
            <a:off x="15911946" y="8958542"/>
            <a:ext cx="277090" cy="6286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5C2983F-ABEF-0040-8E2F-EA37CAB34077}"/>
              </a:ext>
            </a:extLst>
          </p:cNvPr>
          <p:cNvSpPr txBox="1"/>
          <p:nvPr/>
        </p:nvSpPr>
        <p:spPr>
          <a:xfrm>
            <a:off x="1101875" y="4685973"/>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40" name="TextBox 39">
            <a:extLst>
              <a:ext uri="{FF2B5EF4-FFF2-40B4-BE49-F238E27FC236}">
                <a16:creationId xmlns:a16="http://schemas.microsoft.com/office/drawing/2014/main" id="{4F819276-0115-0AF0-AD61-6A67AE558EAF}"/>
              </a:ext>
            </a:extLst>
          </p:cNvPr>
          <p:cNvSpPr txBox="1"/>
          <p:nvPr/>
        </p:nvSpPr>
        <p:spPr>
          <a:xfrm>
            <a:off x="1101875" y="5291688"/>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1" name="TextBox 40">
            <a:extLst>
              <a:ext uri="{FF2B5EF4-FFF2-40B4-BE49-F238E27FC236}">
                <a16:creationId xmlns:a16="http://schemas.microsoft.com/office/drawing/2014/main" id="{305E8F55-A546-6A22-FBCF-098656B4E402}"/>
              </a:ext>
            </a:extLst>
          </p:cNvPr>
          <p:cNvSpPr txBox="1"/>
          <p:nvPr/>
        </p:nvSpPr>
        <p:spPr>
          <a:xfrm>
            <a:off x="1101875" y="5897406"/>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2" name="TextBox 41">
            <a:extLst>
              <a:ext uri="{FF2B5EF4-FFF2-40B4-BE49-F238E27FC236}">
                <a16:creationId xmlns:a16="http://schemas.microsoft.com/office/drawing/2014/main" id="{C5F2E81E-38CB-E09D-A0A0-BDDB5E373B68}"/>
              </a:ext>
            </a:extLst>
          </p:cNvPr>
          <p:cNvSpPr txBox="1"/>
          <p:nvPr/>
        </p:nvSpPr>
        <p:spPr>
          <a:xfrm>
            <a:off x="1101875" y="6503121"/>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3" name="Group 42">
            <a:extLst>
              <a:ext uri="{FF2B5EF4-FFF2-40B4-BE49-F238E27FC236}">
                <a16:creationId xmlns:a16="http://schemas.microsoft.com/office/drawing/2014/main" id="{0F1AAB1B-A565-16B7-DCB6-C3FCA2BCF446}"/>
              </a:ext>
            </a:extLst>
          </p:cNvPr>
          <p:cNvGrpSpPr/>
          <p:nvPr/>
        </p:nvGrpSpPr>
        <p:grpSpPr>
          <a:xfrm>
            <a:off x="3399239" y="4103690"/>
            <a:ext cx="2600291" cy="553998"/>
            <a:chOff x="3399239" y="6249290"/>
            <a:chExt cx="2600291" cy="553998"/>
          </a:xfrm>
        </p:grpSpPr>
        <p:sp>
          <p:nvSpPr>
            <p:cNvPr id="44" name="TextBox 43">
              <a:extLst>
                <a:ext uri="{FF2B5EF4-FFF2-40B4-BE49-F238E27FC236}">
                  <a16:creationId xmlns:a16="http://schemas.microsoft.com/office/drawing/2014/main" id="{DC7F2B34-5C38-80F7-5825-E60F96B1156A}"/>
                </a:ext>
              </a:extLst>
            </p:cNvPr>
            <p:cNvSpPr txBox="1"/>
            <p:nvPr/>
          </p:nvSpPr>
          <p:spPr>
            <a:xfrm>
              <a:off x="3399239" y="6249290"/>
              <a:ext cx="1264836" cy="553998"/>
            </a:xfrm>
            <a:prstGeom prst="rect">
              <a:avLst/>
            </a:prstGeom>
            <a:noFill/>
          </p:spPr>
          <p:txBody>
            <a:bodyPr wrap="square" rtlCol="0">
              <a:spAutoFit/>
            </a:bodyPr>
            <a:lstStyle/>
            <a:p>
              <a:pPr marL="0" marR="0" lvl="0" indent="0" defTabSz="914445" eaLnBrk="1" fontAlgn="auto" latinLnBrk="0" hangingPunct="1">
                <a:lnSpc>
                  <a:spcPct val="100000"/>
                </a:lnSpc>
                <a:spcBef>
                  <a:spcPts val="0"/>
                </a:spcBef>
                <a:spcAft>
                  <a:spcPts val="0"/>
                </a:spcAft>
                <a:buClr>
                  <a:srgbClr val="000000"/>
                </a:buClr>
                <a:buSzTx/>
                <a:buFontTx/>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5" name="Straight Arrow Connector 44">
              <a:extLst>
                <a:ext uri="{FF2B5EF4-FFF2-40B4-BE49-F238E27FC236}">
                  <a16:creationId xmlns:a16="http://schemas.microsoft.com/office/drawing/2014/main" id="{4C0F3399-0442-5829-3B29-60B8A4CEDBA6}"/>
                </a:ext>
              </a:extLst>
            </p:cNvPr>
            <p:cNvCxnSpPr>
              <a:cxnSpLocks/>
            </p:cNvCxnSpPr>
            <p:nvPr/>
          </p:nvCxnSpPr>
          <p:spPr>
            <a:xfrm>
              <a:off x="4712899" y="6540109"/>
              <a:ext cx="1286631" cy="0"/>
            </a:xfrm>
            <a:prstGeom prst="straightConnector1">
              <a:avLst/>
            </a:prstGeom>
            <a:noFill/>
            <a:ln w="19050" cap="flat" cmpd="sng" algn="ctr">
              <a:solidFill>
                <a:srgbClr val="000000"/>
              </a:solidFill>
              <a:prstDash val="solid"/>
              <a:tailEnd type="triangle"/>
            </a:ln>
            <a:effectLst/>
          </p:spPr>
        </p:cxnSp>
      </p:grpSp>
      <p:graphicFrame>
        <p:nvGraphicFramePr>
          <p:cNvPr id="18" name="Table 17">
            <a:extLst>
              <a:ext uri="{FF2B5EF4-FFF2-40B4-BE49-F238E27FC236}">
                <a16:creationId xmlns:a16="http://schemas.microsoft.com/office/drawing/2014/main" id="{67D22ABD-9702-38CC-805D-0CB01D8EA05D}"/>
              </a:ext>
            </a:extLst>
          </p:cNvPr>
          <p:cNvGraphicFramePr>
            <a:graphicFrameLocks noGrp="1"/>
          </p:cNvGraphicFramePr>
          <p:nvPr>
            <p:extLst>
              <p:ext uri="{D42A27DB-BD31-4B8C-83A1-F6EECF244321}">
                <p14:modId xmlns:p14="http://schemas.microsoft.com/office/powerpoint/2010/main" val="2810771643"/>
              </p:ext>
            </p:extLst>
          </p:nvPr>
        </p:nvGraphicFramePr>
        <p:xfrm>
          <a:off x="3490832" y="4676766"/>
          <a:ext cx="13030197" cy="2468880"/>
        </p:xfrm>
        <a:graphic>
          <a:graphicData uri="http://schemas.openxmlformats.org/drawingml/2006/table">
            <a:tbl>
              <a:tblPr/>
              <a:tblGrid>
                <a:gridCol w="567147">
                  <a:extLst>
                    <a:ext uri="{9D8B030D-6E8A-4147-A177-3AD203B41FA5}">
                      <a16:colId xmlns:a16="http://schemas.microsoft.com/office/drawing/2014/main" val="360395029"/>
                    </a:ext>
                  </a:extLst>
                </a:gridCol>
                <a:gridCol w="567147">
                  <a:extLst>
                    <a:ext uri="{9D8B030D-6E8A-4147-A177-3AD203B41FA5}">
                      <a16:colId xmlns:a16="http://schemas.microsoft.com/office/drawing/2014/main" val="1662171784"/>
                    </a:ext>
                  </a:extLst>
                </a:gridCol>
                <a:gridCol w="567147">
                  <a:extLst>
                    <a:ext uri="{9D8B030D-6E8A-4147-A177-3AD203B41FA5}">
                      <a16:colId xmlns:a16="http://schemas.microsoft.com/office/drawing/2014/main" val="401122679"/>
                    </a:ext>
                  </a:extLst>
                </a:gridCol>
                <a:gridCol w="567147">
                  <a:extLst>
                    <a:ext uri="{9D8B030D-6E8A-4147-A177-3AD203B41FA5}">
                      <a16:colId xmlns:a16="http://schemas.microsoft.com/office/drawing/2014/main" val="3825136618"/>
                    </a:ext>
                  </a:extLst>
                </a:gridCol>
                <a:gridCol w="567147">
                  <a:extLst>
                    <a:ext uri="{9D8B030D-6E8A-4147-A177-3AD203B41FA5}">
                      <a16:colId xmlns:a16="http://schemas.microsoft.com/office/drawing/2014/main" val="2210184677"/>
                    </a:ext>
                  </a:extLst>
                </a:gridCol>
                <a:gridCol w="567147">
                  <a:extLst>
                    <a:ext uri="{9D8B030D-6E8A-4147-A177-3AD203B41FA5}">
                      <a16:colId xmlns:a16="http://schemas.microsoft.com/office/drawing/2014/main" val="2308562213"/>
                    </a:ext>
                  </a:extLst>
                </a:gridCol>
                <a:gridCol w="567147">
                  <a:extLst>
                    <a:ext uri="{9D8B030D-6E8A-4147-A177-3AD203B41FA5}">
                      <a16:colId xmlns:a16="http://schemas.microsoft.com/office/drawing/2014/main" val="400485516"/>
                    </a:ext>
                  </a:extLst>
                </a:gridCol>
                <a:gridCol w="567147">
                  <a:extLst>
                    <a:ext uri="{9D8B030D-6E8A-4147-A177-3AD203B41FA5}">
                      <a16:colId xmlns:a16="http://schemas.microsoft.com/office/drawing/2014/main" val="671669042"/>
                    </a:ext>
                  </a:extLst>
                </a:gridCol>
                <a:gridCol w="567147">
                  <a:extLst>
                    <a:ext uri="{9D8B030D-6E8A-4147-A177-3AD203B41FA5}">
                      <a16:colId xmlns:a16="http://schemas.microsoft.com/office/drawing/2014/main" val="919910486"/>
                    </a:ext>
                  </a:extLst>
                </a:gridCol>
                <a:gridCol w="567147">
                  <a:extLst>
                    <a:ext uri="{9D8B030D-6E8A-4147-A177-3AD203B41FA5}">
                      <a16:colId xmlns:a16="http://schemas.microsoft.com/office/drawing/2014/main" val="902691207"/>
                    </a:ext>
                  </a:extLst>
                </a:gridCol>
                <a:gridCol w="563601">
                  <a:extLst>
                    <a:ext uri="{9D8B030D-6E8A-4147-A177-3AD203B41FA5}">
                      <a16:colId xmlns:a16="http://schemas.microsoft.com/office/drawing/2014/main" val="1352816646"/>
                    </a:ext>
                  </a:extLst>
                </a:gridCol>
                <a:gridCol w="563601">
                  <a:extLst>
                    <a:ext uri="{9D8B030D-6E8A-4147-A177-3AD203B41FA5}">
                      <a16:colId xmlns:a16="http://schemas.microsoft.com/office/drawing/2014/main" val="810424220"/>
                    </a:ext>
                  </a:extLst>
                </a:gridCol>
                <a:gridCol w="567147">
                  <a:extLst>
                    <a:ext uri="{9D8B030D-6E8A-4147-A177-3AD203B41FA5}">
                      <a16:colId xmlns:a16="http://schemas.microsoft.com/office/drawing/2014/main" val="1863146530"/>
                    </a:ext>
                  </a:extLst>
                </a:gridCol>
                <a:gridCol w="563601">
                  <a:extLst>
                    <a:ext uri="{9D8B030D-6E8A-4147-A177-3AD203B41FA5}">
                      <a16:colId xmlns:a16="http://schemas.microsoft.com/office/drawing/2014/main" val="2831835779"/>
                    </a:ext>
                  </a:extLst>
                </a:gridCol>
                <a:gridCol w="563601">
                  <a:extLst>
                    <a:ext uri="{9D8B030D-6E8A-4147-A177-3AD203B41FA5}">
                      <a16:colId xmlns:a16="http://schemas.microsoft.com/office/drawing/2014/main" val="770033446"/>
                    </a:ext>
                  </a:extLst>
                </a:gridCol>
                <a:gridCol w="567147">
                  <a:extLst>
                    <a:ext uri="{9D8B030D-6E8A-4147-A177-3AD203B41FA5}">
                      <a16:colId xmlns:a16="http://schemas.microsoft.com/office/drawing/2014/main" val="2014409305"/>
                    </a:ext>
                  </a:extLst>
                </a:gridCol>
                <a:gridCol w="567147">
                  <a:extLst>
                    <a:ext uri="{9D8B030D-6E8A-4147-A177-3AD203B41FA5}">
                      <a16:colId xmlns:a16="http://schemas.microsoft.com/office/drawing/2014/main" val="1300228542"/>
                    </a:ext>
                  </a:extLst>
                </a:gridCol>
                <a:gridCol w="567147">
                  <a:extLst>
                    <a:ext uri="{9D8B030D-6E8A-4147-A177-3AD203B41FA5}">
                      <a16:colId xmlns:a16="http://schemas.microsoft.com/office/drawing/2014/main" val="1020449753"/>
                    </a:ext>
                  </a:extLst>
                </a:gridCol>
                <a:gridCol w="567147">
                  <a:extLst>
                    <a:ext uri="{9D8B030D-6E8A-4147-A177-3AD203B41FA5}">
                      <a16:colId xmlns:a16="http://schemas.microsoft.com/office/drawing/2014/main" val="3006146695"/>
                    </a:ext>
                  </a:extLst>
                </a:gridCol>
                <a:gridCol w="567147">
                  <a:extLst>
                    <a:ext uri="{9D8B030D-6E8A-4147-A177-3AD203B41FA5}">
                      <a16:colId xmlns:a16="http://schemas.microsoft.com/office/drawing/2014/main" val="2057567786"/>
                    </a:ext>
                  </a:extLst>
                </a:gridCol>
                <a:gridCol w="567147">
                  <a:extLst>
                    <a:ext uri="{9D8B030D-6E8A-4147-A177-3AD203B41FA5}">
                      <a16:colId xmlns:a16="http://schemas.microsoft.com/office/drawing/2014/main" val="2782332597"/>
                    </a:ext>
                  </a:extLst>
                </a:gridCol>
                <a:gridCol w="567147">
                  <a:extLst>
                    <a:ext uri="{9D8B030D-6E8A-4147-A177-3AD203B41FA5}">
                      <a16:colId xmlns:a16="http://schemas.microsoft.com/office/drawing/2014/main" val="1378197455"/>
                    </a:ext>
                  </a:extLst>
                </a:gridCol>
                <a:gridCol w="567147">
                  <a:extLst>
                    <a:ext uri="{9D8B030D-6E8A-4147-A177-3AD203B41FA5}">
                      <a16:colId xmlns:a16="http://schemas.microsoft.com/office/drawing/2014/main" val="1864340468"/>
                    </a:ext>
                  </a:extLst>
                </a:gridCol>
              </a:tblGrid>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622879227"/>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961873498"/>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602229676"/>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345667603"/>
                  </a:ext>
                </a:extLst>
              </a:tr>
            </a:tbl>
          </a:graphicData>
        </a:graphic>
      </p:graphicFrame>
    </p:spTree>
    <p:extLst>
      <p:ext uri="{BB962C8B-B14F-4D97-AF65-F5344CB8AC3E}">
        <p14:creationId xmlns:p14="http://schemas.microsoft.com/office/powerpoint/2010/main" val="2533526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GB">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15814963" y="8229199"/>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15911946" y="9088180"/>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Backward pass</a:t>
            </a:r>
          </a:p>
        </p:txBody>
      </p:sp>
      <p:sp>
        <p:nvSpPr>
          <p:cNvPr id="82" name="Rectangle 81">
            <a:extLst>
              <a:ext uri="{FF2B5EF4-FFF2-40B4-BE49-F238E27FC236}">
                <a16:creationId xmlns:a16="http://schemas.microsoft.com/office/drawing/2014/main" id="{316AA7DA-5396-C43B-604A-A228BACF963E}"/>
              </a:ext>
            </a:extLst>
          </p:cNvPr>
          <p:cNvSpPr/>
          <p:nvPr/>
        </p:nvSpPr>
        <p:spPr>
          <a:xfrm>
            <a:off x="15911946" y="8099561"/>
            <a:ext cx="277090" cy="62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C349DF44-74D2-31F6-FA15-E7449421B4C3}"/>
              </a:ext>
            </a:extLst>
          </p:cNvPr>
          <p:cNvSpPr/>
          <p:nvPr/>
        </p:nvSpPr>
        <p:spPr>
          <a:xfrm>
            <a:off x="15911946" y="8958542"/>
            <a:ext cx="277090" cy="6286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5C2983F-ABEF-0040-8E2F-EA37CAB34077}"/>
              </a:ext>
            </a:extLst>
          </p:cNvPr>
          <p:cNvSpPr txBox="1"/>
          <p:nvPr/>
        </p:nvSpPr>
        <p:spPr>
          <a:xfrm>
            <a:off x="1101875" y="4685973"/>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40" name="TextBox 39">
            <a:extLst>
              <a:ext uri="{FF2B5EF4-FFF2-40B4-BE49-F238E27FC236}">
                <a16:creationId xmlns:a16="http://schemas.microsoft.com/office/drawing/2014/main" id="{4F819276-0115-0AF0-AD61-6A67AE558EAF}"/>
              </a:ext>
            </a:extLst>
          </p:cNvPr>
          <p:cNvSpPr txBox="1"/>
          <p:nvPr/>
        </p:nvSpPr>
        <p:spPr>
          <a:xfrm>
            <a:off x="1101875" y="5291688"/>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1" name="TextBox 40">
            <a:extLst>
              <a:ext uri="{FF2B5EF4-FFF2-40B4-BE49-F238E27FC236}">
                <a16:creationId xmlns:a16="http://schemas.microsoft.com/office/drawing/2014/main" id="{305E8F55-A546-6A22-FBCF-098656B4E402}"/>
              </a:ext>
            </a:extLst>
          </p:cNvPr>
          <p:cNvSpPr txBox="1"/>
          <p:nvPr/>
        </p:nvSpPr>
        <p:spPr>
          <a:xfrm>
            <a:off x="1101875" y="5897406"/>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2" name="TextBox 41">
            <a:extLst>
              <a:ext uri="{FF2B5EF4-FFF2-40B4-BE49-F238E27FC236}">
                <a16:creationId xmlns:a16="http://schemas.microsoft.com/office/drawing/2014/main" id="{C5F2E81E-38CB-E09D-A0A0-BDDB5E373B68}"/>
              </a:ext>
            </a:extLst>
          </p:cNvPr>
          <p:cNvSpPr txBox="1"/>
          <p:nvPr/>
        </p:nvSpPr>
        <p:spPr>
          <a:xfrm>
            <a:off x="1101875" y="6503121"/>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3" name="Group 42">
            <a:extLst>
              <a:ext uri="{FF2B5EF4-FFF2-40B4-BE49-F238E27FC236}">
                <a16:creationId xmlns:a16="http://schemas.microsoft.com/office/drawing/2014/main" id="{0F1AAB1B-A565-16B7-DCB6-C3FCA2BCF446}"/>
              </a:ext>
            </a:extLst>
          </p:cNvPr>
          <p:cNvGrpSpPr/>
          <p:nvPr/>
        </p:nvGrpSpPr>
        <p:grpSpPr>
          <a:xfrm>
            <a:off x="3399239" y="4103690"/>
            <a:ext cx="2600291" cy="553998"/>
            <a:chOff x="3399239" y="6249290"/>
            <a:chExt cx="2600291" cy="553998"/>
          </a:xfrm>
        </p:grpSpPr>
        <p:sp>
          <p:nvSpPr>
            <p:cNvPr id="44" name="TextBox 43">
              <a:extLst>
                <a:ext uri="{FF2B5EF4-FFF2-40B4-BE49-F238E27FC236}">
                  <a16:creationId xmlns:a16="http://schemas.microsoft.com/office/drawing/2014/main" id="{DC7F2B34-5C38-80F7-5825-E60F96B1156A}"/>
                </a:ext>
              </a:extLst>
            </p:cNvPr>
            <p:cNvSpPr txBox="1"/>
            <p:nvPr/>
          </p:nvSpPr>
          <p:spPr>
            <a:xfrm>
              <a:off x="3399239" y="6249290"/>
              <a:ext cx="1264836" cy="553998"/>
            </a:xfrm>
            <a:prstGeom prst="rect">
              <a:avLst/>
            </a:prstGeom>
            <a:noFill/>
          </p:spPr>
          <p:txBody>
            <a:bodyPr wrap="square" rtlCol="0">
              <a:spAutoFit/>
            </a:bodyPr>
            <a:lstStyle/>
            <a:p>
              <a:pPr marL="0" marR="0" lvl="0" indent="0" defTabSz="914445" eaLnBrk="1" fontAlgn="auto" latinLnBrk="0" hangingPunct="1">
                <a:lnSpc>
                  <a:spcPct val="100000"/>
                </a:lnSpc>
                <a:spcBef>
                  <a:spcPts val="0"/>
                </a:spcBef>
                <a:spcAft>
                  <a:spcPts val="0"/>
                </a:spcAft>
                <a:buClr>
                  <a:srgbClr val="000000"/>
                </a:buClr>
                <a:buSzTx/>
                <a:buFontTx/>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5" name="Straight Arrow Connector 44">
              <a:extLst>
                <a:ext uri="{FF2B5EF4-FFF2-40B4-BE49-F238E27FC236}">
                  <a16:creationId xmlns:a16="http://schemas.microsoft.com/office/drawing/2014/main" id="{4C0F3399-0442-5829-3B29-60B8A4CEDBA6}"/>
                </a:ext>
              </a:extLst>
            </p:cNvPr>
            <p:cNvCxnSpPr>
              <a:cxnSpLocks/>
            </p:cNvCxnSpPr>
            <p:nvPr/>
          </p:nvCxnSpPr>
          <p:spPr>
            <a:xfrm>
              <a:off x="4712899" y="6540109"/>
              <a:ext cx="1286631" cy="0"/>
            </a:xfrm>
            <a:prstGeom prst="straightConnector1">
              <a:avLst/>
            </a:prstGeom>
            <a:noFill/>
            <a:ln w="19050" cap="flat" cmpd="sng" algn="ctr">
              <a:solidFill>
                <a:srgbClr val="000000"/>
              </a:solidFill>
              <a:prstDash val="solid"/>
              <a:tailEnd type="triangle"/>
            </a:ln>
            <a:effectLst/>
          </p:spPr>
        </p:cxnSp>
      </p:grpSp>
      <p:graphicFrame>
        <p:nvGraphicFramePr>
          <p:cNvPr id="18" name="Table 17">
            <a:extLst>
              <a:ext uri="{FF2B5EF4-FFF2-40B4-BE49-F238E27FC236}">
                <a16:creationId xmlns:a16="http://schemas.microsoft.com/office/drawing/2014/main" id="{FF964A57-2E7D-59C9-558E-1724367E57A4}"/>
              </a:ext>
            </a:extLst>
          </p:cNvPr>
          <p:cNvGraphicFramePr>
            <a:graphicFrameLocks noGrp="1"/>
          </p:cNvGraphicFramePr>
          <p:nvPr>
            <p:extLst>
              <p:ext uri="{D42A27DB-BD31-4B8C-83A1-F6EECF244321}">
                <p14:modId xmlns:p14="http://schemas.microsoft.com/office/powerpoint/2010/main" val="3404933800"/>
              </p:ext>
            </p:extLst>
          </p:nvPr>
        </p:nvGraphicFramePr>
        <p:xfrm>
          <a:off x="3490838" y="4676766"/>
          <a:ext cx="13030206" cy="2468880"/>
        </p:xfrm>
        <a:graphic>
          <a:graphicData uri="http://schemas.openxmlformats.org/drawingml/2006/table">
            <a:tbl>
              <a:tblPr/>
              <a:tblGrid>
                <a:gridCol w="567456">
                  <a:extLst>
                    <a:ext uri="{9D8B030D-6E8A-4147-A177-3AD203B41FA5}">
                      <a16:colId xmlns:a16="http://schemas.microsoft.com/office/drawing/2014/main" val="1561081687"/>
                    </a:ext>
                  </a:extLst>
                </a:gridCol>
                <a:gridCol w="567456">
                  <a:extLst>
                    <a:ext uri="{9D8B030D-6E8A-4147-A177-3AD203B41FA5}">
                      <a16:colId xmlns:a16="http://schemas.microsoft.com/office/drawing/2014/main" val="3709537232"/>
                    </a:ext>
                  </a:extLst>
                </a:gridCol>
                <a:gridCol w="567456">
                  <a:extLst>
                    <a:ext uri="{9D8B030D-6E8A-4147-A177-3AD203B41FA5}">
                      <a16:colId xmlns:a16="http://schemas.microsoft.com/office/drawing/2014/main" val="2592925231"/>
                    </a:ext>
                  </a:extLst>
                </a:gridCol>
                <a:gridCol w="567456">
                  <a:extLst>
                    <a:ext uri="{9D8B030D-6E8A-4147-A177-3AD203B41FA5}">
                      <a16:colId xmlns:a16="http://schemas.microsoft.com/office/drawing/2014/main" val="1281161588"/>
                    </a:ext>
                  </a:extLst>
                </a:gridCol>
                <a:gridCol w="567456">
                  <a:extLst>
                    <a:ext uri="{9D8B030D-6E8A-4147-A177-3AD203B41FA5}">
                      <a16:colId xmlns:a16="http://schemas.microsoft.com/office/drawing/2014/main" val="1346191126"/>
                    </a:ext>
                  </a:extLst>
                </a:gridCol>
                <a:gridCol w="567456">
                  <a:extLst>
                    <a:ext uri="{9D8B030D-6E8A-4147-A177-3AD203B41FA5}">
                      <a16:colId xmlns:a16="http://schemas.microsoft.com/office/drawing/2014/main" val="3833262100"/>
                    </a:ext>
                  </a:extLst>
                </a:gridCol>
                <a:gridCol w="567456">
                  <a:extLst>
                    <a:ext uri="{9D8B030D-6E8A-4147-A177-3AD203B41FA5}">
                      <a16:colId xmlns:a16="http://schemas.microsoft.com/office/drawing/2014/main" val="133552487"/>
                    </a:ext>
                  </a:extLst>
                </a:gridCol>
                <a:gridCol w="567456">
                  <a:extLst>
                    <a:ext uri="{9D8B030D-6E8A-4147-A177-3AD203B41FA5}">
                      <a16:colId xmlns:a16="http://schemas.microsoft.com/office/drawing/2014/main" val="3858969645"/>
                    </a:ext>
                  </a:extLst>
                </a:gridCol>
                <a:gridCol w="567456">
                  <a:extLst>
                    <a:ext uri="{9D8B030D-6E8A-4147-A177-3AD203B41FA5}">
                      <a16:colId xmlns:a16="http://schemas.microsoft.com/office/drawing/2014/main" val="1378664301"/>
                    </a:ext>
                  </a:extLst>
                </a:gridCol>
                <a:gridCol w="567456">
                  <a:extLst>
                    <a:ext uri="{9D8B030D-6E8A-4147-A177-3AD203B41FA5}">
                      <a16:colId xmlns:a16="http://schemas.microsoft.com/office/drawing/2014/main" val="4290915183"/>
                    </a:ext>
                  </a:extLst>
                </a:gridCol>
                <a:gridCol w="563909">
                  <a:extLst>
                    <a:ext uri="{9D8B030D-6E8A-4147-A177-3AD203B41FA5}">
                      <a16:colId xmlns:a16="http://schemas.microsoft.com/office/drawing/2014/main" val="2270302409"/>
                    </a:ext>
                  </a:extLst>
                </a:gridCol>
                <a:gridCol w="563909">
                  <a:extLst>
                    <a:ext uri="{9D8B030D-6E8A-4147-A177-3AD203B41FA5}">
                      <a16:colId xmlns:a16="http://schemas.microsoft.com/office/drawing/2014/main" val="67085143"/>
                    </a:ext>
                  </a:extLst>
                </a:gridCol>
                <a:gridCol w="567456">
                  <a:extLst>
                    <a:ext uri="{9D8B030D-6E8A-4147-A177-3AD203B41FA5}">
                      <a16:colId xmlns:a16="http://schemas.microsoft.com/office/drawing/2014/main" val="396619325"/>
                    </a:ext>
                  </a:extLst>
                </a:gridCol>
                <a:gridCol w="563909">
                  <a:extLst>
                    <a:ext uri="{9D8B030D-6E8A-4147-A177-3AD203B41FA5}">
                      <a16:colId xmlns:a16="http://schemas.microsoft.com/office/drawing/2014/main" val="546774718"/>
                    </a:ext>
                  </a:extLst>
                </a:gridCol>
                <a:gridCol w="563909">
                  <a:extLst>
                    <a:ext uri="{9D8B030D-6E8A-4147-A177-3AD203B41FA5}">
                      <a16:colId xmlns:a16="http://schemas.microsoft.com/office/drawing/2014/main" val="1844014341"/>
                    </a:ext>
                  </a:extLst>
                </a:gridCol>
                <a:gridCol w="567456">
                  <a:extLst>
                    <a:ext uri="{9D8B030D-6E8A-4147-A177-3AD203B41FA5}">
                      <a16:colId xmlns:a16="http://schemas.microsoft.com/office/drawing/2014/main" val="4151660413"/>
                    </a:ext>
                  </a:extLst>
                </a:gridCol>
                <a:gridCol w="563909">
                  <a:extLst>
                    <a:ext uri="{9D8B030D-6E8A-4147-A177-3AD203B41FA5}">
                      <a16:colId xmlns:a16="http://schemas.microsoft.com/office/drawing/2014/main" val="674485116"/>
                    </a:ext>
                  </a:extLst>
                </a:gridCol>
                <a:gridCol w="563909">
                  <a:extLst>
                    <a:ext uri="{9D8B030D-6E8A-4147-A177-3AD203B41FA5}">
                      <a16:colId xmlns:a16="http://schemas.microsoft.com/office/drawing/2014/main" val="2745972983"/>
                    </a:ext>
                  </a:extLst>
                </a:gridCol>
                <a:gridCol w="567456">
                  <a:extLst>
                    <a:ext uri="{9D8B030D-6E8A-4147-A177-3AD203B41FA5}">
                      <a16:colId xmlns:a16="http://schemas.microsoft.com/office/drawing/2014/main" val="1034368207"/>
                    </a:ext>
                  </a:extLst>
                </a:gridCol>
                <a:gridCol w="567456">
                  <a:extLst>
                    <a:ext uri="{9D8B030D-6E8A-4147-A177-3AD203B41FA5}">
                      <a16:colId xmlns:a16="http://schemas.microsoft.com/office/drawing/2014/main" val="630848377"/>
                    </a:ext>
                  </a:extLst>
                </a:gridCol>
                <a:gridCol w="567456">
                  <a:extLst>
                    <a:ext uri="{9D8B030D-6E8A-4147-A177-3AD203B41FA5}">
                      <a16:colId xmlns:a16="http://schemas.microsoft.com/office/drawing/2014/main" val="3782532568"/>
                    </a:ext>
                  </a:extLst>
                </a:gridCol>
                <a:gridCol w="567456">
                  <a:extLst>
                    <a:ext uri="{9D8B030D-6E8A-4147-A177-3AD203B41FA5}">
                      <a16:colId xmlns:a16="http://schemas.microsoft.com/office/drawing/2014/main" val="2636564753"/>
                    </a:ext>
                  </a:extLst>
                </a:gridCol>
                <a:gridCol w="567456">
                  <a:extLst>
                    <a:ext uri="{9D8B030D-6E8A-4147-A177-3AD203B41FA5}">
                      <a16:colId xmlns:a16="http://schemas.microsoft.com/office/drawing/2014/main" val="1222520480"/>
                    </a:ext>
                  </a:extLst>
                </a:gridCol>
              </a:tblGrid>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322970269"/>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516817793"/>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134830478"/>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057582204"/>
                  </a:ext>
                </a:extLst>
              </a:tr>
            </a:tbl>
          </a:graphicData>
        </a:graphic>
      </p:graphicFrame>
    </p:spTree>
    <p:extLst>
      <p:ext uri="{BB962C8B-B14F-4D97-AF65-F5344CB8AC3E}">
        <p14:creationId xmlns:p14="http://schemas.microsoft.com/office/powerpoint/2010/main" val="3098922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GB">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15814963" y="8229199"/>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15911946" y="9088180"/>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Backward pass</a:t>
            </a:r>
          </a:p>
        </p:txBody>
      </p:sp>
      <p:sp>
        <p:nvSpPr>
          <p:cNvPr id="82" name="Rectangle 81">
            <a:extLst>
              <a:ext uri="{FF2B5EF4-FFF2-40B4-BE49-F238E27FC236}">
                <a16:creationId xmlns:a16="http://schemas.microsoft.com/office/drawing/2014/main" id="{316AA7DA-5396-C43B-604A-A228BACF963E}"/>
              </a:ext>
            </a:extLst>
          </p:cNvPr>
          <p:cNvSpPr/>
          <p:nvPr/>
        </p:nvSpPr>
        <p:spPr>
          <a:xfrm>
            <a:off x="15911946" y="8099561"/>
            <a:ext cx="277090" cy="62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C349DF44-74D2-31F6-FA15-E7449421B4C3}"/>
              </a:ext>
            </a:extLst>
          </p:cNvPr>
          <p:cNvSpPr/>
          <p:nvPr/>
        </p:nvSpPr>
        <p:spPr>
          <a:xfrm>
            <a:off x="15911946" y="8958542"/>
            <a:ext cx="277090" cy="6286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5C2983F-ABEF-0040-8E2F-EA37CAB34077}"/>
              </a:ext>
            </a:extLst>
          </p:cNvPr>
          <p:cNvSpPr txBox="1"/>
          <p:nvPr/>
        </p:nvSpPr>
        <p:spPr>
          <a:xfrm>
            <a:off x="1101875" y="4685973"/>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40" name="TextBox 39">
            <a:extLst>
              <a:ext uri="{FF2B5EF4-FFF2-40B4-BE49-F238E27FC236}">
                <a16:creationId xmlns:a16="http://schemas.microsoft.com/office/drawing/2014/main" id="{4F819276-0115-0AF0-AD61-6A67AE558EAF}"/>
              </a:ext>
            </a:extLst>
          </p:cNvPr>
          <p:cNvSpPr txBox="1"/>
          <p:nvPr/>
        </p:nvSpPr>
        <p:spPr>
          <a:xfrm>
            <a:off x="1101875" y="5291688"/>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1" name="TextBox 40">
            <a:extLst>
              <a:ext uri="{FF2B5EF4-FFF2-40B4-BE49-F238E27FC236}">
                <a16:creationId xmlns:a16="http://schemas.microsoft.com/office/drawing/2014/main" id="{305E8F55-A546-6A22-FBCF-098656B4E402}"/>
              </a:ext>
            </a:extLst>
          </p:cNvPr>
          <p:cNvSpPr txBox="1"/>
          <p:nvPr/>
        </p:nvSpPr>
        <p:spPr>
          <a:xfrm>
            <a:off x="1101875" y="5897406"/>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2" name="TextBox 41">
            <a:extLst>
              <a:ext uri="{FF2B5EF4-FFF2-40B4-BE49-F238E27FC236}">
                <a16:creationId xmlns:a16="http://schemas.microsoft.com/office/drawing/2014/main" id="{C5F2E81E-38CB-E09D-A0A0-BDDB5E373B68}"/>
              </a:ext>
            </a:extLst>
          </p:cNvPr>
          <p:cNvSpPr txBox="1"/>
          <p:nvPr/>
        </p:nvSpPr>
        <p:spPr>
          <a:xfrm>
            <a:off x="1101875" y="6503121"/>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3" name="Group 42">
            <a:extLst>
              <a:ext uri="{FF2B5EF4-FFF2-40B4-BE49-F238E27FC236}">
                <a16:creationId xmlns:a16="http://schemas.microsoft.com/office/drawing/2014/main" id="{0F1AAB1B-A565-16B7-DCB6-C3FCA2BCF446}"/>
              </a:ext>
            </a:extLst>
          </p:cNvPr>
          <p:cNvGrpSpPr/>
          <p:nvPr/>
        </p:nvGrpSpPr>
        <p:grpSpPr>
          <a:xfrm>
            <a:off x="3399239" y="4103690"/>
            <a:ext cx="2600291" cy="553998"/>
            <a:chOff x="3399239" y="6249290"/>
            <a:chExt cx="2600291" cy="553998"/>
          </a:xfrm>
        </p:grpSpPr>
        <p:sp>
          <p:nvSpPr>
            <p:cNvPr id="44" name="TextBox 43">
              <a:extLst>
                <a:ext uri="{FF2B5EF4-FFF2-40B4-BE49-F238E27FC236}">
                  <a16:creationId xmlns:a16="http://schemas.microsoft.com/office/drawing/2014/main" id="{DC7F2B34-5C38-80F7-5825-E60F96B1156A}"/>
                </a:ext>
              </a:extLst>
            </p:cNvPr>
            <p:cNvSpPr txBox="1"/>
            <p:nvPr/>
          </p:nvSpPr>
          <p:spPr>
            <a:xfrm>
              <a:off x="3399239" y="6249290"/>
              <a:ext cx="1264836" cy="553998"/>
            </a:xfrm>
            <a:prstGeom prst="rect">
              <a:avLst/>
            </a:prstGeom>
            <a:noFill/>
          </p:spPr>
          <p:txBody>
            <a:bodyPr wrap="square" rtlCol="0">
              <a:spAutoFit/>
            </a:bodyPr>
            <a:lstStyle/>
            <a:p>
              <a:pPr marL="0" marR="0" lvl="0" indent="0" defTabSz="914445" eaLnBrk="1" fontAlgn="auto" latinLnBrk="0" hangingPunct="1">
                <a:lnSpc>
                  <a:spcPct val="100000"/>
                </a:lnSpc>
                <a:spcBef>
                  <a:spcPts val="0"/>
                </a:spcBef>
                <a:spcAft>
                  <a:spcPts val="0"/>
                </a:spcAft>
                <a:buClr>
                  <a:srgbClr val="000000"/>
                </a:buClr>
                <a:buSzTx/>
                <a:buFontTx/>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5" name="Straight Arrow Connector 44">
              <a:extLst>
                <a:ext uri="{FF2B5EF4-FFF2-40B4-BE49-F238E27FC236}">
                  <a16:creationId xmlns:a16="http://schemas.microsoft.com/office/drawing/2014/main" id="{4C0F3399-0442-5829-3B29-60B8A4CEDBA6}"/>
                </a:ext>
              </a:extLst>
            </p:cNvPr>
            <p:cNvCxnSpPr>
              <a:cxnSpLocks/>
            </p:cNvCxnSpPr>
            <p:nvPr/>
          </p:nvCxnSpPr>
          <p:spPr>
            <a:xfrm>
              <a:off x="4712899" y="6540109"/>
              <a:ext cx="1286631" cy="0"/>
            </a:xfrm>
            <a:prstGeom prst="straightConnector1">
              <a:avLst/>
            </a:prstGeom>
            <a:noFill/>
            <a:ln w="19050" cap="flat" cmpd="sng" algn="ctr">
              <a:solidFill>
                <a:srgbClr val="000000"/>
              </a:solidFill>
              <a:prstDash val="solid"/>
              <a:tailEnd type="triangle"/>
            </a:ln>
            <a:effectLst/>
          </p:spPr>
        </p:cxnSp>
      </p:grpSp>
      <p:graphicFrame>
        <p:nvGraphicFramePr>
          <p:cNvPr id="17" name="Table 16">
            <a:extLst>
              <a:ext uri="{FF2B5EF4-FFF2-40B4-BE49-F238E27FC236}">
                <a16:creationId xmlns:a16="http://schemas.microsoft.com/office/drawing/2014/main" id="{109B2F16-52FB-2687-1591-B17ACD55F842}"/>
              </a:ext>
            </a:extLst>
          </p:cNvPr>
          <p:cNvGraphicFramePr>
            <a:graphicFrameLocks noGrp="1"/>
          </p:cNvGraphicFramePr>
          <p:nvPr>
            <p:extLst>
              <p:ext uri="{D42A27DB-BD31-4B8C-83A1-F6EECF244321}">
                <p14:modId xmlns:p14="http://schemas.microsoft.com/office/powerpoint/2010/main" val="1235952401"/>
              </p:ext>
            </p:extLst>
          </p:nvPr>
        </p:nvGraphicFramePr>
        <p:xfrm>
          <a:off x="3490838" y="4676766"/>
          <a:ext cx="13030206" cy="2468880"/>
        </p:xfrm>
        <a:graphic>
          <a:graphicData uri="http://schemas.openxmlformats.org/drawingml/2006/table">
            <a:tbl>
              <a:tblPr/>
              <a:tblGrid>
                <a:gridCol w="567456">
                  <a:extLst>
                    <a:ext uri="{9D8B030D-6E8A-4147-A177-3AD203B41FA5}">
                      <a16:colId xmlns:a16="http://schemas.microsoft.com/office/drawing/2014/main" val="1561081687"/>
                    </a:ext>
                  </a:extLst>
                </a:gridCol>
                <a:gridCol w="567456">
                  <a:extLst>
                    <a:ext uri="{9D8B030D-6E8A-4147-A177-3AD203B41FA5}">
                      <a16:colId xmlns:a16="http://schemas.microsoft.com/office/drawing/2014/main" val="3709537232"/>
                    </a:ext>
                  </a:extLst>
                </a:gridCol>
                <a:gridCol w="567456">
                  <a:extLst>
                    <a:ext uri="{9D8B030D-6E8A-4147-A177-3AD203B41FA5}">
                      <a16:colId xmlns:a16="http://schemas.microsoft.com/office/drawing/2014/main" val="2592925231"/>
                    </a:ext>
                  </a:extLst>
                </a:gridCol>
                <a:gridCol w="567456">
                  <a:extLst>
                    <a:ext uri="{9D8B030D-6E8A-4147-A177-3AD203B41FA5}">
                      <a16:colId xmlns:a16="http://schemas.microsoft.com/office/drawing/2014/main" val="1281161588"/>
                    </a:ext>
                  </a:extLst>
                </a:gridCol>
                <a:gridCol w="567456">
                  <a:extLst>
                    <a:ext uri="{9D8B030D-6E8A-4147-A177-3AD203B41FA5}">
                      <a16:colId xmlns:a16="http://schemas.microsoft.com/office/drawing/2014/main" val="1346191126"/>
                    </a:ext>
                  </a:extLst>
                </a:gridCol>
                <a:gridCol w="567456">
                  <a:extLst>
                    <a:ext uri="{9D8B030D-6E8A-4147-A177-3AD203B41FA5}">
                      <a16:colId xmlns:a16="http://schemas.microsoft.com/office/drawing/2014/main" val="3833262100"/>
                    </a:ext>
                  </a:extLst>
                </a:gridCol>
                <a:gridCol w="567456">
                  <a:extLst>
                    <a:ext uri="{9D8B030D-6E8A-4147-A177-3AD203B41FA5}">
                      <a16:colId xmlns:a16="http://schemas.microsoft.com/office/drawing/2014/main" val="133552487"/>
                    </a:ext>
                  </a:extLst>
                </a:gridCol>
                <a:gridCol w="567456">
                  <a:extLst>
                    <a:ext uri="{9D8B030D-6E8A-4147-A177-3AD203B41FA5}">
                      <a16:colId xmlns:a16="http://schemas.microsoft.com/office/drawing/2014/main" val="3858969645"/>
                    </a:ext>
                  </a:extLst>
                </a:gridCol>
                <a:gridCol w="567456">
                  <a:extLst>
                    <a:ext uri="{9D8B030D-6E8A-4147-A177-3AD203B41FA5}">
                      <a16:colId xmlns:a16="http://schemas.microsoft.com/office/drawing/2014/main" val="1378664301"/>
                    </a:ext>
                  </a:extLst>
                </a:gridCol>
                <a:gridCol w="567456">
                  <a:extLst>
                    <a:ext uri="{9D8B030D-6E8A-4147-A177-3AD203B41FA5}">
                      <a16:colId xmlns:a16="http://schemas.microsoft.com/office/drawing/2014/main" val="4290915183"/>
                    </a:ext>
                  </a:extLst>
                </a:gridCol>
                <a:gridCol w="563909">
                  <a:extLst>
                    <a:ext uri="{9D8B030D-6E8A-4147-A177-3AD203B41FA5}">
                      <a16:colId xmlns:a16="http://schemas.microsoft.com/office/drawing/2014/main" val="2270302409"/>
                    </a:ext>
                  </a:extLst>
                </a:gridCol>
                <a:gridCol w="563909">
                  <a:extLst>
                    <a:ext uri="{9D8B030D-6E8A-4147-A177-3AD203B41FA5}">
                      <a16:colId xmlns:a16="http://schemas.microsoft.com/office/drawing/2014/main" val="67085143"/>
                    </a:ext>
                  </a:extLst>
                </a:gridCol>
                <a:gridCol w="567456">
                  <a:extLst>
                    <a:ext uri="{9D8B030D-6E8A-4147-A177-3AD203B41FA5}">
                      <a16:colId xmlns:a16="http://schemas.microsoft.com/office/drawing/2014/main" val="396619325"/>
                    </a:ext>
                  </a:extLst>
                </a:gridCol>
                <a:gridCol w="563909">
                  <a:extLst>
                    <a:ext uri="{9D8B030D-6E8A-4147-A177-3AD203B41FA5}">
                      <a16:colId xmlns:a16="http://schemas.microsoft.com/office/drawing/2014/main" val="546774718"/>
                    </a:ext>
                  </a:extLst>
                </a:gridCol>
                <a:gridCol w="563909">
                  <a:extLst>
                    <a:ext uri="{9D8B030D-6E8A-4147-A177-3AD203B41FA5}">
                      <a16:colId xmlns:a16="http://schemas.microsoft.com/office/drawing/2014/main" val="1844014341"/>
                    </a:ext>
                  </a:extLst>
                </a:gridCol>
                <a:gridCol w="567456">
                  <a:extLst>
                    <a:ext uri="{9D8B030D-6E8A-4147-A177-3AD203B41FA5}">
                      <a16:colId xmlns:a16="http://schemas.microsoft.com/office/drawing/2014/main" val="4151660413"/>
                    </a:ext>
                  </a:extLst>
                </a:gridCol>
                <a:gridCol w="563909">
                  <a:extLst>
                    <a:ext uri="{9D8B030D-6E8A-4147-A177-3AD203B41FA5}">
                      <a16:colId xmlns:a16="http://schemas.microsoft.com/office/drawing/2014/main" val="674485116"/>
                    </a:ext>
                  </a:extLst>
                </a:gridCol>
                <a:gridCol w="563909">
                  <a:extLst>
                    <a:ext uri="{9D8B030D-6E8A-4147-A177-3AD203B41FA5}">
                      <a16:colId xmlns:a16="http://schemas.microsoft.com/office/drawing/2014/main" val="2745972983"/>
                    </a:ext>
                  </a:extLst>
                </a:gridCol>
                <a:gridCol w="567456">
                  <a:extLst>
                    <a:ext uri="{9D8B030D-6E8A-4147-A177-3AD203B41FA5}">
                      <a16:colId xmlns:a16="http://schemas.microsoft.com/office/drawing/2014/main" val="1034368207"/>
                    </a:ext>
                  </a:extLst>
                </a:gridCol>
                <a:gridCol w="567456">
                  <a:extLst>
                    <a:ext uri="{9D8B030D-6E8A-4147-A177-3AD203B41FA5}">
                      <a16:colId xmlns:a16="http://schemas.microsoft.com/office/drawing/2014/main" val="630848377"/>
                    </a:ext>
                  </a:extLst>
                </a:gridCol>
                <a:gridCol w="567456">
                  <a:extLst>
                    <a:ext uri="{9D8B030D-6E8A-4147-A177-3AD203B41FA5}">
                      <a16:colId xmlns:a16="http://schemas.microsoft.com/office/drawing/2014/main" val="3782532568"/>
                    </a:ext>
                  </a:extLst>
                </a:gridCol>
                <a:gridCol w="567456">
                  <a:extLst>
                    <a:ext uri="{9D8B030D-6E8A-4147-A177-3AD203B41FA5}">
                      <a16:colId xmlns:a16="http://schemas.microsoft.com/office/drawing/2014/main" val="2636564753"/>
                    </a:ext>
                  </a:extLst>
                </a:gridCol>
                <a:gridCol w="567456">
                  <a:extLst>
                    <a:ext uri="{9D8B030D-6E8A-4147-A177-3AD203B41FA5}">
                      <a16:colId xmlns:a16="http://schemas.microsoft.com/office/drawing/2014/main" val="1222520480"/>
                    </a:ext>
                  </a:extLst>
                </a:gridCol>
              </a:tblGrid>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322970269"/>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516817793"/>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134830478"/>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057582204"/>
                  </a:ext>
                </a:extLst>
              </a:tr>
            </a:tbl>
          </a:graphicData>
        </a:graphic>
      </p:graphicFrame>
      <p:graphicFrame>
        <p:nvGraphicFramePr>
          <p:cNvPr id="19" name="Table 18">
            <a:extLst>
              <a:ext uri="{FF2B5EF4-FFF2-40B4-BE49-F238E27FC236}">
                <a16:creationId xmlns:a16="http://schemas.microsoft.com/office/drawing/2014/main" id="{1E4139EB-C237-253A-3C1E-A9C103315174}"/>
              </a:ext>
            </a:extLst>
          </p:cNvPr>
          <p:cNvGraphicFramePr>
            <a:graphicFrameLocks noGrp="1"/>
          </p:cNvGraphicFramePr>
          <p:nvPr>
            <p:extLst>
              <p:ext uri="{D42A27DB-BD31-4B8C-83A1-F6EECF244321}">
                <p14:modId xmlns:p14="http://schemas.microsoft.com/office/powerpoint/2010/main" val="858171989"/>
              </p:ext>
            </p:extLst>
          </p:nvPr>
        </p:nvGraphicFramePr>
        <p:xfrm>
          <a:off x="3490838" y="4676766"/>
          <a:ext cx="13030203" cy="2468880"/>
        </p:xfrm>
        <a:graphic>
          <a:graphicData uri="http://schemas.openxmlformats.org/drawingml/2006/table">
            <a:tbl>
              <a:tblPr/>
              <a:tblGrid>
                <a:gridCol w="567765">
                  <a:extLst>
                    <a:ext uri="{9D8B030D-6E8A-4147-A177-3AD203B41FA5}">
                      <a16:colId xmlns:a16="http://schemas.microsoft.com/office/drawing/2014/main" val="2922027924"/>
                    </a:ext>
                  </a:extLst>
                </a:gridCol>
                <a:gridCol w="567765">
                  <a:extLst>
                    <a:ext uri="{9D8B030D-6E8A-4147-A177-3AD203B41FA5}">
                      <a16:colId xmlns:a16="http://schemas.microsoft.com/office/drawing/2014/main" val="1691161223"/>
                    </a:ext>
                  </a:extLst>
                </a:gridCol>
                <a:gridCol w="567765">
                  <a:extLst>
                    <a:ext uri="{9D8B030D-6E8A-4147-A177-3AD203B41FA5}">
                      <a16:colId xmlns:a16="http://schemas.microsoft.com/office/drawing/2014/main" val="2127171514"/>
                    </a:ext>
                  </a:extLst>
                </a:gridCol>
                <a:gridCol w="567765">
                  <a:extLst>
                    <a:ext uri="{9D8B030D-6E8A-4147-A177-3AD203B41FA5}">
                      <a16:colId xmlns:a16="http://schemas.microsoft.com/office/drawing/2014/main" val="1873508731"/>
                    </a:ext>
                  </a:extLst>
                </a:gridCol>
                <a:gridCol w="567765">
                  <a:extLst>
                    <a:ext uri="{9D8B030D-6E8A-4147-A177-3AD203B41FA5}">
                      <a16:colId xmlns:a16="http://schemas.microsoft.com/office/drawing/2014/main" val="3358219802"/>
                    </a:ext>
                  </a:extLst>
                </a:gridCol>
                <a:gridCol w="567765">
                  <a:extLst>
                    <a:ext uri="{9D8B030D-6E8A-4147-A177-3AD203B41FA5}">
                      <a16:colId xmlns:a16="http://schemas.microsoft.com/office/drawing/2014/main" val="4279158581"/>
                    </a:ext>
                  </a:extLst>
                </a:gridCol>
                <a:gridCol w="567765">
                  <a:extLst>
                    <a:ext uri="{9D8B030D-6E8A-4147-A177-3AD203B41FA5}">
                      <a16:colId xmlns:a16="http://schemas.microsoft.com/office/drawing/2014/main" val="2597849878"/>
                    </a:ext>
                  </a:extLst>
                </a:gridCol>
                <a:gridCol w="567765">
                  <a:extLst>
                    <a:ext uri="{9D8B030D-6E8A-4147-A177-3AD203B41FA5}">
                      <a16:colId xmlns:a16="http://schemas.microsoft.com/office/drawing/2014/main" val="3458664993"/>
                    </a:ext>
                  </a:extLst>
                </a:gridCol>
                <a:gridCol w="567765">
                  <a:extLst>
                    <a:ext uri="{9D8B030D-6E8A-4147-A177-3AD203B41FA5}">
                      <a16:colId xmlns:a16="http://schemas.microsoft.com/office/drawing/2014/main" val="3448905494"/>
                    </a:ext>
                  </a:extLst>
                </a:gridCol>
                <a:gridCol w="567765">
                  <a:extLst>
                    <a:ext uri="{9D8B030D-6E8A-4147-A177-3AD203B41FA5}">
                      <a16:colId xmlns:a16="http://schemas.microsoft.com/office/drawing/2014/main" val="2190993900"/>
                    </a:ext>
                  </a:extLst>
                </a:gridCol>
                <a:gridCol w="564216">
                  <a:extLst>
                    <a:ext uri="{9D8B030D-6E8A-4147-A177-3AD203B41FA5}">
                      <a16:colId xmlns:a16="http://schemas.microsoft.com/office/drawing/2014/main" val="3302875613"/>
                    </a:ext>
                  </a:extLst>
                </a:gridCol>
                <a:gridCol w="564216">
                  <a:extLst>
                    <a:ext uri="{9D8B030D-6E8A-4147-A177-3AD203B41FA5}">
                      <a16:colId xmlns:a16="http://schemas.microsoft.com/office/drawing/2014/main" val="3097365389"/>
                    </a:ext>
                  </a:extLst>
                </a:gridCol>
                <a:gridCol w="567765">
                  <a:extLst>
                    <a:ext uri="{9D8B030D-6E8A-4147-A177-3AD203B41FA5}">
                      <a16:colId xmlns:a16="http://schemas.microsoft.com/office/drawing/2014/main" val="1204246050"/>
                    </a:ext>
                  </a:extLst>
                </a:gridCol>
                <a:gridCol w="564216">
                  <a:extLst>
                    <a:ext uri="{9D8B030D-6E8A-4147-A177-3AD203B41FA5}">
                      <a16:colId xmlns:a16="http://schemas.microsoft.com/office/drawing/2014/main" val="1598470485"/>
                    </a:ext>
                  </a:extLst>
                </a:gridCol>
                <a:gridCol w="564216">
                  <a:extLst>
                    <a:ext uri="{9D8B030D-6E8A-4147-A177-3AD203B41FA5}">
                      <a16:colId xmlns:a16="http://schemas.microsoft.com/office/drawing/2014/main" val="1646571399"/>
                    </a:ext>
                  </a:extLst>
                </a:gridCol>
                <a:gridCol w="567765">
                  <a:extLst>
                    <a:ext uri="{9D8B030D-6E8A-4147-A177-3AD203B41FA5}">
                      <a16:colId xmlns:a16="http://schemas.microsoft.com/office/drawing/2014/main" val="3908111037"/>
                    </a:ext>
                  </a:extLst>
                </a:gridCol>
                <a:gridCol w="564216">
                  <a:extLst>
                    <a:ext uri="{9D8B030D-6E8A-4147-A177-3AD203B41FA5}">
                      <a16:colId xmlns:a16="http://schemas.microsoft.com/office/drawing/2014/main" val="2631198718"/>
                    </a:ext>
                  </a:extLst>
                </a:gridCol>
                <a:gridCol w="564216">
                  <a:extLst>
                    <a:ext uri="{9D8B030D-6E8A-4147-A177-3AD203B41FA5}">
                      <a16:colId xmlns:a16="http://schemas.microsoft.com/office/drawing/2014/main" val="3675536810"/>
                    </a:ext>
                  </a:extLst>
                </a:gridCol>
                <a:gridCol w="567765">
                  <a:extLst>
                    <a:ext uri="{9D8B030D-6E8A-4147-A177-3AD203B41FA5}">
                      <a16:colId xmlns:a16="http://schemas.microsoft.com/office/drawing/2014/main" val="3529774626"/>
                    </a:ext>
                  </a:extLst>
                </a:gridCol>
                <a:gridCol w="564216">
                  <a:extLst>
                    <a:ext uri="{9D8B030D-6E8A-4147-A177-3AD203B41FA5}">
                      <a16:colId xmlns:a16="http://schemas.microsoft.com/office/drawing/2014/main" val="1030032808"/>
                    </a:ext>
                  </a:extLst>
                </a:gridCol>
                <a:gridCol w="564216">
                  <a:extLst>
                    <a:ext uri="{9D8B030D-6E8A-4147-A177-3AD203B41FA5}">
                      <a16:colId xmlns:a16="http://schemas.microsoft.com/office/drawing/2014/main" val="2987293213"/>
                    </a:ext>
                  </a:extLst>
                </a:gridCol>
                <a:gridCol w="567765">
                  <a:extLst>
                    <a:ext uri="{9D8B030D-6E8A-4147-A177-3AD203B41FA5}">
                      <a16:colId xmlns:a16="http://schemas.microsoft.com/office/drawing/2014/main" val="2109398179"/>
                    </a:ext>
                  </a:extLst>
                </a:gridCol>
                <a:gridCol w="567765">
                  <a:extLst>
                    <a:ext uri="{9D8B030D-6E8A-4147-A177-3AD203B41FA5}">
                      <a16:colId xmlns:a16="http://schemas.microsoft.com/office/drawing/2014/main" val="1995138098"/>
                    </a:ext>
                  </a:extLst>
                </a:gridCol>
              </a:tblGrid>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863574729"/>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4004384531"/>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795684279"/>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008505990"/>
                  </a:ext>
                </a:extLst>
              </a:tr>
            </a:tbl>
          </a:graphicData>
        </a:graphic>
      </p:graphicFrame>
    </p:spTree>
    <p:extLst>
      <p:ext uri="{BB962C8B-B14F-4D97-AF65-F5344CB8AC3E}">
        <p14:creationId xmlns:p14="http://schemas.microsoft.com/office/powerpoint/2010/main" val="3982809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GB">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15814963" y="8229199"/>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15911946" y="9088180"/>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Backward pass</a:t>
            </a:r>
          </a:p>
        </p:txBody>
      </p:sp>
      <p:sp>
        <p:nvSpPr>
          <p:cNvPr id="82" name="Rectangle 81">
            <a:extLst>
              <a:ext uri="{FF2B5EF4-FFF2-40B4-BE49-F238E27FC236}">
                <a16:creationId xmlns:a16="http://schemas.microsoft.com/office/drawing/2014/main" id="{316AA7DA-5396-C43B-604A-A228BACF963E}"/>
              </a:ext>
            </a:extLst>
          </p:cNvPr>
          <p:cNvSpPr/>
          <p:nvPr/>
        </p:nvSpPr>
        <p:spPr>
          <a:xfrm>
            <a:off x="15911946" y="8099561"/>
            <a:ext cx="277090" cy="62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C349DF44-74D2-31F6-FA15-E7449421B4C3}"/>
              </a:ext>
            </a:extLst>
          </p:cNvPr>
          <p:cNvSpPr/>
          <p:nvPr/>
        </p:nvSpPr>
        <p:spPr>
          <a:xfrm>
            <a:off x="15911946" y="8958542"/>
            <a:ext cx="277090" cy="6286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C5C2983F-ABEF-0040-8E2F-EA37CAB34077}"/>
              </a:ext>
            </a:extLst>
          </p:cNvPr>
          <p:cNvSpPr txBox="1"/>
          <p:nvPr/>
        </p:nvSpPr>
        <p:spPr>
          <a:xfrm>
            <a:off x="1101875" y="4685973"/>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40" name="TextBox 39">
            <a:extLst>
              <a:ext uri="{FF2B5EF4-FFF2-40B4-BE49-F238E27FC236}">
                <a16:creationId xmlns:a16="http://schemas.microsoft.com/office/drawing/2014/main" id="{4F819276-0115-0AF0-AD61-6A67AE558EAF}"/>
              </a:ext>
            </a:extLst>
          </p:cNvPr>
          <p:cNvSpPr txBox="1"/>
          <p:nvPr/>
        </p:nvSpPr>
        <p:spPr>
          <a:xfrm>
            <a:off x="1101875" y="5291688"/>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41" name="TextBox 40">
            <a:extLst>
              <a:ext uri="{FF2B5EF4-FFF2-40B4-BE49-F238E27FC236}">
                <a16:creationId xmlns:a16="http://schemas.microsoft.com/office/drawing/2014/main" id="{305E8F55-A546-6A22-FBCF-098656B4E402}"/>
              </a:ext>
            </a:extLst>
          </p:cNvPr>
          <p:cNvSpPr txBox="1"/>
          <p:nvPr/>
        </p:nvSpPr>
        <p:spPr>
          <a:xfrm>
            <a:off x="1101875" y="5897406"/>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42" name="TextBox 41">
            <a:extLst>
              <a:ext uri="{FF2B5EF4-FFF2-40B4-BE49-F238E27FC236}">
                <a16:creationId xmlns:a16="http://schemas.microsoft.com/office/drawing/2014/main" id="{C5F2E81E-38CB-E09D-A0A0-BDDB5E373B68}"/>
              </a:ext>
            </a:extLst>
          </p:cNvPr>
          <p:cNvSpPr txBox="1"/>
          <p:nvPr/>
        </p:nvSpPr>
        <p:spPr>
          <a:xfrm>
            <a:off x="1101875" y="6503121"/>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43" name="Group 42">
            <a:extLst>
              <a:ext uri="{FF2B5EF4-FFF2-40B4-BE49-F238E27FC236}">
                <a16:creationId xmlns:a16="http://schemas.microsoft.com/office/drawing/2014/main" id="{0F1AAB1B-A565-16B7-DCB6-C3FCA2BCF446}"/>
              </a:ext>
            </a:extLst>
          </p:cNvPr>
          <p:cNvGrpSpPr/>
          <p:nvPr/>
        </p:nvGrpSpPr>
        <p:grpSpPr>
          <a:xfrm>
            <a:off x="3399239" y="4103690"/>
            <a:ext cx="2600291" cy="553998"/>
            <a:chOff x="3399239" y="6249290"/>
            <a:chExt cx="2600291" cy="553998"/>
          </a:xfrm>
        </p:grpSpPr>
        <p:sp>
          <p:nvSpPr>
            <p:cNvPr id="44" name="TextBox 43">
              <a:extLst>
                <a:ext uri="{FF2B5EF4-FFF2-40B4-BE49-F238E27FC236}">
                  <a16:creationId xmlns:a16="http://schemas.microsoft.com/office/drawing/2014/main" id="{DC7F2B34-5C38-80F7-5825-E60F96B1156A}"/>
                </a:ext>
              </a:extLst>
            </p:cNvPr>
            <p:cNvSpPr txBox="1"/>
            <p:nvPr/>
          </p:nvSpPr>
          <p:spPr>
            <a:xfrm>
              <a:off x="3399239" y="6249290"/>
              <a:ext cx="1264836" cy="553998"/>
            </a:xfrm>
            <a:prstGeom prst="rect">
              <a:avLst/>
            </a:prstGeom>
            <a:noFill/>
          </p:spPr>
          <p:txBody>
            <a:bodyPr wrap="square" rtlCol="0">
              <a:spAutoFit/>
            </a:bodyPr>
            <a:lstStyle/>
            <a:p>
              <a:pPr marL="0" marR="0" lvl="0" indent="0" defTabSz="914445" eaLnBrk="1" fontAlgn="auto" latinLnBrk="0" hangingPunct="1">
                <a:lnSpc>
                  <a:spcPct val="100000"/>
                </a:lnSpc>
                <a:spcBef>
                  <a:spcPts val="0"/>
                </a:spcBef>
                <a:spcAft>
                  <a:spcPts val="0"/>
                </a:spcAft>
                <a:buClr>
                  <a:srgbClr val="000000"/>
                </a:buClr>
                <a:buSzTx/>
                <a:buFontTx/>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45" name="Straight Arrow Connector 44">
              <a:extLst>
                <a:ext uri="{FF2B5EF4-FFF2-40B4-BE49-F238E27FC236}">
                  <a16:creationId xmlns:a16="http://schemas.microsoft.com/office/drawing/2014/main" id="{4C0F3399-0442-5829-3B29-60B8A4CEDBA6}"/>
                </a:ext>
              </a:extLst>
            </p:cNvPr>
            <p:cNvCxnSpPr>
              <a:cxnSpLocks/>
            </p:cNvCxnSpPr>
            <p:nvPr/>
          </p:nvCxnSpPr>
          <p:spPr>
            <a:xfrm>
              <a:off x="4712899" y="6540109"/>
              <a:ext cx="1286631" cy="0"/>
            </a:xfrm>
            <a:prstGeom prst="straightConnector1">
              <a:avLst/>
            </a:prstGeom>
            <a:noFill/>
            <a:ln w="19050" cap="flat" cmpd="sng" algn="ctr">
              <a:solidFill>
                <a:srgbClr val="000000"/>
              </a:solidFill>
              <a:prstDash val="solid"/>
              <a:tailEnd type="triangle"/>
            </a:ln>
            <a:effectLst/>
          </p:spPr>
        </p:cxnSp>
      </p:grpSp>
      <p:graphicFrame>
        <p:nvGraphicFramePr>
          <p:cNvPr id="17" name="Table 16">
            <a:extLst>
              <a:ext uri="{FF2B5EF4-FFF2-40B4-BE49-F238E27FC236}">
                <a16:creationId xmlns:a16="http://schemas.microsoft.com/office/drawing/2014/main" id="{261EEA73-6BA5-486F-2E0E-19EC2E301A39}"/>
              </a:ext>
            </a:extLst>
          </p:cNvPr>
          <p:cNvGraphicFramePr>
            <a:graphicFrameLocks noGrp="1"/>
          </p:cNvGraphicFramePr>
          <p:nvPr>
            <p:extLst>
              <p:ext uri="{D42A27DB-BD31-4B8C-83A1-F6EECF244321}">
                <p14:modId xmlns:p14="http://schemas.microsoft.com/office/powerpoint/2010/main" val="2874036728"/>
              </p:ext>
            </p:extLst>
          </p:nvPr>
        </p:nvGraphicFramePr>
        <p:xfrm>
          <a:off x="3490838" y="4676766"/>
          <a:ext cx="13030203" cy="2468880"/>
        </p:xfrm>
        <a:graphic>
          <a:graphicData uri="http://schemas.openxmlformats.org/drawingml/2006/table">
            <a:tbl>
              <a:tblPr/>
              <a:tblGrid>
                <a:gridCol w="567765">
                  <a:extLst>
                    <a:ext uri="{9D8B030D-6E8A-4147-A177-3AD203B41FA5}">
                      <a16:colId xmlns:a16="http://schemas.microsoft.com/office/drawing/2014/main" val="2922027924"/>
                    </a:ext>
                  </a:extLst>
                </a:gridCol>
                <a:gridCol w="567765">
                  <a:extLst>
                    <a:ext uri="{9D8B030D-6E8A-4147-A177-3AD203B41FA5}">
                      <a16:colId xmlns:a16="http://schemas.microsoft.com/office/drawing/2014/main" val="1691161223"/>
                    </a:ext>
                  </a:extLst>
                </a:gridCol>
                <a:gridCol w="567765">
                  <a:extLst>
                    <a:ext uri="{9D8B030D-6E8A-4147-A177-3AD203B41FA5}">
                      <a16:colId xmlns:a16="http://schemas.microsoft.com/office/drawing/2014/main" val="2127171514"/>
                    </a:ext>
                  </a:extLst>
                </a:gridCol>
                <a:gridCol w="567765">
                  <a:extLst>
                    <a:ext uri="{9D8B030D-6E8A-4147-A177-3AD203B41FA5}">
                      <a16:colId xmlns:a16="http://schemas.microsoft.com/office/drawing/2014/main" val="1873508731"/>
                    </a:ext>
                  </a:extLst>
                </a:gridCol>
                <a:gridCol w="567765">
                  <a:extLst>
                    <a:ext uri="{9D8B030D-6E8A-4147-A177-3AD203B41FA5}">
                      <a16:colId xmlns:a16="http://schemas.microsoft.com/office/drawing/2014/main" val="3358219802"/>
                    </a:ext>
                  </a:extLst>
                </a:gridCol>
                <a:gridCol w="567765">
                  <a:extLst>
                    <a:ext uri="{9D8B030D-6E8A-4147-A177-3AD203B41FA5}">
                      <a16:colId xmlns:a16="http://schemas.microsoft.com/office/drawing/2014/main" val="4279158581"/>
                    </a:ext>
                  </a:extLst>
                </a:gridCol>
                <a:gridCol w="567765">
                  <a:extLst>
                    <a:ext uri="{9D8B030D-6E8A-4147-A177-3AD203B41FA5}">
                      <a16:colId xmlns:a16="http://schemas.microsoft.com/office/drawing/2014/main" val="2597849878"/>
                    </a:ext>
                  </a:extLst>
                </a:gridCol>
                <a:gridCol w="567765">
                  <a:extLst>
                    <a:ext uri="{9D8B030D-6E8A-4147-A177-3AD203B41FA5}">
                      <a16:colId xmlns:a16="http://schemas.microsoft.com/office/drawing/2014/main" val="3458664993"/>
                    </a:ext>
                  </a:extLst>
                </a:gridCol>
                <a:gridCol w="567765">
                  <a:extLst>
                    <a:ext uri="{9D8B030D-6E8A-4147-A177-3AD203B41FA5}">
                      <a16:colId xmlns:a16="http://schemas.microsoft.com/office/drawing/2014/main" val="3448905494"/>
                    </a:ext>
                  </a:extLst>
                </a:gridCol>
                <a:gridCol w="567765">
                  <a:extLst>
                    <a:ext uri="{9D8B030D-6E8A-4147-A177-3AD203B41FA5}">
                      <a16:colId xmlns:a16="http://schemas.microsoft.com/office/drawing/2014/main" val="2190993900"/>
                    </a:ext>
                  </a:extLst>
                </a:gridCol>
                <a:gridCol w="564216">
                  <a:extLst>
                    <a:ext uri="{9D8B030D-6E8A-4147-A177-3AD203B41FA5}">
                      <a16:colId xmlns:a16="http://schemas.microsoft.com/office/drawing/2014/main" val="3302875613"/>
                    </a:ext>
                  </a:extLst>
                </a:gridCol>
                <a:gridCol w="564216">
                  <a:extLst>
                    <a:ext uri="{9D8B030D-6E8A-4147-A177-3AD203B41FA5}">
                      <a16:colId xmlns:a16="http://schemas.microsoft.com/office/drawing/2014/main" val="3097365389"/>
                    </a:ext>
                  </a:extLst>
                </a:gridCol>
                <a:gridCol w="567765">
                  <a:extLst>
                    <a:ext uri="{9D8B030D-6E8A-4147-A177-3AD203B41FA5}">
                      <a16:colId xmlns:a16="http://schemas.microsoft.com/office/drawing/2014/main" val="1204246050"/>
                    </a:ext>
                  </a:extLst>
                </a:gridCol>
                <a:gridCol w="564216">
                  <a:extLst>
                    <a:ext uri="{9D8B030D-6E8A-4147-A177-3AD203B41FA5}">
                      <a16:colId xmlns:a16="http://schemas.microsoft.com/office/drawing/2014/main" val="1598470485"/>
                    </a:ext>
                  </a:extLst>
                </a:gridCol>
                <a:gridCol w="564216">
                  <a:extLst>
                    <a:ext uri="{9D8B030D-6E8A-4147-A177-3AD203B41FA5}">
                      <a16:colId xmlns:a16="http://schemas.microsoft.com/office/drawing/2014/main" val="1646571399"/>
                    </a:ext>
                  </a:extLst>
                </a:gridCol>
                <a:gridCol w="567765">
                  <a:extLst>
                    <a:ext uri="{9D8B030D-6E8A-4147-A177-3AD203B41FA5}">
                      <a16:colId xmlns:a16="http://schemas.microsoft.com/office/drawing/2014/main" val="3908111037"/>
                    </a:ext>
                  </a:extLst>
                </a:gridCol>
                <a:gridCol w="564216">
                  <a:extLst>
                    <a:ext uri="{9D8B030D-6E8A-4147-A177-3AD203B41FA5}">
                      <a16:colId xmlns:a16="http://schemas.microsoft.com/office/drawing/2014/main" val="2631198718"/>
                    </a:ext>
                  </a:extLst>
                </a:gridCol>
                <a:gridCol w="564216">
                  <a:extLst>
                    <a:ext uri="{9D8B030D-6E8A-4147-A177-3AD203B41FA5}">
                      <a16:colId xmlns:a16="http://schemas.microsoft.com/office/drawing/2014/main" val="3675536810"/>
                    </a:ext>
                  </a:extLst>
                </a:gridCol>
                <a:gridCol w="567765">
                  <a:extLst>
                    <a:ext uri="{9D8B030D-6E8A-4147-A177-3AD203B41FA5}">
                      <a16:colId xmlns:a16="http://schemas.microsoft.com/office/drawing/2014/main" val="3529774626"/>
                    </a:ext>
                  </a:extLst>
                </a:gridCol>
                <a:gridCol w="564216">
                  <a:extLst>
                    <a:ext uri="{9D8B030D-6E8A-4147-A177-3AD203B41FA5}">
                      <a16:colId xmlns:a16="http://schemas.microsoft.com/office/drawing/2014/main" val="1030032808"/>
                    </a:ext>
                  </a:extLst>
                </a:gridCol>
                <a:gridCol w="564216">
                  <a:extLst>
                    <a:ext uri="{9D8B030D-6E8A-4147-A177-3AD203B41FA5}">
                      <a16:colId xmlns:a16="http://schemas.microsoft.com/office/drawing/2014/main" val="2987293213"/>
                    </a:ext>
                  </a:extLst>
                </a:gridCol>
                <a:gridCol w="567765">
                  <a:extLst>
                    <a:ext uri="{9D8B030D-6E8A-4147-A177-3AD203B41FA5}">
                      <a16:colId xmlns:a16="http://schemas.microsoft.com/office/drawing/2014/main" val="2109398179"/>
                    </a:ext>
                  </a:extLst>
                </a:gridCol>
                <a:gridCol w="567765">
                  <a:extLst>
                    <a:ext uri="{9D8B030D-6E8A-4147-A177-3AD203B41FA5}">
                      <a16:colId xmlns:a16="http://schemas.microsoft.com/office/drawing/2014/main" val="1995138098"/>
                    </a:ext>
                  </a:extLst>
                </a:gridCol>
              </a:tblGrid>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863574729"/>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4004384531"/>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795684279"/>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008505990"/>
                  </a:ext>
                </a:extLst>
              </a:tr>
            </a:tbl>
          </a:graphicData>
        </a:graphic>
      </p:graphicFrame>
      <p:graphicFrame>
        <p:nvGraphicFramePr>
          <p:cNvPr id="19" name="Table 18">
            <a:extLst>
              <a:ext uri="{FF2B5EF4-FFF2-40B4-BE49-F238E27FC236}">
                <a16:creationId xmlns:a16="http://schemas.microsoft.com/office/drawing/2014/main" id="{FBEB0515-B59F-B25A-AE4E-2D5407CDD604}"/>
              </a:ext>
            </a:extLst>
          </p:cNvPr>
          <p:cNvGraphicFramePr>
            <a:graphicFrameLocks noGrp="1"/>
          </p:cNvGraphicFramePr>
          <p:nvPr>
            <p:extLst>
              <p:ext uri="{D42A27DB-BD31-4B8C-83A1-F6EECF244321}">
                <p14:modId xmlns:p14="http://schemas.microsoft.com/office/powerpoint/2010/main" val="1148761098"/>
              </p:ext>
            </p:extLst>
          </p:nvPr>
        </p:nvGraphicFramePr>
        <p:xfrm>
          <a:off x="3490838" y="4683966"/>
          <a:ext cx="13030203" cy="2468880"/>
        </p:xfrm>
        <a:graphic>
          <a:graphicData uri="http://schemas.openxmlformats.org/drawingml/2006/table">
            <a:tbl>
              <a:tblPr/>
              <a:tblGrid>
                <a:gridCol w="567765">
                  <a:extLst>
                    <a:ext uri="{9D8B030D-6E8A-4147-A177-3AD203B41FA5}">
                      <a16:colId xmlns:a16="http://schemas.microsoft.com/office/drawing/2014/main" val="3332326544"/>
                    </a:ext>
                  </a:extLst>
                </a:gridCol>
                <a:gridCol w="567765">
                  <a:extLst>
                    <a:ext uri="{9D8B030D-6E8A-4147-A177-3AD203B41FA5}">
                      <a16:colId xmlns:a16="http://schemas.microsoft.com/office/drawing/2014/main" val="118580706"/>
                    </a:ext>
                  </a:extLst>
                </a:gridCol>
                <a:gridCol w="567765">
                  <a:extLst>
                    <a:ext uri="{9D8B030D-6E8A-4147-A177-3AD203B41FA5}">
                      <a16:colId xmlns:a16="http://schemas.microsoft.com/office/drawing/2014/main" val="3373950543"/>
                    </a:ext>
                  </a:extLst>
                </a:gridCol>
                <a:gridCol w="567765">
                  <a:extLst>
                    <a:ext uri="{9D8B030D-6E8A-4147-A177-3AD203B41FA5}">
                      <a16:colId xmlns:a16="http://schemas.microsoft.com/office/drawing/2014/main" val="3259103215"/>
                    </a:ext>
                  </a:extLst>
                </a:gridCol>
                <a:gridCol w="567765">
                  <a:extLst>
                    <a:ext uri="{9D8B030D-6E8A-4147-A177-3AD203B41FA5}">
                      <a16:colId xmlns:a16="http://schemas.microsoft.com/office/drawing/2014/main" val="362755092"/>
                    </a:ext>
                  </a:extLst>
                </a:gridCol>
                <a:gridCol w="567765">
                  <a:extLst>
                    <a:ext uri="{9D8B030D-6E8A-4147-A177-3AD203B41FA5}">
                      <a16:colId xmlns:a16="http://schemas.microsoft.com/office/drawing/2014/main" val="1764696134"/>
                    </a:ext>
                  </a:extLst>
                </a:gridCol>
                <a:gridCol w="567765">
                  <a:extLst>
                    <a:ext uri="{9D8B030D-6E8A-4147-A177-3AD203B41FA5}">
                      <a16:colId xmlns:a16="http://schemas.microsoft.com/office/drawing/2014/main" val="3366693626"/>
                    </a:ext>
                  </a:extLst>
                </a:gridCol>
                <a:gridCol w="567765">
                  <a:extLst>
                    <a:ext uri="{9D8B030D-6E8A-4147-A177-3AD203B41FA5}">
                      <a16:colId xmlns:a16="http://schemas.microsoft.com/office/drawing/2014/main" val="2658463724"/>
                    </a:ext>
                  </a:extLst>
                </a:gridCol>
                <a:gridCol w="567765">
                  <a:extLst>
                    <a:ext uri="{9D8B030D-6E8A-4147-A177-3AD203B41FA5}">
                      <a16:colId xmlns:a16="http://schemas.microsoft.com/office/drawing/2014/main" val="1346196665"/>
                    </a:ext>
                  </a:extLst>
                </a:gridCol>
                <a:gridCol w="567765">
                  <a:extLst>
                    <a:ext uri="{9D8B030D-6E8A-4147-A177-3AD203B41FA5}">
                      <a16:colId xmlns:a16="http://schemas.microsoft.com/office/drawing/2014/main" val="1812891405"/>
                    </a:ext>
                  </a:extLst>
                </a:gridCol>
                <a:gridCol w="564216">
                  <a:extLst>
                    <a:ext uri="{9D8B030D-6E8A-4147-A177-3AD203B41FA5}">
                      <a16:colId xmlns:a16="http://schemas.microsoft.com/office/drawing/2014/main" val="3784968159"/>
                    </a:ext>
                  </a:extLst>
                </a:gridCol>
                <a:gridCol w="564216">
                  <a:extLst>
                    <a:ext uri="{9D8B030D-6E8A-4147-A177-3AD203B41FA5}">
                      <a16:colId xmlns:a16="http://schemas.microsoft.com/office/drawing/2014/main" val="2666002649"/>
                    </a:ext>
                  </a:extLst>
                </a:gridCol>
                <a:gridCol w="567765">
                  <a:extLst>
                    <a:ext uri="{9D8B030D-6E8A-4147-A177-3AD203B41FA5}">
                      <a16:colId xmlns:a16="http://schemas.microsoft.com/office/drawing/2014/main" val="1930428281"/>
                    </a:ext>
                  </a:extLst>
                </a:gridCol>
                <a:gridCol w="564216">
                  <a:extLst>
                    <a:ext uri="{9D8B030D-6E8A-4147-A177-3AD203B41FA5}">
                      <a16:colId xmlns:a16="http://schemas.microsoft.com/office/drawing/2014/main" val="597051671"/>
                    </a:ext>
                  </a:extLst>
                </a:gridCol>
                <a:gridCol w="564216">
                  <a:extLst>
                    <a:ext uri="{9D8B030D-6E8A-4147-A177-3AD203B41FA5}">
                      <a16:colId xmlns:a16="http://schemas.microsoft.com/office/drawing/2014/main" val="467445712"/>
                    </a:ext>
                  </a:extLst>
                </a:gridCol>
                <a:gridCol w="567765">
                  <a:extLst>
                    <a:ext uri="{9D8B030D-6E8A-4147-A177-3AD203B41FA5}">
                      <a16:colId xmlns:a16="http://schemas.microsoft.com/office/drawing/2014/main" val="3850654"/>
                    </a:ext>
                  </a:extLst>
                </a:gridCol>
                <a:gridCol w="564216">
                  <a:extLst>
                    <a:ext uri="{9D8B030D-6E8A-4147-A177-3AD203B41FA5}">
                      <a16:colId xmlns:a16="http://schemas.microsoft.com/office/drawing/2014/main" val="3115801889"/>
                    </a:ext>
                  </a:extLst>
                </a:gridCol>
                <a:gridCol w="564216">
                  <a:extLst>
                    <a:ext uri="{9D8B030D-6E8A-4147-A177-3AD203B41FA5}">
                      <a16:colId xmlns:a16="http://schemas.microsoft.com/office/drawing/2014/main" val="2821401870"/>
                    </a:ext>
                  </a:extLst>
                </a:gridCol>
                <a:gridCol w="567765">
                  <a:extLst>
                    <a:ext uri="{9D8B030D-6E8A-4147-A177-3AD203B41FA5}">
                      <a16:colId xmlns:a16="http://schemas.microsoft.com/office/drawing/2014/main" val="156774171"/>
                    </a:ext>
                  </a:extLst>
                </a:gridCol>
                <a:gridCol w="564216">
                  <a:extLst>
                    <a:ext uri="{9D8B030D-6E8A-4147-A177-3AD203B41FA5}">
                      <a16:colId xmlns:a16="http://schemas.microsoft.com/office/drawing/2014/main" val="3331720776"/>
                    </a:ext>
                  </a:extLst>
                </a:gridCol>
                <a:gridCol w="564216">
                  <a:extLst>
                    <a:ext uri="{9D8B030D-6E8A-4147-A177-3AD203B41FA5}">
                      <a16:colId xmlns:a16="http://schemas.microsoft.com/office/drawing/2014/main" val="889622437"/>
                    </a:ext>
                  </a:extLst>
                </a:gridCol>
                <a:gridCol w="567765">
                  <a:extLst>
                    <a:ext uri="{9D8B030D-6E8A-4147-A177-3AD203B41FA5}">
                      <a16:colId xmlns:a16="http://schemas.microsoft.com/office/drawing/2014/main" val="2793964892"/>
                    </a:ext>
                  </a:extLst>
                </a:gridCol>
                <a:gridCol w="567765">
                  <a:extLst>
                    <a:ext uri="{9D8B030D-6E8A-4147-A177-3AD203B41FA5}">
                      <a16:colId xmlns:a16="http://schemas.microsoft.com/office/drawing/2014/main" val="1483365184"/>
                    </a:ext>
                  </a:extLst>
                </a:gridCol>
              </a:tblGrid>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2a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2b</a:t>
                      </a:r>
                      <a:endParaRPr lang="en-US" sz="2700" b="0" i="0" u="none" strike="noStrike">
                        <a:solidFill>
                          <a:srgbClr val="000000"/>
                        </a:solidFill>
                        <a:effectLst/>
                        <a:latin typeface="Roboto" panose="02000000000000000000" pitchFamily="2" charset="0"/>
                        <a:ea typeface="Roboto" panose="02000000000000000000" pitchFamily="2" charset="0"/>
                      </a:endParaRP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885724122"/>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2a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991502144"/>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674394472"/>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518728724"/>
                  </a:ext>
                </a:extLst>
              </a:tr>
            </a:tbl>
          </a:graphicData>
        </a:graphic>
      </p:graphicFrame>
    </p:spTree>
    <p:extLst>
      <p:ext uri="{BB962C8B-B14F-4D97-AF65-F5344CB8AC3E}">
        <p14:creationId xmlns:p14="http://schemas.microsoft.com/office/powerpoint/2010/main" val="1011435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GB">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15814963" y="8229199"/>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15911946" y="9088180"/>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Backward pass</a:t>
            </a:r>
          </a:p>
        </p:txBody>
      </p:sp>
      <p:graphicFrame>
        <p:nvGraphicFramePr>
          <p:cNvPr id="36" name="Table 35">
            <a:extLst>
              <a:ext uri="{FF2B5EF4-FFF2-40B4-BE49-F238E27FC236}">
                <a16:creationId xmlns:a16="http://schemas.microsoft.com/office/drawing/2014/main" id="{13C30A41-3444-24E3-AE15-B55ADFEF77C8}"/>
              </a:ext>
            </a:extLst>
          </p:cNvPr>
          <p:cNvGraphicFramePr>
            <a:graphicFrameLocks noGrp="1"/>
          </p:cNvGraphicFramePr>
          <p:nvPr>
            <p:extLst>
              <p:ext uri="{D42A27DB-BD31-4B8C-83A1-F6EECF244321}">
                <p14:modId xmlns:p14="http://schemas.microsoft.com/office/powerpoint/2010/main" val="3430596341"/>
              </p:ext>
            </p:extLst>
          </p:nvPr>
        </p:nvGraphicFramePr>
        <p:xfrm>
          <a:off x="2541796" y="2746402"/>
          <a:ext cx="13030197" cy="2468880"/>
        </p:xfrm>
        <a:graphic>
          <a:graphicData uri="http://schemas.openxmlformats.org/drawingml/2006/table">
            <a:tbl>
              <a:tblPr/>
              <a:tblGrid>
                <a:gridCol w="563601">
                  <a:extLst>
                    <a:ext uri="{9D8B030D-6E8A-4147-A177-3AD203B41FA5}">
                      <a16:colId xmlns:a16="http://schemas.microsoft.com/office/drawing/2014/main" val="2942081769"/>
                    </a:ext>
                  </a:extLst>
                </a:gridCol>
                <a:gridCol w="563601">
                  <a:extLst>
                    <a:ext uri="{9D8B030D-6E8A-4147-A177-3AD203B41FA5}">
                      <a16:colId xmlns:a16="http://schemas.microsoft.com/office/drawing/2014/main" val="1763210178"/>
                    </a:ext>
                  </a:extLst>
                </a:gridCol>
                <a:gridCol w="563601">
                  <a:extLst>
                    <a:ext uri="{9D8B030D-6E8A-4147-A177-3AD203B41FA5}">
                      <a16:colId xmlns:a16="http://schemas.microsoft.com/office/drawing/2014/main" val="1084574587"/>
                    </a:ext>
                  </a:extLst>
                </a:gridCol>
                <a:gridCol w="563601">
                  <a:extLst>
                    <a:ext uri="{9D8B030D-6E8A-4147-A177-3AD203B41FA5}">
                      <a16:colId xmlns:a16="http://schemas.microsoft.com/office/drawing/2014/main" val="328448625"/>
                    </a:ext>
                  </a:extLst>
                </a:gridCol>
                <a:gridCol w="567147">
                  <a:extLst>
                    <a:ext uri="{9D8B030D-6E8A-4147-A177-3AD203B41FA5}">
                      <a16:colId xmlns:a16="http://schemas.microsoft.com/office/drawing/2014/main" val="341591262"/>
                    </a:ext>
                  </a:extLst>
                </a:gridCol>
                <a:gridCol w="567147">
                  <a:extLst>
                    <a:ext uri="{9D8B030D-6E8A-4147-A177-3AD203B41FA5}">
                      <a16:colId xmlns:a16="http://schemas.microsoft.com/office/drawing/2014/main" val="4211512656"/>
                    </a:ext>
                  </a:extLst>
                </a:gridCol>
                <a:gridCol w="567147">
                  <a:extLst>
                    <a:ext uri="{9D8B030D-6E8A-4147-A177-3AD203B41FA5}">
                      <a16:colId xmlns:a16="http://schemas.microsoft.com/office/drawing/2014/main" val="459953466"/>
                    </a:ext>
                  </a:extLst>
                </a:gridCol>
                <a:gridCol w="567147">
                  <a:extLst>
                    <a:ext uri="{9D8B030D-6E8A-4147-A177-3AD203B41FA5}">
                      <a16:colId xmlns:a16="http://schemas.microsoft.com/office/drawing/2014/main" val="3933915988"/>
                    </a:ext>
                  </a:extLst>
                </a:gridCol>
                <a:gridCol w="567147">
                  <a:extLst>
                    <a:ext uri="{9D8B030D-6E8A-4147-A177-3AD203B41FA5}">
                      <a16:colId xmlns:a16="http://schemas.microsoft.com/office/drawing/2014/main" val="3172655911"/>
                    </a:ext>
                  </a:extLst>
                </a:gridCol>
                <a:gridCol w="567147">
                  <a:extLst>
                    <a:ext uri="{9D8B030D-6E8A-4147-A177-3AD203B41FA5}">
                      <a16:colId xmlns:a16="http://schemas.microsoft.com/office/drawing/2014/main" val="1307183144"/>
                    </a:ext>
                  </a:extLst>
                </a:gridCol>
                <a:gridCol w="567147">
                  <a:extLst>
                    <a:ext uri="{9D8B030D-6E8A-4147-A177-3AD203B41FA5}">
                      <a16:colId xmlns:a16="http://schemas.microsoft.com/office/drawing/2014/main" val="529078552"/>
                    </a:ext>
                  </a:extLst>
                </a:gridCol>
                <a:gridCol w="567147">
                  <a:extLst>
                    <a:ext uri="{9D8B030D-6E8A-4147-A177-3AD203B41FA5}">
                      <a16:colId xmlns:a16="http://schemas.microsoft.com/office/drawing/2014/main" val="1148566128"/>
                    </a:ext>
                  </a:extLst>
                </a:gridCol>
                <a:gridCol w="567147">
                  <a:extLst>
                    <a:ext uri="{9D8B030D-6E8A-4147-A177-3AD203B41FA5}">
                      <a16:colId xmlns:a16="http://schemas.microsoft.com/office/drawing/2014/main" val="890032844"/>
                    </a:ext>
                  </a:extLst>
                </a:gridCol>
                <a:gridCol w="567147">
                  <a:extLst>
                    <a:ext uri="{9D8B030D-6E8A-4147-A177-3AD203B41FA5}">
                      <a16:colId xmlns:a16="http://schemas.microsoft.com/office/drawing/2014/main" val="3483467154"/>
                    </a:ext>
                  </a:extLst>
                </a:gridCol>
                <a:gridCol w="567147">
                  <a:extLst>
                    <a:ext uri="{9D8B030D-6E8A-4147-A177-3AD203B41FA5}">
                      <a16:colId xmlns:a16="http://schemas.microsoft.com/office/drawing/2014/main" val="249868932"/>
                    </a:ext>
                  </a:extLst>
                </a:gridCol>
                <a:gridCol w="567147">
                  <a:extLst>
                    <a:ext uri="{9D8B030D-6E8A-4147-A177-3AD203B41FA5}">
                      <a16:colId xmlns:a16="http://schemas.microsoft.com/office/drawing/2014/main" val="1157815368"/>
                    </a:ext>
                  </a:extLst>
                </a:gridCol>
                <a:gridCol w="567147">
                  <a:extLst>
                    <a:ext uri="{9D8B030D-6E8A-4147-A177-3AD203B41FA5}">
                      <a16:colId xmlns:a16="http://schemas.microsoft.com/office/drawing/2014/main" val="3885844635"/>
                    </a:ext>
                  </a:extLst>
                </a:gridCol>
                <a:gridCol w="567147">
                  <a:extLst>
                    <a:ext uri="{9D8B030D-6E8A-4147-A177-3AD203B41FA5}">
                      <a16:colId xmlns:a16="http://schemas.microsoft.com/office/drawing/2014/main" val="2768607293"/>
                    </a:ext>
                  </a:extLst>
                </a:gridCol>
                <a:gridCol w="567147">
                  <a:extLst>
                    <a:ext uri="{9D8B030D-6E8A-4147-A177-3AD203B41FA5}">
                      <a16:colId xmlns:a16="http://schemas.microsoft.com/office/drawing/2014/main" val="4124178060"/>
                    </a:ext>
                  </a:extLst>
                </a:gridCol>
                <a:gridCol w="567147">
                  <a:extLst>
                    <a:ext uri="{9D8B030D-6E8A-4147-A177-3AD203B41FA5}">
                      <a16:colId xmlns:a16="http://schemas.microsoft.com/office/drawing/2014/main" val="600509160"/>
                    </a:ext>
                  </a:extLst>
                </a:gridCol>
                <a:gridCol w="567147">
                  <a:extLst>
                    <a:ext uri="{9D8B030D-6E8A-4147-A177-3AD203B41FA5}">
                      <a16:colId xmlns:a16="http://schemas.microsoft.com/office/drawing/2014/main" val="1347713346"/>
                    </a:ext>
                  </a:extLst>
                </a:gridCol>
                <a:gridCol w="567147">
                  <a:extLst>
                    <a:ext uri="{9D8B030D-6E8A-4147-A177-3AD203B41FA5}">
                      <a16:colId xmlns:a16="http://schemas.microsoft.com/office/drawing/2014/main" val="2034063366"/>
                    </a:ext>
                  </a:extLst>
                </a:gridCol>
                <a:gridCol w="567147">
                  <a:extLst>
                    <a:ext uri="{9D8B030D-6E8A-4147-A177-3AD203B41FA5}">
                      <a16:colId xmlns:a16="http://schemas.microsoft.com/office/drawing/2014/main" val="3193941968"/>
                    </a:ext>
                  </a:extLst>
                </a:gridCol>
              </a:tblGrid>
              <a:tr h="617220">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2139347171"/>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3295421445"/>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711885527"/>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FFFFFF"/>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600" b="0" i="0" u="none" strike="noStrike">
                          <a:solidFill>
                            <a:srgbClr val="000000"/>
                          </a:solidFill>
                          <a:effectLst/>
                          <a:latin typeface="Roboto" panose="02000000000000000000" pitchFamily="2" charset="0"/>
                        </a:rPr>
                        <a:t>1</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47650188"/>
                  </a:ext>
                </a:extLst>
              </a:tr>
            </a:tbl>
          </a:graphicData>
        </a:graphic>
      </p:graphicFrame>
      <p:sp>
        <p:nvSpPr>
          <p:cNvPr id="48" name="Down Arrow 20">
            <a:extLst>
              <a:ext uri="{FF2B5EF4-FFF2-40B4-BE49-F238E27FC236}">
                <a16:creationId xmlns:a16="http://schemas.microsoft.com/office/drawing/2014/main" id="{06A2085F-C446-1B39-D210-9D85760776E8}"/>
              </a:ext>
            </a:extLst>
          </p:cNvPr>
          <p:cNvSpPr/>
          <p:nvPr/>
        </p:nvSpPr>
        <p:spPr>
          <a:xfrm>
            <a:off x="7233542" y="5559579"/>
            <a:ext cx="1286631" cy="1133166"/>
          </a:xfrm>
          <a:prstGeom prst="downArrow">
            <a:avLst/>
          </a:prstGeom>
          <a:solidFill>
            <a:srgbClr val="CDCDCD"/>
          </a:solidFill>
          <a:ln w="25400" cap="flat" cmpd="sng" algn="ctr">
            <a:solidFill>
              <a:srgbClr val="CDCDCD"/>
            </a:solidFill>
            <a:prstDash val="solid"/>
          </a:ln>
          <a:effectLst/>
        </p:spPr>
        <p:txBody>
          <a:bodyPr lIns="137160" tIns="68580" rIns="137160" bIns="68580" rtlCol="0" anchor="ctr"/>
          <a:lstStyle/>
          <a:p>
            <a:pPr marL="0" marR="0" lvl="0" indent="0" algn="ctr" defTabSz="914445"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TextBox 48">
            <a:extLst>
              <a:ext uri="{FF2B5EF4-FFF2-40B4-BE49-F238E27FC236}">
                <a16:creationId xmlns:a16="http://schemas.microsoft.com/office/drawing/2014/main" id="{CAC68E91-AF1A-C21C-BB82-D7F3F1A9F769}"/>
              </a:ext>
            </a:extLst>
          </p:cNvPr>
          <p:cNvSpPr txBox="1"/>
          <p:nvPr/>
        </p:nvSpPr>
        <p:spPr>
          <a:xfrm>
            <a:off x="152839" y="2775077"/>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50" name="TextBox 49">
            <a:extLst>
              <a:ext uri="{FF2B5EF4-FFF2-40B4-BE49-F238E27FC236}">
                <a16:creationId xmlns:a16="http://schemas.microsoft.com/office/drawing/2014/main" id="{7B1192F4-6DB5-D327-B90C-79118312DB15}"/>
              </a:ext>
            </a:extLst>
          </p:cNvPr>
          <p:cNvSpPr txBox="1"/>
          <p:nvPr/>
        </p:nvSpPr>
        <p:spPr>
          <a:xfrm>
            <a:off x="152839" y="3380795"/>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51" name="TextBox 50">
            <a:extLst>
              <a:ext uri="{FF2B5EF4-FFF2-40B4-BE49-F238E27FC236}">
                <a16:creationId xmlns:a16="http://schemas.microsoft.com/office/drawing/2014/main" id="{4048328E-A461-910E-93FF-525681BCB8F4}"/>
              </a:ext>
            </a:extLst>
          </p:cNvPr>
          <p:cNvSpPr txBox="1"/>
          <p:nvPr/>
        </p:nvSpPr>
        <p:spPr>
          <a:xfrm>
            <a:off x="152839" y="3986510"/>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52" name="TextBox 51">
            <a:extLst>
              <a:ext uri="{FF2B5EF4-FFF2-40B4-BE49-F238E27FC236}">
                <a16:creationId xmlns:a16="http://schemas.microsoft.com/office/drawing/2014/main" id="{D5F362C8-2BAE-5EA4-6A79-C3CC7F4920E7}"/>
              </a:ext>
            </a:extLst>
          </p:cNvPr>
          <p:cNvSpPr txBox="1"/>
          <p:nvPr/>
        </p:nvSpPr>
        <p:spPr>
          <a:xfrm>
            <a:off x="152839" y="4592228"/>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grpSp>
        <p:nvGrpSpPr>
          <p:cNvPr id="60" name="Group 59">
            <a:extLst>
              <a:ext uri="{FF2B5EF4-FFF2-40B4-BE49-F238E27FC236}">
                <a16:creationId xmlns:a16="http://schemas.microsoft.com/office/drawing/2014/main" id="{9FDA0412-7252-2C38-F4DE-C183B88AEABC}"/>
              </a:ext>
            </a:extLst>
          </p:cNvPr>
          <p:cNvGrpSpPr/>
          <p:nvPr/>
        </p:nvGrpSpPr>
        <p:grpSpPr>
          <a:xfrm>
            <a:off x="2472883" y="2162415"/>
            <a:ext cx="2600291" cy="553998"/>
            <a:chOff x="764821" y="6178396"/>
            <a:chExt cx="1733527" cy="369332"/>
          </a:xfrm>
        </p:grpSpPr>
        <p:sp>
          <p:nvSpPr>
            <p:cNvPr id="61" name="TextBox 60">
              <a:extLst>
                <a:ext uri="{FF2B5EF4-FFF2-40B4-BE49-F238E27FC236}">
                  <a16:creationId xmlns:a16="http://schemas.microsoft.com/office/drawing/2014/main" id="{7A2C7625-8FEF-C114-BB50-BBB3D113A873}"/>
                </a:ext>
              </a:extLst>
            </p:cNvPr>
            <p:cNvSpPr txBox="1"/>
            <p:nvPr/>
          </p:nvSpPr>
          <p:spPr>
            <a:xfrm>
              <a:off x="764821" y="6178396"/>
              <a:ext cx="843224" cy="369332"/>
            </a:xfrm>
            <a:prstGeom prst="rect">
              <a:avLst/>
            </a:prstGeom>
            <a:noFill/>
          </p:spPr>
          <p:txBody>
            <a:bodyPr wrap="square" rtlCol="0">
              <a:spAutoFit/>
            </a:bodyPr>
            <a:lstStyle/>
            <a:p>
              <a:pPr marL="0" marR="0" lvl="0" indent="0" defTabSz="914445" eaLnBrk="1" fontAlgn="auto" latinLnBrk="0" hangingPunct="1">
                <a:lnSpc>
                  <a:spcPct val="100000"/>
                </a:lnSpc>
                <a:spcBef>
                  <a:spcPts val="0"/>
                </a:spcBef>
                <a:spcAft>
                  <a:spcPts val="0"/>
                </a:spcAft>
                <a:buClr>
                  <a:srgbClr val="000000"/>
                </a:buClr>
                <a:buSzTx/>
                <a:buFontTx/>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62" name="Straight Arrow Connector 61">
              <a:extLst>
                <a:ext uri="{FF2B5EF4-FFF2-40B4-BE49-F238E27FC236}">
                  <a16:creationId xmlns:a16="http://schemas.microsoft.com/office/drawing/2014/main" id="{F9216509-D5F2-3C27-4E9B-9C9AB95B736B}"/>
                </a:ext>
              </a:extLst>
            </p:cNvPr>
            <p:cNvCxnSpPr>
              <a:cxnSpLocks/>
            </p:cNvCxnSpPr>
            <p:nvPr/>
          </p:nvCxnSpPr>
          <p:spPr>
            <a:xfrm>
              <a:off x="1640594" y="6372275"/>
              <a:ext cx="857754" cy="0"/>
            </a:xfrm>
            <a:prstGeom prst="straightConnector1">
              <a:avLst/>
            </a:prstGeom>
            <a:noFill/>
            <a:ln w="19050" cap="flat" cmpd="sng" algn="ctr">
              <a:solidFill>
                <a:srgbClr val="000000"/>
              </a:solidFill>
              <a:prstDash val="solid"/>
              <a:tailEnd type="triangle"/>
            </a:ln>
            <a:effectLst/>
          </p:spPr>
        </p:cxnSp>
      </p:grpSp>
      <p:sp>
        <p:nvSpPr>
          <p:cNvPr id="65" name="TextBox 64">
            <a:extLst>
              <a:ext uri="{FF2B5EF4-FFF2-40B4-BE49-F238E27FC236}">
                <a16:creationId xmlns:a16="http://schemas.microsoft.com/office/drawing/2014/main" id="{B2B8EDCA-CA42-02F4-5627-7346B2428D55}"/>
              </a:ext>
            </a:extLst>
          </p:cNvPr>
          <p:cNvSpPr txBox="1"/>
          <p:nvPr/>
        </p:nvSpPr>
        <p:spPr>
          <a:xfrm>
            <a:off x="8627919" y="5796246"/>
            <a:ext cx="9192490"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914445" fontAlgn="auto">
              <a:spcBef>
                <a:spcPts val="0"/>
              </a:spcBef>
              <a:spcAft>
                <a:spcPts val="0"/>
              </a:spcAft>
              <a:buClr>
                <a:srgbClr val="000000"/>
              </a:buClr>
              <a:defRPr/>
            </a:pPr>
            <a:r>
              <a:rPr lang="en-US" kern="0">
                <a:solidFill>
                  <a:srgbClr val="000000"/>
                </a:solidFill>
                <a:latin typeface="Roboto" panose="02000000000000000000" pitchFamily="2" charset="0"/>
                <a:ea typeface="Roboto" panose="02000000000000000000" pitchFamily="2" charset="0"/>
                <a:cs typeface="Roboto Condensed" charset="0"/>
                <a:sym typeface="Arial"/>
              </a:rPr>
              <a:t>Split batch into micro batches and pipeline execution</a:t>
            </a:r>
          </a:p>
        </p:txBody>
      </p:sp>
      <p:graphicFrame>
        <p:nvGraphicFramePr>
          <p:cNvPr id="74" name="Table 73">
            <a:extLst>
              <a:ext uri="{FF2B5EF4-FFF2-40B4-BE49-F238E27FC236}">
                <a16:creationId xmlns:a16="http://schemas.microsoft.com/office/drawing/2014/main" id="{8F3D2821-7706-6276-3EEC-1B2EE7D96D2B}"/>
              </a:ext>
            </a:extLst>
          </p:cNvPr>
          <p:cNvGraphicFramePr>
            <a:graphicFrameLocks noGrp="1"/>
          </p:cNvGraphicFramePr>
          <p:nvPr>
            <p:extLst>
              <p:ext uri="{D42A27DB-BD31-4B8C-83A1-F6EECF244321}">
                <p14:modId xmlns:p14="http://schemas.microsoft.com/office/powerpoint/2010/main" val="1508036639"/>
              </p:ext>
            </p:extLst>
          </p:nvPr>
        </p:nvGraphicFramePr>
        <p:xfrm>
          <a:off x="2541802" y="6968991"/>
          <a:ext cx="13030203" cy="2468880"/>
        </p:xfrm>
        <a:graphic>
          <a:graphicData uri="http://schemas.openxmlformats.org/drawingml/2006/table">
            <a:tbl>
              <a:tblPr/>
              <a:tblGrid>
                <a:gridCol w="567765">
                  <a:extLst>
                    <a:ext uri="{9D8B030D-6E8A-4147-A177-3AD203B41FA5}">
                      <a16:colId xmlns:a16="http://schemas.microsoft.com/office/drawing/2014/main" val="3332326544"/>
                    </a:ext>
                  </a:extLst>
                </a:gridCol>
                <a:gridCol w="567765">
                  <a:extLst>
                    <a:ext uri="{9D8B030D-6E8A-4147-A177-3AD203B41FA5}">
                      <a16:colId xmlns:a16="http://schemas.microsoft.com/office/drawing/2014/main" val="118580706"/>
                    </a:ext>
                  </a:extLst>
                </a:gridCol>
                <a:gridCol w="567765">
                  <a:extLst>
                    <a:ext uri="{9D8B030D-6E8A-4147-A177-3AD203B41FA5}">
                      <a16:colId xmlns:a16="http://schemas.microsoft.com/office/drawing/2014/main" val="3373950543"/>
                    </a:ext>
                  </a:extLst>
                </a:gridCol>
                <a:gridCol w="567765">
                  <a:extLst>
                    <a:ext uri="{9D8B030D-6E8A-4147-A177-3AD203B41FA5}">
                      <a16:colId xmlns:a16="http://schemas.microsoft.com/office/drawing/2014/main" val="3259103215"/>
                    </a:ext>
                  </a:extLst>
                </a:gridCol>
                <a:gridCol w="567765">
                  <a:extLst>
                    <a:ext uri="{9D8B030D-6E8A-4147-A177-3AD203B41FA5}">
                      <a16:colId xmlns:a16="http://schemas.microsoft.com/office/drawing/2014/main" val="362755092"/>
                    </a:ext>
                  </a:extLst>
                </a:gridCol>
                <a:gridCol w="567765">
                  <a:extLst>
                    <a:ext uri="{9D8B030D-6E8A-4147-A177-3AD203B41FA5}">
                      <a16:colId xmlns:a16="http://schemas.microsoft.com/office/drawing/2014/main" val="1764696134"/>
                    </a:ext>
                  </a:extLst>
                </a:gridCol>
                <a:gridCol w="567765">
                  <a:extLst>
                    <a:ext uri="{9D8B030D-6E8A-4147-A177-3AD203B41FA5}">
                      <a16:colId xmlns:a16="http://schemas.microsoft.com/office/drawing/2014/main" val="3366693626"/>
                    </a:ext>
                  </a:extLst>
                </a:gridCol>
                <a:gridCol w="567765">
                  <a:extLst>
                    <a:ext uri="{9D8B030D-6E8A-4147-A177-3AD203B41FA5}">
                      <a16:colId xmlns:a16="http://schemas.microsoft.com/office/drawing/2014/main" val="2658463724"/>
                    </a:ext>
                  </a:extLst>
                </a:gridCol>
                <a:gridCol w="567765">
                  <a:extLst>
                    <a:ext uri="{9D8B030D-6E8A-4147-A177-3AD203B41FA5}">
                      <a16:colId xmlns:a16="http://schemas.microsoft.com/office/drawing/2014/main" val="1346196665"/>
                    </a:ext>
                  </a:extLst>
                </a:gridCol>
                <a:gridCol w="567765">
                  <a:extLst>
                    <a:ext uri="{9D8B030D-6E8A-4147-A177-3AD203B41FA5}">
                      <a16:colId xmlns:a16="http://schemas.microsoft.com/office/drawing/2014/main" val="1812891405"/>
                    </a:ext>
                  </a:extLst>
                </a:gridCol>
                <a:gridCol w="564216">
                  <a:extLst>
                    <a:ext uri="{9D8B030D-6E8A-4147-A177-3AD203B41FA5}">
                      <a16:colId xmlns:a16="http://schemas.microsoft.com/office/drawing/2014/main" val="3784968159"/>
                    </a:ext>
                  </a:extLst>
                </a:gridCol>
                <a:gridCol w="564216">
                  <a:extLst>
                    <a:ext uri="{9D8B030D-6E8A-4147-A177-3AD203B41FA5}">
                      <a16:colId xmlns:a16="http://schemas.microsoft.com/office/drawing/2014/main" val="2666002649"/>
                    </a:ext>
                  </a:extLst>
                </a:gridCol>
                <a:gridCol w="567765">
                  <a:extLst>
                    <a:ext uri="{9D8B030D-6E8A-4147-A177-3AD203B41FA5}">
                      <a16:colId xmlns:a16="http://schemas.microsoft.com/office/drawing/2014/main" val="1930428281"/>
                    </a:ext>
                  </a:extLst>
                </a:gridCol>
                <a:gridCol w="564216">
                  <a:extLst>
                    <a:ext uri="{9D8B030D-6E8A-4147-A177-3AD203B41FA5}">
                      <a16:colId xmlns:a16="http://schemas.microsoft.com/office/drawing/2014/main" val="597051671"/>
                    </a:ext>
                  </a:extLst>
                </a:gridCol>
                <a:gridCol w="564216">
                  <a:extLst>
                    <a:ext uri="{9D8B030D-6E8A-4147-A177-3AD203B41FA5}">
                      <a16:colId xmlns:a16="http://schemas.microsoft.com/office/drawing/2014/main" val="467445712"/>
                    </a:ext>
                  </a:extLst>
                </a:gridCol>
                <a:gridCol w="567765">
                  <a:extLst>
                    <a:ext uri="{9D8B030D-6E8A-4147-A177-3AD203B41FA5}">
                      <a16:colId xmlns:a16="http://schemas.microsoft.com/office/drawing/2014/main" val="3850654"/>
                    </a:ext>
                  </a:extLst>
                </a:gridCol>
                <a:gridCol w="564216">
                  <a:extLst>
                    <a:ext uri="{9D8B030D-6E8A-4147-A177-3AD203B41FA5}">
                      <a16:colId xmlns:a16="http://schemas.microsoft.com/office/drawing/2014/main" val="3115801889"/>
                    </a:ext>
                  </a:extLst>
                </a:gridCol>
                <a:gridCol w="564216">
                  <a:extLst>
                    <a:ext uri="{9D8B030D-6E8A-4147-A177-3AD203B41FA5}">
                      <a16:colId xmlns:a16="http://schemas.microsoft.com/office/drawing/2014/main" val="2821401870"/>
                    </a:ext>
                  </a:extLst>
                </a:gridCol>
                <a:gridCol w="567765">
                  <a:extLst>
                    <a:ext uri="{9D8B030D-6E8A-4147-A177-3AD203B41FA5}">
                      <a16:colId xmlns:a16="http://schemas.microsoft.com/office/drawing/2014/main" val="156774171"/>
                    </a:ext>
                  </a:extLst>
                </a:gridCol>
                <a:gridCol w="564216">
                  <a:extLst>
                    <a:ext uri="{9D8B030D-6E8A-4147-A177-3AD203B41FA5}">
                      <a16:colId xmlns:a16="http://schemas.microsoft.com/office/drawing/2014/main" val="3331720776"/>
                    </a:ext>
                  </a:extLst>
                </a:gridCol>
                <a:gridCol w="564216">
                  <a:extLst>
                    <a:ext uri="{9D8B030D-6E8A-4147-A177-3AD203B41FA5}">
                      <a16:colId xmlns:a16="http://schemas.microsoft.com/office/drawing/2014/main" val="889622437"/>
                    </a:ext>
                  </a:extLst>
                </a:gridCol>
                <a:gridCol w="567765">
                  <a:extLst>
                    <a:ext uri="{9D8B030D-6E8A-4147-A177-3AD203B41FA5}">
                      <a16:colId xmlns:a16="http://schemas.microsoft.com/office/drawing/2014/main" val="2793964892"/>
                    </a:ext>
                  </a:extLst>
                </a:gridCol>
                <a:gridCol w="567765">
                  <a:extLst>
                    <a:ext uri="{9D8B030D-6E8A-4147-A177-3AD203B41FA5}">
                      <a16:colId xmlns:a16="http://schemas.microsoft.com/office/drawing/2014/main" val="1483365184"/>
                    </a:ext>
                  </a:extLst>
                </a:gridCol>
              </a:tblGrid>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2a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2b</a:t>
                      </a:r>
                      <a:endParaRPr lang="en-US" sz="2700" b="0" i="0" u="none" strike="noStrike">
                        <a:solidFill>
                          <a:srgbClr val="000000"/>
                        </a:solidFill>
                        <a:effectLst/>
                        <a:latin typeface="Roboto" panose="02000000000000000000" pitchFamily="2" charset="0"/>
                        <a:ea typeface="Roboto" panose="02000000000000000000" pitchFamily="2" charset="0"/>
                      </a:endParaRP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885724122"/>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2a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991502144"/>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674394472"/>
                  </a:ext>
                </a:extLst>
              </a:tr>
              <a:tr h="6172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1a</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1b</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1c</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FFFFFF"/>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1d</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algn="ctr" fontAlgn="ctr"/>
                      <a:r>
                        <a:rPr lang="en-US" sz="2700" b="0" i="0" u="none" strike="noStrike">
                          <a:solidFill>
                            <a:srgbClr val="000000"/>
                          </a:solidFill>
                          <a:effectLst/>
                          <a:latin typeface="Roboto" panose="02000000000000000000" pitchFamily="2" charset="0"/>
                          <a:ea typeface="Roboto" panose="02000000000000000000" pitchFamily="2" charset="0"/>
                        </a:rPr>
                        <a:t> </a:t>
                      </a:r>
                    </a:p>
                  </a:txBody>
                  <a:tcPr marL="12858" marR="12858" marT="12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518728724"/>
                  </a:ext>
                </a:extLst>
              </a:tr>
            </a:tbl>
          </a:graphicData>
        </a:graphic>
      </p:graphicFrame>
      <p:grpSp>
        <p:nvGrpSpPr>
          <p:cNvPr id="75" name="Group 74">
            <a:extLst>
              <a:ext uri="{FF2B5EF4-FFF2-40B4-BE49-F238E27FC236}">
                <a16:creationId xmlns:a16="http://schemas.microsoft.com/office/drawing/2014/main" id="{88612C32-EFCF-2847-CEBF-D08D6E8192FB}"/>
              </a:ext>
            </a:extLst>
          </p:cNvPr>
          <p:cNvGrpSpPr/>
          <p:nvPr/>
        </p:nvGrpSpPr>
        <p:grpSpPr>
          <a:xfrm>
            <a:off x="2450203" y="6395915"/>
            <a:ext cx="2600291" cy="553998"/>
            <a:chOff x="764821" y="6178396"/>
            <a:chExt cx="1733527" cy="369332"/>
          </a:xfrm>
        </p:grpSpPr>
        <p:sp>
          <p:nvSpPr>
            <p:cNvPr id="76" name="TextBox 75">
              <a:extLst>
                <a:ext uri="{FF2B5EF4-FFF2-40B4-BE49-F238E27FC236}">
                  <a16:creationId xmlns:a16="http://schemas.microsoft.com/office/drawing/2014/main" id="{3E49F940-B148-E6FF-A8AE-374857150064}"/>
                </a:ext>
              </a:extLst>
            </p:cNvPr>
            <p:cNvSpPr txBox="1"/>
            <p:nvPr/>
          </p:nvSpPr>
          <p:spPr>
            <a:xfrm>
              <a:off x="764821" y="6178396"/>
              <a:ext cx="843224" cy="369332"/>
            </a:xfrm>
            <a:prstGeom prst="rect">
              <a:avLst/>
            </a:prstGeom>
            <a:noFill/>
          </p:spPr>
          <p:txBody>
            <a:bodyPr wrap="square" rtlCol="0">
              <a:spAutoFit/>
            </a:bodyPr>
            <a:lstStyle/>
            <a:p>
              <a:pPr marL="0" marR="0" lvl="0" indent="0" defTabSz="914445" eaLnBrk="1" fontAlgn="auto" latinLnBrk="0" hangingPunct="1">
                <a:lnSpc>
                  <a:spcPct val="100000"/>
                </a:lnSpc>
                <a:spcBef>
                  <a:spcPts val="0"/>
                </a:spcBef>
                <a:spcAft>
                  <a:spcPts val="0"/>
                </a:spcAft>
                <a:buClr>
                  <a:srgbClr val="000000"/>
                </a:buClr>
                <a:buSzTx/>
                <a:buFontTx/>
                <a:buNone/>
                <a:tabLst/>
                <a:defRPr/>
              </a:pPr>
              <a:r>
                <a:rPr kumimoji="0" lang="en-US" sz="3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77" name="Straight Arrow Connector 76">
              <a:extLst>
                <a:ext uri="{FF2B5EF4-FFF2-40B4-BE49-F238E27FC236}">
                  <a16:creationId xmlns:a16="http://schemas.microsoft.com/office/drawing/2014/main" id="{4EDE5A90-A710-6998-4C74-8E43A19592A6}"/>
                </a:ext>
              </a:extLst>
            </p:cNvPr>
            <p:cNvCxnSpPr>
              <a:cxnSpLocks/>
            </p:cNvCxnSpPr>
            <p:nvPr/>
          </p:nvCxnSpPr>
          <p:spPr>
            <a:xfrm>
              <a:off x="1640594" y="6372275"/>
              <a:ext cx="857754" cy="0"/>
            </a:xfrm>
            <a:prstGeom prst="straightConnector1">
              <a:avLst/>
            </a:prstGeom>
            <a:noFill/>
            <a:ln w="19050" cap="flat" cmpd="sng" algn="ctr">
              <a:solidFill>
                <a:srgbClr val="000000"/>
              </a:solidFill>
              <a:prstDash val="solid"/>
              <a:tailEnd type="triangle"/>
            </a:ln>
            <a:effectLst/>
          </p:spPr>
        </p:cxnSp>
      </p:grpSp>
      <p:sp>
        <p:nvSpPr>
          <p:cNvPr id="78" name="TextBox 77">
            <a:extLst>
              <a:ext uri="{FF2B5EF4-FFF2-40B4-BE49-F238E27FC236}">
                <a16:creationId xmlns:a16="http://schemas.microsoft.com/office/drawing/2014/main" id="{C2C1E836-F5C4-E5ED-5D22-4466CA68F8EC}"/>
              </a:ext>
            </a:extLst>
          </p:cNvPr>
          <p:cNvSpPr txBox="1"/>
          <p:nvPr/>
        </p:nvSpPr>
        <p:spPr>
          <a:xfrm>
            <a:off x="152839" y="6978198"/>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1</a:t>
            </a:r>
          </a:p>
        </p:txBody>
      </p:sp>
      <p:sp>
        <p:nvSpPr>
          <p:cNvPr id="79" name="TextBox 78">
            <a:extLst>
              <a:ext uri="{FF2B5EF4-FFF2-40B4-BE49-F238E27FC236}">
                <a16:creationId xmlns:a16="http://schemas.microsoft.com/office/drawing/2014/main" id="{A3204195-9E06-8A04-FDA1-7CA59462559A}"/>
              </a:ext>
            </a:extLst>
          </p:cNvPr>
          <p:cNvSpPr txBox="1"/>
          <p:nvPr/>
        </p:nvSpPr>
        <p:spPr>
          <a:xfrm>
            <a:off x="152839" y="7583913"/>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2</a:t>
            </a:r>
          </a:p>
        </p:txBody>
      </p:sp>
      <p:sp>
        <p:nvSpPr>
          <p:cNvPr id="80" name="TextBox 79">
            <a:extLst>
              <a:ext uri="{FF2B5EF4-FFF2-40B4-BE49-F238E27FC236}">
                <a16:creationId xmlns:a16="http://schemas.microsoft.com/office/drawing/2014/main" id="{923CFD38-197A-F7AC-4EC9-8E5AECBCEDCF}"/>
              </a:ext>
            </a:extLst>
          </p:cNvPr>
          <p:cNvSpPr txBox="1"/>
          <p:nvPr/>
        </p:nvSpPr>
        <p:spPr>
          <a:xfrm>
            <a:off x="152839" y="8189631"/>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3</a:t>
            </a:r>
          </a:p>
        </p:txBody>
      </p:sp>
      <p:sp>
        <p:nvSpPr>
          <p:cNvPr id="81" name="TextBox 80">
            <a:extLst>
              <a:ext uri="{FF2B5EF4-FFF2-40B4-BE49-F238E27FC236}">
                <a16:creationId xmlns:a16="http://schemas.microsoft.com/office/drawing/2014/main" id="{0A914E25-C050-1CEA-B177-0065A2239B37}"/>
              </a:ext>
            </a:extLst>
          </p:cNvPr>
          <p:cNvSpPr txBox="1"/>
          <p:nvPr/>
        </p:nvSpPr>
        <p:spPr>
          <a:xfrm>
            <a:off x="152839" y="8795346"/>
            <a:ext cx="2142816" cy="600164"/>
          </a:xfrm>
          <a:prstGeom prst="rect">
            <a:avLst/>
          </a:prstGeom>
          <a:noFill/>
        </p:spPr>
        <p:txBody>
          <a:bodyPr wrap="square" lIns="137160" tIns="68580" rIns="137160" bIns="68580" rtlCol="0">
            <a:spAutoFit/>
          </a:bodyPr>
          <a:lstStyle/>
          <a:p>
            <a:pPr algn="ctr" defTabSz="914445" fontAlgn="auto">
              <a:spcBef>
                <a:spcPts val="0"/>
              </a:spcBef>
              <a:spcAft>
                <a:spcPts val="0"/>
              </a:spcAft>
              <a:buClr>
                <a:srgbClr val="000000"/>
              </a:buClr>
              <a:defRPr/>
            </a:pPr>
            <a:r>
              <a:rPr lang="en-US" sz="3000" kern="0">
                <a:solidFill>
                  <a:srgbClr val="000000"/>
                </a:solidFill>
                <a:latin typeface="Roboto" panose="02000000000000000000" pitchFamily="2" charset="0"/>
                <a:ea typeface="Roboto" panose="02000000000000000000" pitchFamily="2" charset="0"/>
                <a:cs typeface="Roboto Condensed" charset="0"/>
                <a:sym typeface="Arial"/>
              </a:rPr>
              <a:t>GPU 4</a:t>
            </a:r>
          </a:p>
        </p:txBody>
      </p:sp>
      <p:sp>
        <p:nvSpPr>
          <p:cNvPr id="82" name="Rectangle 81">
            <a:extLst>
              <a:ext uri="{FF2B5EF4-FFF2-40B4-BE49-F238E27FC236}">
                <a16:creationId xmlns:a16="http://schemas.microsoft.com/office/drawing/2014/main" id="{316AA7DA-5396-C43B-604A-A228BACF963E}"/>
              </a:ext>
            </a:extLst>
          </p:cNvPr>
          <p:cNvSpPr/>
          <p:nvPr/>
        </p:nvSpPr>
        <p:spPr>
          <a:xfrm>
            <a:off x="15911946" y="8099561"/>
            <a:ext cx="277090" cy="62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C349DF44-74D2-31F6-FA15-E7449421B4C3}"/>
              </a:ext>
            </a:extLst>
          </p:cNvPr>
          <p:cNvSpPr/>
          <p:nvPr/>
        </p:nvSpPr>
        <p:spPr>
          <a:xfrm>
            <a:off x="15911946" y="8958542"/>
            <a:ext cx="277090" cy="6286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Freeform: Shape 83">
            <a:extLst>
              <a:ext uri="{FF2B5EF4-FFF2-40B4-BE49-F238E27FC236}">
                <a16:creationId xmlns:a16="http://schemas.microsoft.com/office/drawing/2014/main" id="{4A09753C-5C0E-2533-81C1-69E20A3502A5}"/>
              </a:ext>
            </a:extLst>
          </p:cNvPr>
          <p:cNvSpPr/>
          <p:nvPr/>
        </p:nvSpPr>
        <p:spPr>
          <a:xfrm>
            <a:off x="5081123" y="6798902"/>
            <a:ext cx="2795734" cy="697256"/>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Freeform: Shape 85">
            <a:extLst>
              <a:ext uri="{FF2B5EF4-FFF2-40B4-BE49-F238E27FC236}">
                <a16:creationId xmlns:a16="http://schemas.microsoft.com/office/drawing/2014/main" id="{A9CFAD3C-11AD-305E-62DC-AAB42FA16916}"/>
              </a:ext>
            </a:extLst>
          </p:cNvPr>
          <p:cNvSpPr/>
          <p:nvPr/>
        </p:nvSpPr>
        <p:spPr>
          <a:xfrm rot="7664839">
            <a:off x="12013968" y="7810846"/>
            <a:ext cx="2948087" cy="2379828"/>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Freeform: Shape 86">
            <a:extLst>
              <a:ext uri="{FF2B5EF4-FFF2-40B4-BE49-F238E27FC236}">
                <a16:creationId xmlns:a16="http://schemas.microsoft.com/office/drawing/2014/main" id="{764E2E68-1055-715A-62FE-50F83342E449}"/>
              </a:ext>
            </a:extLst>
          </p:cNvPr>
          <p:cNvSpPr/>
          <p:nvPr/>
        </p:nvSpPr>
        <p:spPr>
          <a:xfrm rot="1734243">
            <a:off x="1876495" y="8353599"/>
            <a:ext cx="2412251" cy="1013752"/>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0095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8" grpId="0"/>
      <p:bldP spid="79" grpId="0"/>
      <p:bldP spid="80" grpId="0"/>
      <p:bldP spid="8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GB">
                <a:solidFill>
                  <a:schemeClr val="lt2"/>
                </a:solidFill>
              </a:rPr>
              <a:t>Split batch into micro batches and pipeline execution</a:t>
            </a:r>
          </a:p>
        </p:txBody>
      </p:sp>
      <p:sp>
        <p:nvSpPr>
          <p:cNvPr id="3" name="TextBox 2">
            <a:extLst>
              <a:ext uri="{FF2B5EF4-FFF2-40B4-BE49-F238E27FC236}">
                <a16:creationId xmlns:a16="http://schemas.microsoft.com/office/drawing/2014/main" id="{28666D01-B52A-380A-D1A2-8A10FB2B42FD}"/>
              </a:ext>
            </a:extLst>
          </p:cNvPr>
          <p:cNvSpPr txBox="1"/>
          <p:nvPr/>
        </p:nvSpPr>
        <p:spPr>
          <a:xfrm>
            <a:off x="15814963" y="8229199"/>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Forward pass</a:t>
            </a:r>
          </a:p>
        </p:txBody>
      </p:sp>
      <p:sp>
        <p:nvSpPr>
          <p:cNvPr id="47" name="TextBox 46">
            <a:extLst>
              <a:ext uri="{FF2B5EF4-FFF2-40B4-BE49-F238E27FC236}">
                <a16:creationId xmlns:a16="http://schemas.microsoft.com/office/drawing/2014/main" id="{71D1BC34-46D1-64CE-5A84-E42552C0817D}"/>
              </a:ext>
            </a:extLst>
          </p:cNvPr>
          <p:cNvSpPr txBox="1"/>
          <p:nvPr/>
        </p:nvSpPr>
        <p:spPr>
          <a:xfrm>
            <a:off x="15911946" y="9088180"/>
            <a:ext cx="2473037"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000">
                <a:solidFill>
                  <a:schemeClr val="bg1"/>
                </a:solidFill>
                <a:latin typeface="Trebuchet MS" panose="020B0603020202020204" pitchFamily="34" charset="0"/>
              </a:rPr>
              <a:t>Backward pass</a:t>
            </a:r>
          </a:p>
        </p:txBody>
      </p:sp>
      <p:sp>
        <p:nvSpPr>
          <p:cNvPr id="82" name="Rectangle 81">
            <a:extLst>
              <a:ext uri="{FF2B5EF4-FFF2-40B4-BE49-F238E27FC236}">
                <a16:creationId xmlns:a16="http://schemas.microsoft.com/office/drawing/2014/main" id="{316AA7DA-5396-C43B-604A-A228BACF963E}"/>
              </a:ext>
            </a:extLst>
          </p:cNvPr>
          <p:cNvSpPr/>
          <p:nvPr/>
        </p:nvSpPr>
        <p:spPr>
          <a:xfrm>
            <a:off x="15911946" y="8099561"/>
            <a:ext cx="277090" cy="628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C349DF44-74D2-31F6-FA15-E7449421B4C3}"/>
              </a:ext>
            </a:extLst>
          </p:cNvPr>
          <p:cNvSpPr/>
          <p:nvPr/>
        </p:nvSpPr>
        <p:spPr>
          <a:xfrm>
            <a:off x="15911946" y="8958542"/>
            <a:ext cx="277090" cy="6286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oogle Shape;523;gb1ecd90654_0_223">
            <a:extLst>
              <a:ext uri="{FF2B5EF4-FFF2-40B4-BE49-F238E27FC236}">
                <a16:creationId xmlns:a16="http://schemas.microsoft.com/office/drawing/2014/main" id="{7F27B0E9-613C-3E7B-0F05-078ED35EF7A1}"/>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0432" y="8423840"/>
            <a:ext cx="2793767" cy="1329760"/>
          </a:xfrm>
          <a:prstGeom prst="rect">
            <a:avLst/>
          </a:prstGeom>
          <a:noFill/>
          <a:ln>
            <a:noFill/>
          </a:ln>
        </p:spPr>
      </p:pic>
      <p:pic>
        <p:nvPicPr>
          <p:cNvPr id="20" name="Google Shape;524;gb1ecd90654_0_223">
            <a:extLst>
              <a:ext uri="{FF2B5EF4-FFF2-40B4-BE49-F238E27FC236}">
                <a16:creationId xmlns:a16="http://schemas.microsoft.com/office/drawing/2014/main" id="{BDACF35C-D668-35BE-D56D-D78C6CB7DE45}"/>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693727" y="6759880"/>
            <a:ext cx="7439890" cy="706388"/>
          </a:xfrm>
          <a:prstGeom prst="rect">
            <a:avLst/>
          </a:prstGeom>
          <a:noFill/>
          <a:ln>
            <a:noFill/>
          </a:ln>
        </p:spPr>
      </p:pic>
      <p:sp>
        <p:nvSpPr>
          <p:cNvPr id="21" name="Google Shape;525;gb1ecd90654_0_223">
            <a:extLst>
              <a:ext uri="{FF2B5EF4-FFF2-40B4-BE49-F238E27FC236}">
                <a16:creationId xmlns:a16="http://schemas.microsoft.com/office/drawing/2014/main" id="{8B52CACD-20C0-038B-F813-76A6EE2DDE5F}"/>
              </a:ext>
            </a:extLst>
          </p:cNvPr>
          <p:cNvSpPr/>
          <p:nvPr/>
        </p:nvSpPr>
        <p:spPr>
          <a:xfrm>
            <a:off x="7301346" y="6570224"/>
            <a:ext cx="1073726" cy="1085700"/>
          </a:xfrm>
          <a:prstGeom prst="rightArrow">
            <a:avLst>
              <a:gd name="adj1" fmla="val 50000"/>
              <a:gd name="adj2" fmla="val 50000"/>
            </a:avLst>
          </a:prstGeom>
          <a:solidFill>
            <a:schemeClr val="lt2"/>
          </a:solidFill>
          <a:ln w="9525" cap="flat" cmpd="sng">
            <a:noFill/>
            <a:prstDash val="solid"/>
            <a:round/>
            <a:headEnd type="none" w="sm" len="sm"/>
            <a:tailEnd type="none" w="sm" len="sm"/>
          </a:ln>
        </p:spPr>
        <p:txBody>
          <a:bodyPr spcFirstLastPara="1" wrap="square" lIns="152375" tIns="152375" rIns="152375" bIns="152375" anchor="ctr" anchorCtr="0">
            <a:noAutofit/>
          </a:bodyPr>
          <a:lstStyle/>
          <a:p>
            <a:pPr defTabSz="914445" fontAlgn="auto">
              <a:spcBef>
                <a:spcPts val="0"/>
              </a:spcBef>
              <a:spcAft>
                <a:spcPts val="0"/>
              </a:spcAft>
              <a:buClr>
                <a:srgbClr val="000000"/>
              </a:buClr>
              <a:defRPr/>
            </a:pPr>
            <a:endParaRPr sz="1400" kern="0">
              <a:solidFill>
                <a:srgbClr val="000000"/>
              </a:solidFill>
              <a:latin typeface="Arial"/>
              <a:cs typeface="Arial"/>
              <a:sym typeface="Arial"/>
            </a:endParaRPr>
          </a:p>
        </p:txBody>
      </p:sp>
      <p:pic>
        <p:nvPicPr>
          <p:cNvPr id="23" name="Google Shape;530;gb1ecd90654_0_223">
            <a:extLst>
              <a:ext uri="{FF2B5EF4-FFF2-40B4-BE49-F238E27FC236}">
                <a16:creationId xmlns:a16="http://schemas.microsoft.com/office/drawing/2014/main" id="{E49CCC50-16B7-E695-C56E-074D041E5F0D}"/>
              </a:ext>
            </a:extLst>
          </p:cNvPr>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2490683" y="6438604"/>
            <a:ext cx="4353462" cy="1085700"/>
          </a:xfrm>
          <a:prstGeom prst="rect">
            <a:avLst/>
          </a:prstGeom>
          <a:noFill/>
          <a:ln>
            <a:noFill/>
          </a:ln>
        </p:spPr>
      </p:pic>
      <p:graphicFrame>
        <p:nvGraphicFramePr>
          <p:cNvPr id="30" name="Google Shape;526;gb1ecd90654_0_223">
            <a:extLst>
              <a:ext uri="{FF2B5EF4-FFF2-40B4-BE49-F238E27FC236}">
                <a16:creationId xmlns:a16="http://schemas.microsoft.com/office/drawing/2014/main" id="{F407AA11-2C5C-D0F0-1DE1-566C2D1A96BD}"/>
              </a:ext>
            </a:extLst>
          </p:cNvPr>
          <p:cNvGraphicFramePr/>
          <p:nvPr/>
        </p:nvGraphicFramePr>
        <p:xfrm>
          <a:off x="281942" y="3907940"/>
          <a:ext cx="18103041" cy="1656088"/>
        </p:xfrm>
        <a:graphic>
          <a:graphicData uri="http://schemas.openxmlformats.org/drawingml/2006/table">
            <a:tbl>
              <a:tblPr>
                <a:noFill/>
              </a:tblPr>
              <a:tblGrid>
                <a:gridCol w="952500">
                  <a:extLst>
                    <a:ext uri="{9D8B030D-6E8A-4147-A177-3AD203B41FA5}">
                      <a16:colId xmlns:a16="http://schemas.microsoft.com/office/drawing/2014/main" val="20000"/>
                    </a:ext>
                  </a:extLst>
                </a:gridCol>
                <a:gridCol w="349250">
                  <a:extLst>
                    <a:ext uri="{9D8B030D-6E8A-4147-A177-3AD203B41FA5}">
                      <a16:colId xmlns:a16="http://schemas.microsoft.com/office/drawing/2014/main" val="20001"/>
                    </a:ext>
                  </a:extLst>
                </a:gridCol>
                <a:gridCol w="349250">
                  <a:extLst>
                    <a:ext uri="{9D8B030D-6E8A-4147-A177-3AD203B41FA5}">
                      <a16:colId xmlns:a16="http://schemas.microsoft.com/office/drawing/2014/main" val="20002"/>
                    </a:ext>
                  </a:extLst>
                </a:gridCol>
                <a:gridCol w="349250">
                  <a:extLst>
                    <a:ext uri="{9D8B030D-6E8A-4147-A177-3AD203B41FA5}">
                      <a16:colId xmlns:a16="http://schemas.microsoft.com/office/drawing/2014/main" val="20003"/>
                    </a:ext>
                  </a:extLst>
                </a:gridCol>
                <a:gridCol w="349250">
                  <a:extLst>
                    <a:ext uri="{9D8B030D-6E8A-4147-A177-3AD203B41FA5}">
                      <a16:colId xmlns:a16="http://schemas.microsoft.com/office/drawing/2014/main" val="20004"/>
                    </a:ext>
                  </a:extLst>
                </a:gridCol>
                <a:gridCol w="349250">
                  <a:extLst>
                    <a:ext uri="{9D8B030D-6E8A-4147-A177-3AD203B41FA5}">
                      <a16:colId xmlns:a16="http://schemas.microsoft.com/office/drawing/2014/main" val="20005"/>
                    </a:ext>
                  </a:extLst>
                </a:gridCol>
                <a:gridCol w="349250">
                  <a:extLst>
                    <a:ext uri="{9D8B030D-6E8A-4147-A177-3AD203B41FA5}">
                      <a16:colId xmlns:a16="http://schemas.microsoft.com/office/drawing/2014/main" val="20006"/>
                    </a:ext>
                  </a:extLst>
                </a:gridCol>
                <a:gridCol w="349250">
                  <a:extLst>
                    <a:ext uri="{9D8B030D-6E8A-4147-A177-3AD203B41FA5}">
                      <a16:colId xmlns:a16="http://schemas.microsoft.com/office/drawing/2014/main" val="20007"/>
                    </a:ext>
                  </a:extLst>
                </a:gridCol>
                <a:gridCol w="349250">
                  <a:extLst>
                    <a:ext uri="{9D8B030D-6E8A-4147-A177-3AD203B41FA5}">
                      <a16:colId xmlns:a16="http://schemas.microsoft.com/office/drawing/2014/main" val="20008"/>
                    </a:ext>
                  </a:extLst>
                </a:gridCol>
                <a:gridCol w="349250">
                  <a:extLst>
                    <a:ext uri="{9D8B030D-6E8A-4147-A177-3AD203B41FA5}">
                      <a16:colId xmlns:a16="http://schemas.microsoft.com/office/drawing/2014/main" val="20009"/>
                    </a:ext>
                  </a:extLst>
                </a:gridCol>
                <a:gridCol w="349250">
                  <a:extLst>
                    <a:ext uri="{9D8B030D-6E8A-4147-A177-3AD203B41FA5}">
                      <a16:colId xmlns:a16="http://schemas.microsoft.com/office/drawing/2014/main" val="20010"/>
                    </a:ext>
                  </a:extLst>
                </a:gridCol>
                <a:gridCol w="349250">
                  <a:extLst>
                    <a:ext uri="{9D8B030D-6E8A-4147-A177-3AD203B41FA5}">
                      <a16:colId xmlns:a16="http://schemas.microsoft.com/office/drawing/2014/main" val="20011"/>
                    </a:ext>
                  </a:extLst>
                </a:gridCol>
                <a:gridCol w="349250">
                  <a:extLst>
                    <a:ext uri="{9D8B030D-6E8A-4147-A177-3AD203B41FA5}">
                      <a16:colId xmlns:a16="http://schemas.microsoft.com/office/drawing/2014/main" val="20012"/>
                    </a:ext>
                  </a:extLst>
                </a:gridCol>
                <a:gridCol w="349250">
                  <a:extLst>
                    <a:ext uri="{9D8B030D-6E8A-4147-A177-3AD203B41FA5}">
                      <a16:colId xmlns:a16="http://schemas.microsoft.com/office/drawing/2014/main" val="20013"/>
                    </a:ext>
                  </a:extLst>
                </a:gridCol>
                <a:gridCol w="349250">
                  <a:extLst>
                    <a:ext uri="{9D8B030D-6E8A-4147-A177-3AD203B41FA5}">
                      <a16:colId xmlns:a16="http://schemas.microsoft.com/office/drawing/2014/main" val="20014"/>
                    </a:ext>
                  </a:extLst>
                </a:gridCol>
                <a:gridCol w="349250">
                  <a:extLst>
                    <a:ext uri="{9D8B030D-6E8A-4147-A177-3AD203B41FA5}">
                      <a16:colId xmlns:a16="http://schemas.microsoft.com/office/drawing/2014/main" val="20015"/>
                    </a:ext>
                  </a:extLst>
                </a:gridCol>
                <a:gridCol w="349250">
                  <a:extLst>
                    <a:ext uri="{9D8B030D-6E8A-4147-A177-3AD203B41FA5}">
                      <a16:colId xmlns:a16="http://schemas.microsoft.com/office/drawing/2014/main" val="20016"/>
                    </a:ext>
                  </a:extLst>
                </a:gridCol>
                <a:gridCol w="349250">
                  <a:extLst>
                    <a:ext uri="{9D8B030D-6E8A-4147-A177-3AD203B41FA5}">
                      <a16:colId xmlns:a16="http://schemas.microsoft.com/office/drawing/2014/main" val="20017"/>
                    </a:ext>
                  </a:extLst>
                </a:gridCol>
                <a:gridCol w="349250">
                  <a:extLst>
                    <a:ext uri="{9D8B030D-6E8A-4147-A177-3AD203B41FA5}">
                      <a16:colId xmlns:a16="http://schemas.microsoft.com/office/drawing/2014/main" val="20018"/>
                    </a:ext>
                  </a:extLst>
                </a:gridCol>
                <a:gridCol w="349250">
                  <a:extLst>
                    <a:ext uri="{9D8B030D-6E8A-4147-A177-3AD203B41FA5}">
                      <a16:colId xmlns:a16="http://schemas.microsoft.com/office/drawing/2014/main" val="20019"/>
                    </a:ext>
                  </a:extLst>
                </a:gridCol>
                <a:gridCol w="349250">
                  <a:extLst>
                    <a:ext uri="{9D8B030D-6E8A-4147-A177-3AD203B41FA5}">
                      <a16:colId xmlns:a16="http://schemas.microsoft.com/office/drawing/2014/main" val="20020"/>
                    </a:ext>
                  </a:extLst>
                </a:gridCol>
                <a:gridCol w="349250">
                  <a:extLst>
                    <a:ext uri="{9D8B030D-6E8A-4147-A177-3AD203B41FA5}">
                      <a16:colId xmlns:a16="http://schemas.microsoft.com/office/drawing/2014/main" val="20021"/>
                    </a:ext>
                  </a:extLst>
                </a:gridCol>
                <a:gridCol w="85725">
                  <a:extLst>
                    <a:ext uri="{9D8B030D-6E8A-4147-A177-3AD203B41FA5}">
                      <a16:colId xmlns:a16="http://schemas.microsoft.com/office/drawing/2014/main" val="20022"/>
                    </a:ext>
                  </a:extLst>
                </a:gridCol>
                <a:gridCol w="650066">
                  <a:extLst>
                    <a:ext uri="{9D8B030D-6E8A-4147-A177-3AD203B41FA5}">
                      <a16:colId xmlns:a16="http://schemas.microsoft.com/office/drawing/2014/main" val="509456704"/>
                    </a:ext>
                  </a:extLst>
                </a:gridCol>
                <a:gridCol w="349250">
                  <a:extLst>
                    <a:ext uri="{9D8B030D-6E8A-4147-A177-3AD203B41FA5}">
                      <a16:colId xmlns:a16="http://schemas.microsoft.com/office/drawing/2014/main" val="20023"/>
                    </a:ext>
                  </a:extLst>
                </a:gridCol>
                <a:gridCol w="349250">
                  <a:extLst>
                    <a:ext uri="{9D8B030D-6E8A-4147-A177-3AD203B41FA5}">
                      <a16:colId xmlns:a16="http://schemas.microsoft.com/office/drawing/2014/main" val="20024"/>
                    </a:ext>
                  </a:extLst>
                </a:gridCol>
                <a:gridCol w="349250">
                  <a:extLst>
                    <a:ext uri="{9D8B030D-6E8A-4147-A177-3AD203B41FA5}">
                      <a16:colId xmlns:a16="http://schemas.microsoft.com/office/drawing/2014/main" val="20025"/>
                    </a:ext>
                  </a:extLst>
                </a:gridCol>
                <a:gridCol w="349250">
                  <a:extLst>
                    <a:ext uri="{9D8B030D-6E8A-4147-A177-3AD203B41FA5}">
                      <a16:colId xmlns:a16="http://schemas.microsoft.com/office/drawing/2014/main" val="20026"/>
                    </a:ext>
                  </a:extLst>
                </a:gridCol>
                <a:gridCol w="349250">
                  <a:extLst>
                    <a:ext uri="{9D8B030D-6E8A-4147-A177-3AD203B41FA5}">
                      <a16:colId xmlns:a16="http://schemas.microsoft.com/office/drawing/2014/main" val="20027"/>
                    </a:ext>
                  </a:extLst>
                </a:gridCol>
                <a:gridCol w="349250">
                  <a:extLst>
                    <a:ext uri="{9D8B030D-6E8A-4147-A177-3AD203B41FA5}">
                      <a16:colId xmlns:a16="http://schemas.microsoft.com/office/drawing/2014/main" val="20028"/>
                    </a:ext>
                  </a:extLst>
                </a:gridCol>
                <a:gridCol w="349250">
                  <a:extLst>
                    <a:ext uri="{9D8B030D-6E8A-4147-A177-3AD203B41FA5}">
                      <a16:colId xmlns:a16="http://schemas.microsoft.com/office/drawing/2014/main" val="20029"/>
                    </a:ext>
                  </a:extLst>
                </a:gridCol>
                <a:gridCol w="349250">
                  <a:extLst>
                    <a:ext uri="{9D8B030D-6E8A-4147-A177-3AD203B41FA5}">
                      <a16:colId xmlns:a16="http://schemas.microsoft.com/office/drawing/2014/main" val="20030"/>
                    </a:ext>
                  </a:extLst>
                </a:gridCol>
                <a:gridCol w="349250">
                  <a:extLst>
                    <a:ext uri="{9D8B030D-6E8A-4147-A177-3AD203B41FA5}">
                      <a16:colId xmlns:a16="http://schemas.microsoft.com/office/drawing/2014/main" val="20031"/>
                    </a:ext>
                  </a:extLst>
                </a:gridCol>
                <a:gridCol w="349250">
                  <a:extLst>
                    <a:ext uri="{9D8B030D-6E8A-4147-A177-3AD203B41FA5}">
                      <a16:colId xmlns:a16="http://schemas.microsoft.com/office/drawing/2014/main" val="20032"/>
                    </a:ext>
                  </a:extLst>
                </a:gridCol>
                <a:gridCol w="349250">
                  <a:extLst>
                    <a:ext uri="{9D8B030D-6E8A-4147-A177-3AD203B41FA5}">
                      <a16:colId xmlns:a16="http://schemas.microsoft.com/office/drawing/2014/main" val="20033"/>
                    </a:ext>
                  </a:extLst>
                </a:gridCol>
                <a:gridCol w="349250">
                  <a:extLst>
                    <a:ext uri="{9D8B030D-6E8A-4147-A177-3AD203B41FA5}">
                      <a16:colId xmlns:a16="http://schemas.microsoft.com/office/drawing/2014/main" val="20034"/>
                    </a:ext>
                  </a:extLst>
                </a:gridCol>
                <a:gridCol w="349250">
                  <a:extLst>
                    <a:ext uri="{9D8B030D-6E8A-4147-A177-3AD203B41FA5}">
                      <a16:colId xmlns:a16="http://schemas.microsoft.com/office/drawing/2014/main" val="20035"/>
                    </a:ext>
                  </a:extLst>
                </a:gridCol>
                <a:gridCol w="349250">
                  <a:extLst>
                    <a:ext uri="{9D8B030D-6E8A-4147-A177-3AD203B41FA5}">
                      <a16:colId xmlns:a16="http://schemas.microsoft.com/office/drawing/2014/main" val="20036"/>
                    </a:ext>
                  </a:extLst>
                </a:gridCol>
                <a:gridCol w="349250">
                  <a:extLst>
                    <a:ext uri="{9D8B030D-6E8A-4147-A177-3AD203B41FA5}">
                      <a16:colId xmlns:a16="http://schemas.microsoft.com/office/drawing/2014/main" val="20037"/>
                    </a:ext>
                  </a:extLst>
                </a:gridCol>
                <a:gridCol w="349250">
                  <a:extLst>
                    <a:ext uri="{9D8B030D-6E8A-4147-A177-3AD203B41FA5}">
                      <a16:colId xmlns:a16="http://schemas.microsoft.com/office/drawing/2014/main" val="20038"/>
                    </a:ext>
                  </a:extLst>
                </a:gridCol>
                <a:gridCol w="349250">
                  <a:extLst>
                    <a:ext uri="{9D8B030D-6E8A-4147-A177-3AD203B41FA5}">
                      <a16:colId xmlns:a16="http://schemas.microsoft.com/office/drawing/2014/main" val="20039"/>
                    </a:ext>
                  </a:extLst>
                </a:gridCol>
                <a:gridCol w="349250">
                  <a:extLst>
                    <a:ext uri="{9D8B030D-6E8A-4147-A177-3AD203B41FA5}">
                      <a16:colId xmlns:a16="http://schemas.microsoft.com/office/drawing/2014/main" val="20040"/>
                    </a:ext>
                  </a:extLst>
                </a:gridCol>
                <a:gridCol w="349250">
                  <a:extLst>
                    <a:ext uri="{9D8B030D-6E8A-4147-A177-3AD203B41FA5}">
                      <a16:colId xmlns:a16="http://schemas.microsoft.com/office/drawing/2014/main" val="20041"/>
                    </a:ext>
                  </a:extLst>
                </a:gridCol>
                <a:gridCol w="349250">
                  <a:extLst>
                    <a:ext uri="{9D8B030D-6E8A-4147-A177-3AD203B41FA5}">
                      <a16:colId xmlns:a16="http://schemas.microsoft.com/office/drawing/2014/main" val="20042"/>
                    </a:ext>
                  </a:extLst>
                </a:gridCol>
                <a:gridCol w="349250">
                  <a:extLst>
                    <a:ext uri="{9D8B030D-6E8A-4147-A177-3AD203B41FA5}">
                      <a16:colId xmlns:a16="http://schemas.microsoft.com/office/drawing/2014/main" val="20043"/>
                    </a:ext>
                  </a:extLst>
                </a:gridCol>
                <a:gridCol w="349250">
                  <a:extLst>
                    <a:ext uri="{9D8B030D-6E8A-4147-A177-3AD203B41FA5}">
                      <a16:colId xmlns:a16="http://schemas.microsoft.com/office/drawing/2014/main" val="20044"/>
                    </a:ext>
                  </a:extLst>
                </a:gridCol>
                <a:gridCol w="349250">
                  <a:extLst>
                    <a:ext uri="{9D8B030D-6E8A-4147-A177-3AD203B41FA5}">
                      <a16:colId xmlns:a16="http://schemas.microsoft.com/office/drawing/2014/main" val="20045"/>
                    </a:ext>
                  </a:extLst>
                </a:gridCol>
                <a:gridCol w="349250">
                  <a:extLst>
                    <a:ext uri="{9D8B030D-6E8A-4147-A177-3AD203B41FA5}">
                      <a16:colId xmlns:a16="http://schemas.microsoft.com/office/drawing/2014/main" val="20046"/>
                    </a:ext>
                  </a:extLst>
                </a:gridCol>
                <a:gridCol w="349250">
                  <a:extLst>
                    <a:ext uri="{9D8B030D-6E8A-4147-A177-3AD203B41FA5}">
                      <a16:colId xmlns:a16="http://schemas.microsoft.com/office/drawing/2014/main" val="20047"/>
                    </a:ext>
                  </a:extLst>
                </a:gridCol>
                <a:gridCol w="349250">
                  <a:extLst>
                    <a:ext uri="{9D8B030D-6E8A-4147-A177-3AD203B41FA5}">
                      <a16:colId xmlns:a16="http://schemas.microsoft.com/office/drawing/2014/main" val="20048"/>
                    </a:ext>
                  </a:extLst>
                </a:gridCol>
              </a:tblGrid>
              <a:tr h="4140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chemeClr val="bg1"/>
                          </a:solidFill>
                          <a:latin typeface="Trebuchet MS"/>
                          <a:ea typeface="Trebuchet MS"/>
                          <a:cs typeface="Trebuchet MS"/>
                          <a:sym typeface="Trebuchet MS"/>
                        </a:rPr>
                        <a:t>GPU 1</a:t>
                      </a:r>
                      <a:endParaRPr sz="1700">
                        <a:solidFill>
                          <a:schemeClr val="bg1"/>
                        </a:solidFill>
                        <a:latin typeface="Trebuchet MS"/>
                        <a:ea typeface="Trebuchet MS"/>
                        <a:cs typeface="Trebuchet MS"/>
                        <a:sym typeface="Trebuchet MS"/>
                      </a:endParaRPr>
                    </a:p>
                  </a:txBody>
                  <a:tcPr marL="0" marR="0" marT="0" marB="0" anchor="ctr">
                    <a:lnL w="9525" cap="flat" cmpd="sng">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1</a:t>
                      </a:r>
                      <a:endParaRPr sz="1700">
                        <a:solidFill>
                          <a:srgbClr val="FFFFFF"/>
                        </a:solidFill>
                        <a:latin typeface="Trebuchet MS"/>
                        <a:ea typeface="Trebuchet MS"/>
                        <a:cs typeface="Trebuchet MS"/>
                        <a:sym typeface="Trebuchet MS"/>
                      </a:endParaRPr>
                    </a:p>
                  </a:txBody>
                  <a:tcPr marL="47625" marR="47625" marT="31751" marB="31751">
                    <a:lnL w="9525" cap="flat" cmpd="sng" algn="ctr">
                      <a:solidFill>
                        <a:srgbClr val="CCCCCC"/>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2</a:t>
                      </a:r>
                      <a:endParaRPr sz="1700">
                        <a:solidFill>
                          <a:srgbClr val="FFFFFF"/>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3</a:t>
                      </a:r>
                      <a:endParaRPr sz="1700">
                        <a:solidFill>
                          <a:srgbClr val="FFFFFF"/>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4</a:t>
                      </a:r>
                      <a:endParaRPr sz="1700">
                        <a:solidFill>
                          <a:srgbClr val="FFFFFF"/>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1</a:t>
                      </a:r>
                      <a:endParaRPr sz="1700">
                        <a:solidFill>
                          <a:srgbClr val="000000"/>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5</a:t>
                      </a:r>
                      <a:endParaRPr sz="1700">
                        <a:solidFill>
                          <a:srgbClr val="FFFFFF"/>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2</a:t>
                      </a:r>
                      <a:endParaRPr sz="1700">
                        <a:solidFill>
                          <a:srgbClr val="000000"/>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6</a:t>
                      </a:r>
                      <a:endParaRPr sz="1700">
                        <a:solidFill>
                          <a:srgbClr val="FFFFFF"/>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3</a:t>
                      </a:r>
                      <a:endParaRPr sz="1700">
                        <a:solidFill>
                          <a:srgbClr val="000000"/>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GB"/>
                    </a:p>
                  </a:txBody>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7</a:t>
                      </a:r>
                      <a:endParaRPr sz="1700">
                        <a:solidFill>
                          <a:srgbClr val="FFFFFF"/>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4</a:t>
                      </a:r>
                      <a:endParaRPr sz="1700">
                        <a:solidFill>
                          <a:srgbClr val="000000"/>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8</a:t>
                      </a:r>
                      <a:endParaRPr sz="1700">
                        <a:solidFill>
                          <a:srgbClr val="FFFFFF"/>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5</a:t>
                      </a:r>
                      <a:endParaRPr sz="1700">
                        <a:solidFill>
                          <a:srgbClr val="000000"/>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9</a:t>
                      </a:r>
                      <a:endParaRPr sz="1700">
                        <a:solidFill>
                          <a:srgbClr val="FFFFFF"/>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6</a:t>
                      </a:r>
                      <a:endParaRPr sz="1700">
                        <a:solidFill>
                          <a:srgbClr val="000000"/>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7</a:t>
                      </a:r>
                      <a:endParaRPr sz="1700">
                        <a:solidFill>
                          <a:srgbClr val="000000"/>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8</a:t>
                      </a:r>
                      <a:endParaRPr sz="1700">
                        <a:solidFill>
                          <a:srgbClr val="000000"/>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9</a:t>
                      </a:r>
                      <a:endParaRPr sz="1700">
                        <a:solidFill>
                          <a:srgbClr val="000000"/>
                        </a:solidFill>
                        <a:latin typeface="Trebuchet MS"/>
                        <a:ea typeface="Trebuchet MS"/>
                        <a:cs typeface="Trebuchet MS"/>
                        <a:sym typeface="Trebuchet MS"/>
                      </a:endParaRPr>
                    </a:p>
                  </a:txBody>
                  <a:tcPr marL="47625" marR="47625" marT="31751" marB="31751">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40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chemeClr val="bg1"/>
                          </a:solidFill>
                          <a:latin typeface="Trebuchet MS"/>
                          <a:ea typeface="Trebuchet MS"/>
                          <a:cs typeface="Trebuchet MS"/>
                          <a:sym typeface="Trebuchet MS"/>
                        </a:rPr>
                        <a:t>GPU 2</a:t>
                      </a:r>
                      <a:endParaRPr sz="1700">
                        <a:solidFill>
                          <a:schemeClr val="bg1"/>
                        </a:solidFill>
                        <a:latin typeface="Trebuchet MS"/>
                        <a:ea typeface="Trebuchet MS"/>
                        <a:cs typeface="Trebuchet MS"/>
                        <a:sym typeface="Trebuchet MS"/>
                      </a:endParaRPr>
                    </a:p>
                  </a:txBody>
                  <a:tcPr marL="0" marR="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1</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2</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3</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1</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4</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2</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5</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3</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6</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hMerge="1">
                  <a:txBody>
                    <a:bodyPr/>
                    <a:lstStyle/>
                    <a:p>
                      <a:pPr marL="0" lvl="0" indent="0" algn="ctr" rtl="0">
                        <a:lnSpc>
                          <a:spcPct val="115000"/>
                        </a:lnSpc>
                        <a:spcBef>
                          <a:spcPts val="0"/>
                        </a:spcBef>
                        <a:spcAft>
                          <a:spcPts val="0"/>
                        </a:spcAft>
                        <a:buNone/>
                      </a:pPr>
                      <a:endParaRPr sz="1100">
                        <a:solidFill>
                          <a:srgbClr val="FFFFFF"/>
                        </a:solidFill>
                        <a:latin typeface="Trebuchet MS"/>
                        <a:ea typeface="Trebuchet MS"/>
                        <a:cs typeface="Trebuchet MS"/>
                        <a:sym typeface="Trebuchet MS"/>
                      </a:endParaRPr>
                    </a:p>
                  </a:txBody>
                  <a:tcPr marL="31750" marR="31750" marT="21167" marB="21167">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bg2"/>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4</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7</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5</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8</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6</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9</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7</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8</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9</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1"/>
                  </a:ext>
                </a:extLst>
              </a:tr>
              <a:tr h="4140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chemeClr val="bg1"/>
                          </a:solidFill>
                          <a:latin typeface="Trebuchet MS"/>
                          <a:ea typeface="Trebuchet MS"/>
                          <a:cs typeface="Trebuchet MS"/>
                          <a:sym typeface="Trebuchet MS"/>
                        </a:rPr>
                        <a:t>GPU 3</a:t>
                      </a:r>
                      <a:endParaRPr sz="1700">
                        <a:solidFill>
                          <a:schemeClr val="bg1"/>
                        </a:solidFill>
                        <a:latin typeface="Trebuchet MS"/>
                        <a:ea typeface="Trebuchet MS"/>
                        <a:cs typeface="Trebuchet MS"/>
                        <a:sym typeface="Trebuchet MS"/>
                      </a:endParaRPr>
                    </a:p>
                  </a:txBody>
                  <a:tcPr marL="0" marR="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1</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2</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1</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3</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2</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4</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3</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5</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4">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4</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hMerge="1">
                  <a:txBody>
                    <a:bodyPr/>
                    <a:lstStyle/>
                    <a:p>
                      <a:pPr marL="0" lvl="0" indent="0" algn="ctr" rtl="0">
                        <a:lnSpc>
                          <a:spcPct val="115000"/>
                        </a:lnSpc>
                        <a:spcBef>
                          <a:spcPts val="0"/>
                        </a:spcBef>
                        <a:spcAft>
                          <a:spcPts val="0"/>
                        </a:spcAft>
                        <a:buNone/>
                      </a:pPr>
                      <a:endParaRPr sz="1100">
                        <a:solidFill>
                          <a:srgbClr val="000000"/>
                        </a:solidFill>
                        <a:latin typeface="Trebuchet MS"/>
                        <a:ea typeface="Trebuchet MS"/>
                        <a:cs typeface="Trebuchet MS"/>
                        <a:sym typeface="Trebuchet MS"/>
                      </a:endParaRPr>
                    </a:p>
                  </a:txBody>
                  <a:tcPr marL="31750" marR="31750" marT="21167" marB="21167">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solidFill>
                      <a:schemeClr val="tx2"/>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6</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5</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7</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6</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8</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7</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9</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8</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9</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2"/>
                  </a:ext>
                </a:extLst>
              </a:tr>
              <a:tr h="414020">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chemeClr val="bg1"/>
                          </a:solidFill>
                          <a:latin typeface="Trebuchet MS"/>
                          <a:ea typeface="Trebuchet MS"/>
                          <a:cs typeface="Trebuchet MS"/>
                          <a:sym typeface="Trebuchet MS"/>
                        </a:rPr>
                        <a:t>GPU 4</a:t>
                      </a:r>
                      <a:endParaRPr sz="1700">
                        <a:solidFill>
                          <a:schemeClr val="bg1"/>
                        </a:solidFill>
                        <a:latin typeface="Trebuchet MS"/>
                        <a:ea typeface="Trebuchet MS"/>
                        <a:cs typeface="Trebuchet MS"/>
                        <a:sym typeface="Trebuchet MS"/>
                      </a:endParaRPr>
                    </a:p>
                  </a:txBody>
                  <a:tcPr marL="0" marR="0"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lnTlToBr w="12700" cmpd="sng">
                      <a:noFill/>
                      <a:prstDash val="solid"/>
                    </a:lnTlToBr>
                    <a:lnBlToTr w="12700" cmpd="sng">
                      <a:noFill/>
                      <a:prstDash val="solid"/>
                    </a:lnBlToTr>
                    <a:no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1</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1</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2</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2</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3</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3</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4</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4</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5</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hMerge="1">
                  <a:txBody>
                    <a:bodyPr/>
                    <a:lstStyle/>
                    <a:p>
                      <a:pPr marL="0" lvl="0" indent="0" algn="ctr" rtl="0">
                        <a:lnSpc>
                          <a:spcPct val="115000"/>
                        </a:lnSpc>
                        <a:spcBef>
                          <a:spcPts val="0"/>
                        </a:spcBef>
                        <a:spcAft>
                          <a:spcPts val="0"/>
                        </a:spcAft>
                        <a:buNone/>
                      </a:pPr>
                      <a:r>
                        <a:rPr lang="en-US" sz="1100">
                          <a:solidFill>
                            <a:srgbClr val="000000"/>
                          </a:solidFill>
                          <a:latin typeface="Trebuchet MS"/>
                          <a:ea typeface="Trebuchet MS"/>
                          <a:cs typeface="Trebuchet MS"/>
                          <a:sym typeface="Trebuchet MS"/>
                        </a:rPr>
                        <a:t>5</a:t>
                      </a:r>
                      <a:endParaRPr sz="1100">
                        <a:solidFill>
                          <a:srgbClr val="000000"/>
                        </a:solidFill>
                        <a:latin typeface="Trebuchet MS"/>
                        <a:ea typeface="Trebuchet MS"/>
                        <a:cs typeface="Trebuchet MS"/>
                        <a:sym typeface="Trebuchet MS"/>
                      </a:endParaRPr>
                    </a:p>
                  </a:txBody>
                  <a:tcPr marL="31750" marR="31750" marT="21167" marB="21167">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tx2"/>
                    </a:solidFill>
                  </a:tcPr>
                </a:tc>
                <a:tc hMerge="1">
                  <a:txBody>
                    <a:bodyPr/>
                    <a:lstStyle/>
                    <a:p>
                      <a:endParaRPr lang="en-US"/>
                    </a:p>
                  </a:txBody>
                  <a:tcPr/>
                </a:tc>
                <a:tc gridSpan="2">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r>
                        <a:rPr lang="en-US" sz="1700">
                          <a:solidFill>
                            <a:srgbClr val="000000"/>
                          </a:solidFill>
                          <a:latin typeface="Trebuchet MS"/>
                          <a:ea typeface="Trebuchet MS"/>
                          <a:cs typeface="Trebuchet MS"/>
                          <a:sym typeface="Trebuchet MS"/>
                        </a:rPr>
                        <a:t>5</a:t>
                      </a:r>
                      <a:endParaRPr lang="en-GB" sz="2100"/>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6</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6</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7</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7</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8</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8</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FFFFFF"/>
                          </a:solidFill>
                          <a:latin typeface="Trebuchet MS"/>
                          <a:ea typeface="Trebuchet MS"/>
                          <a:cs typeface="Trebuchet MS"/>
                          <a:sym typeface="Trebuchet MS"/>
                        </a:rPr>
                        <a:t>9</a:t>
                      </a:r>
                      <a:endParaRPr sz="1700">
                        <a:solidFill>
                          <a:srgbClr val="FFFFFF"/>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000000"/>
                    </a:solidFill>
                  </a:tcPr>
                </a:tc>
                <a:tc gridSpan="3">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ctr" rtl="0">
                        <a:lnSpc>
                          <a:spcPct val="115000"/>
                        </a:lnSpc>
                        <a:spcBef>
                          <a:spcPts val="0"/>
                        </a:spcBef>
                        <a:spcAft>
                          <a:spcPts val="0"/>
                        </a:spcAft>
                        <a:buNone/>
                      </a:pPr>
                      <a:r>
                        <a:rPr lang="en-US" sz="1700">
                          <a:solidFill>
                            <a:srgbClr val="000000"/>
                          </a:solidFill>
                          <a:latin typeface="Trebuchet MS"/>
                          <a:ea typeface="Trebuchet MS"/>
                          <a:cs typeface="Trebuchet MS"/>
                          <a:sym typeface="Trebuchet MS"/>
                        </a:rPr>
                        <a:t>9</a:t>
                      </a:r>
                      <a:endParaRPr sz="1700">
                        <a:solidFill>
                          <a:srgbClr val="000000"/>
                        </a:solidFill>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76B900"/>
                    </a:solidFill>
                  </a:tcPr>
                </a:tc>
                <a:tc hMerge="1">
                  <a:txBody>
                    <a:bodyPr/>
                    <a:lstStyle/>
                    <a:p>
                      <a:endParaRPr lang="en-US"/>
                    </a:p>
                  </a:txBody>
                  <a:tcPr/>
                </a:tc>
                <a:tc hMerge="1">
                  <a:txBody>
                    <a:bodyPr/>
                    <a:lstStyle/>
                    <a:p>
                      <a:endParaRPr lang="en-US"/>
                    </a:p>
                  </a:txBody>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tc>
                  <a:txBody>
                    <a:bodyPr/>
                    <a:lstStyle>
                      <a:lvl1pPr marL="0" algn="l" defTabSz="1524030" rtl="0" eaLnBrk="1" latinLnBrk="0" hangingPunct="1">
                        <a:defRPr sz="3000" kern="1200">
                          <a:solidFill>
                            <a:schemeClr val="tx1"/>
                          </a:solidFill>
                          <a:latin typeface="Arial"/>
                        </a:defRPr>
                      </a:lvl1pPr>
                      <a:lvl2pPr marL="762015" algn="l" defTabSz="1524030" rtl="0" eaLnBrk="1" latinLnBrk="0" hangingPunct="1">
                        <a:defRPr sz="3000" kern="1200">
                          <a:solidFill>
                            <a:schemeClr val="tx1"/>
                          </a:solidFill>
                          <a:latin typeface="Arial"/>
                        </a:defRPr>
                      </a:lvl2pPr>
                      <a:lvl3pPr marL="1524030" algn="l" defTabSz="1524030" rtl="0" eaLnBrk="1" latinLnBrk="0" hangingPunct="1">
                        <a:defRPr sz="3000" kern="1200">
                          <a:solidFill>
                            <a:schemeClr val="tx1"/>
                          </a:solidFill>
                          <a:latin typeface="Arial"/>
                        </a:defRPr>
                      </a:lvl3pPr>
                      <a:lvl4pPr marL="2286046" algn="l" defTabSz="1524030" rtl="0" eaLnBrk="1" latinLnBrk="0" hangingPunct="1">
                        <a:defRPr sz="3000" kern="1200">
                          <a:solidFill>
                            <a:schemeClr val="tx1"/>
                          </a:solidFill>
                          <a:latin typeface="Arial"/>
                        </a:defRPr>
                      </a:lvl4pPr>
                      <a:lvl5pPr marL="3048061" algn="l" defTabSz="1524030" rtl="0" eaLnBrk="1" latinLnBrk="0" hangingPunct="1">
                        <a:defRPr sz="3000" kern="1200">
                          <a:solidFill>
                            <a:schemeClr val="tx1"/>
                          </a:solidFill>
                          <a:latin typeface="Arial"/>
                        </a:defRPr>
                      </a:lvl5pPr>
                      <a:lvl6pPr marL="3810076" algn="l" defTabSz="1524030" rtl="0" eaLnBrk="1" latinLnBrk="0" hangingPunct="1">
                        <a:defRPr sz="3000" kern="1200">
                          <a:solidFill>
                            <a:schemeClr val="tx1"/>
                          </a:solidFill>
                          <a:latin typeface="Arial"/>
                        </a:defRPr>
                      </a:lvl6pPr>
                      <a:lvl7pPr marL="4572091" algn="l" defTabSz="1524030" rtl="0" eaLnBrk="1" latinLnBrk="0" hangingPunct="1">
                        <a:defRPr sz="3000" kern="1200">
                          <a:solidFill>
                            <a:schemeClr val="tx1"/>
                          </a:solidFill>
                          <a:latin typeface="Arial"/>
                        </a:defRPr>
                      </a:lvl7pPr>
                      <a:lvl8pPr marL="5334107" algn="l" defTabSz="1524030" rtl="0" eaLnBrk="1" latinLnBrk="0" hangingPunct="1">
                        <a:defRPr sz="3000" kern="1200">
                          <a:solidFill>
                            <a:schemeClr val="tx1"/>
                          </a:solidFill>
                          <a:latin typeface="Arial"/>
                        </a:defRPr>
                      </a:lvl8pPr>
                      <a:lvl9pPr marL="6096122" algn="l" defTabSz="1524030" rtl="0" eaLnBrk="1" latinLnBrk="0" hangingPunct="1">
                        <a:defRPr sz="3000" kern="1200">
                          <a:solidFill>
                            <a:schemeClr val="tx1"/>
                          </a:solidFill>
                          <a:latin typeface="Arial"/>
                        </a:defRPr>
                      </a:lvl9pPr>
                    </a:lstStyle>
                    <a:p>
                      <a:pPr marL="0" lvl="0" indent="0" algn="l" rtl="0">
                        <a:spcBef>
                          <a:spcPts val="0"/>
                        </a:spcBef>
                        <a:spcAft>
                          <a:spcPts val="0"/>
                        </a:spcAft>
                        <a:buNone/>
                      </a:pPr>
                      <a:endParaRPr sz="2300">
                        <a:latin typeface="Trebuchet MS"/>
                        <a:ea typeface="Trebuchet MS"/>
                        <a:cs typeface="Trebuchet MS"/>
                        <a:sym typeface="Trebuchet MS"/>
                      </a:endParaRPr>
                    </a:p>
                  </a:txBody>
                  <a:tcPr marL="47625" marR="47625" marT="31751" marB="31751">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lnTlToBr w="12700" cmpd="sng">
                      <a:noFill/>
                      <a:prstDash val="solid"/>
                    </a:lnTlToBr>
                    <a:lnBlToTr w="12700" cmpd="sng">
                      <a:noFill/>
                      <a:prstDash val="solid"/>
                    </a:lnBlToTr>
                    <a:solidFill>
                      <a:srgbClr val="808080"/>
                    </a:solidFill>
                  </a:tcPr>
                </a:tc>
                <a:extLst>
                  <a:ext uri="{0D108BD9-81ED-4DB2-BD59-A6C34878D82A}">
                    <a16:rowId xmlns:a16="http://schemas.microsoft.com/office/drawing/2014/main" val="10003"/>
                  </a:ext>
                </a:extLst>
              </a:tr>
            </a:tbl>
          </a:graphicData>
        </a:graphic>
      </p:graphicFrame>
      <p:grpSp>
        <p:nvGrpSpPr>
          <p:cNvPr id="31" name="Group 30">
            <a:extLst>
              <a:ext uri="{FF2B5EF4-FFF2-40B4-BE49-F238E27FC236}">
                <a16:creationId xmlns:a16="http://schemas.microsoft.com/office/drawing/2014/main" id="{5160B8D2-678A-39E8-CADC-83CDAC23DFFB}"/>
              </a:ext>
            </a:extLst>
          </p:cNvPr>
          <p:cNvGrpSpPr/>
          <p:nvPr/>
        </p:nvGrpSpPr>
        <p:grpSpPr>
          <a:xfrm>
            <a:off x="1150211" y="3448342"/>
            <a:ext cx="2214761" cy="400110"/>
            <a:chOff x="764821" y="6178396"/>
            <a:chExt cx="1476507" cy="266740"/>
          </a:xfrm>
        </p:grpSpPr>
        <p:sp>
          <p:nvSpPr>
            <p:cNvPr id="32" name="TextBox 31">
              <a:extLst>
                <a:ext uri="{FF2B5EF4-FFF2-40B4-BE49-F238E27FC236}">
                  <a16:creationId xmlns:a16="http://schemas.microsoft.com/office/drawing/2014/main" id="{9E20EB1E-02F7-6FA8-36EA-4274C172923B}"/>
                </a:ext>
              </a:extLst>
            </p:cNvPr>
            <p:cNvSpPr txBox="1"/>
            <p:nvPr/>
          </p:nvSpPr>
          <p:spPr>
            <a:xfrm>
              <a:off x="764821" y="6178396"/>
              <a:ext cx="843224" cy="266740"/>
            </a:xfrm>
            <a:prstGeom prst="rect">
              <a:avLst/>
            </a:prstGeom>
            <a:noFill/>
          </p:spPr>
          <p:txBody>
            <a:bodyPr wrap="square" rtlCol="0">
              <a:spAutoFit/>
            </a:bodyPr>
            <a:lstStyle/>
            <a:p>
              <a:pPr marL="0" marR="0" lvl="0" indent="0" defTabSz="914445"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Roboto Condensed" charset="0"/>
                  <a:sym typeface="Arial"/>
                </a:rPr>
                <a:t>Time</a:t>
              </a:r>
            </a:p>
          </p:txBody>
        </p:sp>
        <p:cxnSp>
          <p:nvCxnSpPr>
            <p:cNvPr id="33" name="Straight Arrow Connector 32">
              <a:extLst>
                <a:ext uri="{FF2B5EF4-FFF2-40B4-BE49-F238E27FC236}">
                  <a16:creationId xmlns:a16="http://schemas.microsoft.com/office/drawing/2014/main" id="{2ED3D162-9DBB-57CA-E6D8-CDF2C3E69CD3}"/>
                </a:ext>
              </a:extLst>
            </p:cNvPr>
            <p:cNvCxnSpPr>
              <a:cxnSpLocks/>
            </p:cNvCxnSpPr>
            <p:nvPr/>
          </p:nvCxnSpPr>
          <p:spPr>
            <a:xfrm>
              <a:off x="1383574" y="6326921"/>
              <a:ext cx="857754" cy="0"/>
            </a:xfrm>
            <a:prstGeom prst="straightConnector1">
              <a:avLst/>
            </a:prstGeom>
            <a:noFill/>
            <a:ln w="19050" cap="flat" cmpd="sng" algn="ctr">
              <a:solidFill>
                <a:srgbClr val="000000"/>
              </a:solidFill>
              <a:prstDash val="solid"/>
              <a:tailEnd type="triangle"/>
            </a:ln>
            <a:effectLst/>
          </p:spPr>
        </p:cxnSp>
      </p:grpSp>
      <p:sp>
        <p:nvSpPr>
          <p:cNvPr id="36" name="Freeform: Shape 35">
            <a:extLst>
              <a:ext uri="{FF2B5EF4-FFF2-40B4-BE49-F238E27FC236}">
                <a16:creationId xmlns:a16="http://schemas.microsoft.com/office/drawing/2014/main" id="{322714CE-9ECB-517C-57F3-53A31645636F}"/>
              </a:ext>
            </a:extLst>
          </p:cNvPr>
          <p:cNvSpPr/>
          <p:nvPr/>
        </p:nvSpPr>
        <p:spPr>
          <a:xfrm rot="18228063">
            <a:off x="2625164" y="3274157"/>
            <a:ext cx="1479614" cy="1487963"/>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Shape 36">
            <a:extLst>
              <a:ext uri="{FF2B5EF4-FFF2-40B4-BE49-F238E27FC236}">
                <a16:creationId xmlns:a16="http://schemas.microsoft.com/office/drawing/2014/main" id="{A704BDA4-C0AC-FC06-C022-C3EEDEE6CA94}"/>
              </a:ext>
            </a:extLst>
          </p:cNvPr>
          <p:cNvSpPr/>
          <p:nvPr/>
        </p:nvSpPr>
        <p:spPr>
          <a:xfrm rot="18228063">
            <a:off x="16495419" y="4368807"/>
            <a:ext cx="1583181" cy="1582728"/>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8918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marR="0" lvl="0" indent="0" algn="ctr" defTabSz="914400" rtl="0" eaLnBrk="1" fontAlgn="base" latinLnBrk="0" hangingPunct="1">
              <a:lnSpc>
                <a:spcPct val="90000"/>
              </a:lnSpc>
              <a:spcBef>
                <a:spcPts val="1500"/>
              </a:spcBef>
              <a:spcAft>
                <a:spcPts val="1500"/>
              </a:spcAft>
              <a:buClr>
                <a:srgbClr val="CDCDCD"/>
              </a:buClr>
              <a:buSzPct val="100000"/>
              <a:buFontTx/>
              <a:buNone/>
              <a:tabLst/>
              <a:defRPr/>
            </a:pPr>
            <a:r>
              <a:rPr kumimoji="0" lang="en-GB" sz="3000" b="0" i="0" u="none" strike="noStrike" kern="0" cap="none" spc="0" normalizeH="0" baseline="0" noProof="0">
                <a:ln>
                  <a:noFill/>
                </a:ln>
                <a:solidFill>
                  <a:srgbClr val="76B900"/>
                </a:solidFill>
                <a:effectLst/>
                <a:uLnTx/>
                <a:uFillTx/>
                <a:latin typeface="Trebuchet MS" panose="020B0603020202020204" pitchFamily="34" charset="0"/>
                <a:ea typeface="+mn-ea"/>
                <a:cs typeface="+mn-cs"/>
              </a:rPr>
              <a:t>Interleaved Pipeline </a:t>
            </a:r>
          </a:p>
        </p:txBody>
      </p:sp>
      <p:pic>
        <p:nvPicPr>
          <p:cNvPr id="48" name="Picture 47">
            <a:extLst>
              <a:ext uri="{FF2B5EF4-FFF2-40B4-BE49-F238E27FC236}">
                <a16:creationId xmlns:a16="http://schemas.microsoft.com/office/drawing/2014/main" id="{7F973A4C-F1E7-CC33-805C-110958E2BD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098546" y="2610655"/>
            <a:ext cx="6868298" cy="3673297"/>
          </a:xfrm>
          <a:prstGeom prst="rect">
            <a:avLst/>
          </a:prstGeom>
        </p:spPr>
      </p:pic>
      <p:sp>
        <p:nvSpPr>
          <p:cNvPr id="51" name="TextBox 50">
            <a:extLst>
              <a:ext uri="{FF2B5EF4-FFF2-40B4-BE49-F238E27FC236}">
                <a16:creationId xmlns:a16="http://schemas.microsoft.com/office/drawing/2014/main" id="{A582EE89-A766-3E92-FF06-FB43D8FAC72D}"/>
              </a:ext>
            </a:extLst>
          </p:cNvPr>
          <p:cNvSpPr txBox="1"/>
          <p:nvPr/>
        </p:nvSpPr>
        <p:spPr>
          <a:xfrm>
            <a:off x="259937" y="8155135"/>
            <a:ext cx="10717120" cy="3831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1371600" fontAlgn="auto">
              <a:lnSpc>
                <a:spcPct val="90000"/>
              </a:lnSpc>
              <a:spcBef>
                <a:spcPts val="0"/>
              </a:spcBef>
              <a:spcAft>
                <a:spcPts val="0"/>
              </a:spcAft>
              <a:defRPr/>
            </a:pPr>
            <a:r>
              <a:rPr lang="en-GB" sz="2100" dirty="0">
                <a:solidFill>
                  <a:srgbClr val="000000"/>
                </a:solidFill>
                <a:latin typeface="Trebuchet MS" panose="020B0603020202020204" pitchFamily="34" charset="0"/>
              </a:rPr>
              <a:t>Each </a:t>
            </a:r>
            <a:r>
              <a:rPr lang="en-GB" sz="2100" dirty="0" err="1">
                <a:solidFill>
                  <a:srgbClr val="000000"/>
                </a:solidFill>
                <a:latin typeface="Trebuchet MS" panose="020B0603020202020204" pitchFamily="34" charset="0"/>
              </a:rPr>
              <a:t>gpu</a:t>
            </a:r>
            <a:r>
              <a:rPr lang="en-GB" sz="2100" dirty="0">
                <a:solidFill>
                  <a:srgbClr val="000000"/>
                </a:solidFill>
                <a:latin typeface="Trebuchet MS" panose="020B0603020202020204" pitchFamily="34" charset="0"/>
              </a:rPr>
              <a:t> has groups of layers that are not continuous across groups, reducing bubbles</a:t>
            </a:r>
          </a:p>
        </p:txBody>
      </p:sp>
      <p:grpSp>
        <p:nvGrpSpPr>
          <p:cNvPr id="2" name="Group 1">
            <a:extLst>
              <a:ext uri="{FF2B5EF4-FFF2-40B4-BE49-F238E27FC236}">
                <a16:creationId xmlns:a16="http://schemas.microsoft.com/office/drawing/2014/main" id="{00A2CD1B-E1C1-7F42-0D8A-9F8D61B31F05}"/>
              </a:ext>
            </a:extLst>
          </p:cNvPr>
          <p:cNvGrpSpPr/>
          <p:nvPr/>
        </p:nvGrpSpPr>
        <p:grpSpPr>
          <a:xfrm>
            <a:off x="321156" y="2587253"/>
            <a:ext cx="10312196" cy="4773494"/>
            <a:chOff x="339085" y="4033031"/>
            <a:chExt cx="10312196" cy="4773494"/>
          </a:xfrm>
        </p:grpSpPr>
        <p:pic>
          <p:nvPicPr>
            <p:cNvPr id="50" name="Picture 2" descr="Each device can be assigned multiple stages, reducing the total amount of time the last device needs to wait for the first forward pass in a batch to start, and the last backward pass in a batch to complete.">
              <a:extLst>
                <a:ext uri="{FF2B5EF4-FFF2-40B4-BE49-F238E27FC236}">
                  <a16:creationId xmlns:a16="http://schemas.microsoft.com/office/drawing/2014/main" id="{E7F43087-2C80-4D46-B118-98E026B9802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9085" y="4054663"/>
              <a:ext cx="10312196" cy="4751862"/>
            </a:xfrm>
            <a:prstGeom prst="rect">
              <a:avLst/>
            </a:prstGeom>
            <a:noFill/>
            <a:extLst>
              <a:ext uri="{909E8E84-426E-40DD-AFC4-6F175D3DCCD1}">
                <a14:hiddenFill xmlns:a14="http://schemas.microsoft.com/office/drawing/2010/main">
                  <a:solidFill>
                    <a:srgbClr val="FFFFFF"/>
                  </a:solidFill>
                </a14:hiddenFill>
              </a:ext>
            </a:extLst>
          </p:spPr>
        </p:pic>
        <p:sp>
          <p:nvSpPr>
            <p:cNvPr id="52" name="Freeform: Shape 51">
              <a:extLst>
                <a:ext uri="{FF2B5EF4-FFF2-40B4-BE49-F238E27FC236}">
                  <a16:creationId xmlns:a16="http://schemas.microsoft.com/office/drawing/2014/main" id="{448358D5-AD5F-7BFD-CBFB-C8630FD56DD2}"/>
                </a:ext>
              </a:extLst>
            </p:cNvPr>
            <p:cNvSpPr/>
            <p:nvPr/>
          </p:nvSpPr>
          <p:spPr>
            <a:xfrm rot="18228063">
              <a:off x="2641174" y="3919440"/>
              <a:ext cx="668269" cy="914329"/>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Shape 52">
              <a:extLst>
                <a:ext uri="{FF2B5EF4-FFF2-40B4-BE49-F238E27FC236}">
                  <a16:creationId xmlns:a16="http://schemas.microsoft.com/office/drawing/2014/main" id="{D9A46765-9DBC-3D0E-56DE-524ACF8E5D39}"/>
                </a:ext>
              </a:extLst>
            </p:cNvPr>
            <p:cNvSpPr/>
            <p:nvPr/>
          </p:nvSpPr>
          <p:spPr>
            <a:xfrm rot="18228063">
              <a:off x="7121593" y="4841299"/>
              <a:ext cx="1001168" cy="817073"/>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0349D181-CE3C-299A-66A9-CC71C071BFE9}"/>
                </a:ext>
              </a:extLst>
            </p:cNvPr>
            <p:cNvSpPr/>
            <p:nvPr/>
          </p:nvSpPr>
          <p:spPr>
            <a:xfrm rot="16592092">
              <a:off x="2451680" y="6736032"/>
              <a:ext cx="663955" cy="383533"/>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Shape 54">
              <a:extLst>
                <a:ext uri="{FF2B5EF4-FFF2-40B4-BE49-F238E27FC236}">
                  <a16:creationId xmlns:a16="http://schemas.microsoft.com/office/drawing/2014/main" id="{4A7DC11F-0FCF-390F-A36A-6BE628F3F5D6}"/>
                </a:ext>
              </a:extLst>
            </p:cNvPr>
            <p:cNvSpPr/>
            <p:nvPr/>
          </p:nvSpPr>
          <p:spPr>
            <a:xfrm rot="15946528">
              <a:off x="6577827" y="7392965"/>
              <a:ext cx="660929" cy="647856"/>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Freeform: Shape 55">
              <a:extLst>
                <a:ext uri="{FF2B5EF4-FFF2-40B4-BE49-F238E27FC236}">
                  <a16:creationId xmlns:a16="http://schemas.microsoft.com/office/drawing/2014/main" id="{8A064CB2-FBE4-3ED8-9DBB-31DC3A28E1C7}"/>
                </a:ext>
              </a:extLst>
            </p:cNvPr>
            <p:cNvSpPr/>
            <p:nvPr/>
          </p:nvSpPr>
          <p:spPr>
            <a:xfrm rot="16592092">
              <a:off x="7879514" y="6798746"/>
              <a:ext cx="648867" cy="330123"/>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04CF1F1-5394-0D4F-36D0-FF9DF4E864EB}"/>
                </a:ext>
              </a:extLst>
            </p:cNvPr>
            <p:cNvSpPr/>
            <p:nvPr/>
          </p:nvSpPr>
          <p:spPr>
            <a:xfrm rot="18228063">
              <a:off x="8945463" y="3991183"/>
              <a:ext cx="733378" cy="817073"/>
            </a:xfrm>
            <a:custGeom>
              <a:avLst/>
              <a:gdLst>
                <a:gd name="connsiteX0" fmla="*/ 4842163 w 5297765"/>
                <a:gd name="connsiteY0" fmla="*/ 1413203 h 2002021"/>
                <a:gd name="connsiteX1" fmla="*/ 4793672 w 5297765"/>
                <a:gd name="connsiteY1" fmla="*/ 1385494 h 2002021"/>
                <a:gd name="connsiteX2" fmla="*/ 4495800 w 5297765"/>
                <a:gd name="connsiteY2" fmla="*/ 1177676 h 2002021"/>
                <a:gd name="connsiteX3" fmla="*/ 2105891 w 5297765"/>
                <a:gd name="connsiteY3" fmla="*/ 297912 h 2002021"/>
                <a:gd name="connsiteX4" fmla="*/ 1551709 w 5297765"/>
                <a:gd name="connsiteY4" fmla="*/ 159367 h 2002021"/>
                <a:gd name="connsiteX5" fmla="*/ 1371600 w 5297765"/>
                <a:gd name="connsiteY5" fmla="*/ 110876 h 2002021"/>
                <a:gd name="connsiteX6" fmla="*/ 1219200 w 5297765"/>
                <a:gd name="connsiteY6" fmla="*/ 48530 h 2002021"/>
                <a:gd name="connsiteX7" fmla="*/ 1052945 w 5297765"/>
                <a:gd name="connsiteY7" fmla="*/ 34676 h 2002021"/>
                <a:gd name="connsiteX8" fmla="*/ 872836 w 5297765"/>
                <a:gd name="connsiteY8" fmla="*/ 39 h 2002021"/>
                <a:gd name="connsiteX9" fmla="*/ 180109 w 5297765"/>
                <a:gd name="connsiteY9" fmla="*/ 90094 h 2002021"/>
                <a:gd name="connsiteX10" fmla="*/ 76200 w 5297765"/>
                <a:gd name="connsiteY10" fmla="*/ 235567 h 2002021"/>
                <a:gd name="connsiteX11" fmla="*/ 0 w 5297765"/>
                <a:gd name="connsiteY11" fmla="*/ 665057 h 2002021"/>
                <a:gd name="connsiteX12" fmla="*/ 193963 w 5297765"/>
                <a:gd name="connsiteY12" fmla="*/ 1073767 h 2002021"/>
                <a:gd name="connsiteX13" fmla="*/ 457200 w 5297765"/>
                <a:gd name="connsiteY13" fmla="*/ 1323148 h 2002021"/>
                <a:gd name="connsiteX14" fmla="*/ 1496291 w 5297765"/>
                <a:gd name="connsiteY14" fmla="*/ 1634876 h 2002021"/>
                <a:gd name="connsiteX15" fmla="*/ 2777836 w 5297765"/>
                <a:gd name="connsiteY15" fmla="*/ 1787276 h 2002021"/>
                <a:gd name="connsiteX16" fmla="*/ 3456709 w 5297765"/>
                <a:gd name="connsiteY16" fmla="*/ 1821912 h 2002021"/>
                <a:gd name="connsiteX17" fmla="*/ 4038600 w 5297765"/>
                <a:gd name="connsiteY17" fmla="*/ 1884257 h 2002021"/>
                <a:gd name="connsiteX18" fmla="*/ 4849091 w 5297765"/>
                <a:gd name="connsiteY18" fmla="*/ 2002021 h 2002021"/>
                <a:gd name="connsiteX19" fmla="*/ 5285509 w 5297765"/>
                <a:gd name="connsiteY19" fmla="*/ 1835767 h 2002021"/>
                <a:gd name="connsiteX20" fmla="*/ 5292436 w 5297765"/>
                <a:gd name="connsiteY20" fmla="*/ 1676439 h 2002021"/>
                <a:gd name="connsiteX21" fmla="*/ 5181600 w 5297765"/>
                <a:gd name="connsiteY21" fmla="*/ 1440912 h 2002021"/>
                <a:gd name="connsiteX22" fmla="*/ 4828309 w 5297765"/>
                <a:gd name="connsiteY22" fmla="*/ 1108403 h 2002021"/>
                <a:gd name="connsiteX23" fmla="*/ 4301836 w 5297765"/>
                <a:gd name="connsiteY23" fmla="*/ 831312 h 2002021"/>
                <a:gd name="connsiteX24" fmla="*/ 4218709 w 5297765"/>
                <a:gd name="connsiteY24" fmla="*/ 831312 h 20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97765" h="2002021">
                  <a:moveTo>
                    <a:pt x="4842163" y="1413203"/>
                  </a:moveTo>
                  <a:cubicBezTo>
                    <a:pt x="4825999" y="1403967"/>
                    <a:pt x="4809066" y="1395962"/>
                    <a:pt x="4793672" y="1385494"/>
                  </a:cubicBezTo>
                  <a:cubicBezTo>
                    <a:pt x="4693558" y="1317417"/>
                    <a:pt x="4603845" y="1232299"/>
                    <a:pt x="4495800" y="1177676"/>
                  </a:cubicBezTo>
                  <a:cubicBezTo>
                    <a:pt x="3739533" y="795341"/>
                    <a:pt x="2926503" y="503064"/>
                    <a:pt x="2105891" y="297912"/>
                  </a:cubicBezTo>
                  <a:lnTo>
                    <a:pt x="1551709" y="159367"/>
                  </a:lnTo>
                  <a:cubicBezTo>
                    <a:pt x="1422101" y="94562"/>
                    <a:pt x="1547040" y="147426"/>
                    <a:pt x="1371600" y="110876"/>
                  </a:cubicBezTo>
                  <a:cubicBezTo>
                    <a:pt x="1317867" y="99682"/>
                    <a:pt x="1272909" y="59837"/>
                    <a:pt x="1219200" y="48530"/>
                  </a:cubicBezTo>
                  <a:cubicBezTo>
                    <a:pt x="1164782" y="37074"/>
                    <a:pt x="1108363" y="39294"/>
                    <a:pt x="1052945" y="34676"/>
                  </a:cubicBezTo>
                  <a:cubicBezTo>
                    <a:pt x="992909" y="23130"/>
                    <a:pt x="933972" y="39"/>
                    <a:pt x="872836" y="39"/>
                  </a:cubicBezTo>
                  <a:cubicBezTo>
                    <a:pt x="413655" y="39"/>
                    <a:pt x="476401" y="-4719"/>
                    <a:pt x="180109" y="90094"/>
                  </a:cubicBezTo>
                  <a:cubicBezTo>
                    <a:pt x="145473" y="138585"/>
                    <a:pt x="100492" y="181152"/>
                    <a:pt x="76200" y="235567"/>
                  </a:cubicBezTo>
                  <a:cubicBezTo>
                    <a:pt x="-5815" y="419281"/>
                    <a:pt x="6774" y="482153"/>
                    <a:pt x="0" y="665057"/>
                  </a:cubicBezTo>
                  <a:cubicBezTo>
                    <a:pt x="55376" y="821116"/>
                    <a:pt x="82707" y="944306"/>
                    <a:pt x="193963" y="1073767"/>
                  </a:cubicBezTo>
                  <a:cubicBezTo>
                    <a:pt x="272742" y="1165437"/>
                    <a:pt x="355395" y="1257993"/>
                    <a:pt x="457200" y="1323148"/>
                  </a:cubicBezTo>
                  <a:cubicBezTo>
                    <a:pt x="794154" y="1538798"/>
                    <a:pt x="1102866" y="1570969"/>
                    <a:pt x="1496291" y="1634876"/>
                  </a:cubicBezTo>
                  <a:cubicBezTo>
                    <a:pt x="1900887" y="1700597"/>
                    <a:pt x="2362589" y="1758638"/>
                    <a:pt x="2777836" y="1787276"/>
                  </a:cubicBezTo>
                  <a:cubicBezTo>
                    <a:pt x="3003884" y="1802865"/>
                    <a:pt x="3230418" y="1810367"/>
                    <a:pt x="3456709" y="1821912"/>
                  </a:cubicBezTo>
                  <a:cubicBezTo>
                    <a:pt x="3650673" y="1842694"/>
                    <a:pt x="3845618" y="1855763"/>
                    <a:pt x="4038600" y="1884257"/>
                  </a:cubicBezTo>
                  <a:cubicBezTo>
                    <a:pt x="5027638" y="2030290"/>
                    <a:pt x="4005277" y="1937113"/>
                    <a:pt x="4849091" y="2002021"/>
                  </a:cubicBezTo>
                  <a:cubicBezTo>
                    <a:pt x="4972737" y="1979540"/>
                    <a:pt x="5206863" y="1989127"/>
                    <a:pt x="5285509" y="1835767"/>
                  </a:cubicBezTo>
                  <a:cubicBezTo>
                    <a:pt x="5309766" y="1788465"/>
                    <a:pt x="5290127" y="1729548"/>
                    <a:pt x="5292436" y="1676439"/>
                  </a:cubicBezTo>
                  <a:cubicBezTo>
                    <a:pt x="5255491" y="1597930"/>
                    <a:pt x="5236500" y="1508103"/>
                    <a:pt x="5181600" y="1440912"/>
                  </a:cubicBezTo>
                  <a:cubicBezTo>
                    <a:pt x="5079277" y="1315681"/>
                    <a:pt x="4954232" y="1209875"/>
                    <a:pt x="4828309" y="1108403"/>
                  </a:cubicBezTo>
                  <a:cubicBezTo>
                    <a:pt x="4584158" y="911660"/>
                    <a:pt x="4546025" y="865227"/>
                    <a:pt x="4301836" y="831312"/>
                  </a:cubicBezTo>
                  <a:cubicBezTo>
                    <a:pt x="4274390" y="827500"/>
                    <a:pt x="4246418" y="831312"/>
                    <a:pt x="4218709" y="8313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TextBox 3">
            <a:extLst>
              <a:ext uri="{FF2B5EF4-FFF2-40B4-BE49-F238E27FC236}">
                <a16:creationId xmlns:a16="http://schemas.microsoft.com/office/drawing/2014/main" id="{839AB1CA-BBB6-5664-7A7E-3CF9423C0D73}"/>
              </a:ext>
            </a:extLst>
          </p:cNvPr>
          <p:cNvSpPr txBox="1"/>
          <p:nvPr/>
        </p:nvSpPr>
        <p:spPr>
          <a:xfrm>
            <a:off x="116278" y="9346073"/>
            <a:ext cx="15519107" cy="120032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en-GB">
                <a:solidFill>
                  <a:schemeClr val="tx2"/>
                </a:solidFill>
                <a:latin typeface="Lucida Grande"/>
              </a:rPr>
              <a:t>Efficient Large-Scale Language Model </a:t>
            </a:r>
            <a:r>
              <a:rPr lang="en-GB" i="0">
                <a:solidFill>
                  <a:schemeClr val="tx2"/>
                </a:solidFill>
                <a:latin typeface="Lucida Grande"/>
              </a:rPr>
              <a:t>Training </a:t>
            </a:r>
            <a:r>
              <a:rPr lang="en-GB">
                <a:solidFill>
                  <a:schemeClr val="tx2"/>
                </a:solidFill>
                <a:latin typeface="Lucida Grande"/>
              </a:rPr>
              <a:t>on GPU Clusters Using Megatron-LM</a:t>
            </a:r>
            <a:r>
              <a:rPr lang="en-GB" i="0">
                <a:solidFill>
                  <a:schemeClr val="tx2"/>
                </a:solidFill>
                <a:effectLst/>
                <a:latin typeface="Lucida Grande"/>
              </a:rPr>
              <a:t>.</a:t>
            </a:r>
            <a:r>
              <a:rPr lang="en-GB">
                <a:solidFill>
                  <a:schemeClr val="tx2"/>
                </a:solidFill>
                <a:latin typeface="Lucida Grande"/>
              </a:rPr>
              <a:t> </a:t>
            </a:r>
            <a:r>
              <a:rPr lang="en-GB" u="sng">
                <a:solidFill>
                  <a:schemeClr val="tx2"/>
                </a:solidFill>
                <a:latin typeface="Lucida Grande"/>
              </a:rPr>
              <a:t>Deepak Narayanan</a:t>
            </a:r>
            <a:r>
              <a:rPr lang="en-GB">
                <a:solidFill>
                  <a:schemeClr val="tx2"/>
                </a:solidFill>
                <a:latin typeface="Lucida Grande"/>
              </a:rPr>
              <a:t>, </a:t>
            </a:r>
            <a:r>
              <a:rPr lang="en-GB" u="sng">
                <a:solidFill>
                  <a:schemeClr val="tx2"/>
                </a:solidFill>
                <a:latin typeface="Lucida Grande"/>
              </a:rPr>
              <a:t>Mohammad </a:t>
            </a:r>
            <a:r>
              <a:rPr lang="en-GB" u="sng" err="1">
                <a:solidFill>
                  <a:schemeClr val="tx2"/>
                </a:solidFill>
                <a:latin typeface="Lucida Grande"/>
              </a:rPr>
              <a:t>Shoeybi</a:t>
            </a:r>
            <a:r>
              <a:rPr lang="en-GB">
                <a:solidFill>
                  <a:schemeClr val="tx2"/>
                </a:solidFill>
                <a:latin typeface="Lucida Grande"/>
              </a:rPr>
              <a:t>, </a:t>
            </a:r>
            <a:r>
              <a:rPr lang="en-GB" u="sng">
                <a:solidFill>
                  <a:schemeClr val="tx2"/>
                </a:solidFill>
                <a:latin typeface="Lucida Grande"/>
              </a:rPr>
              <a:t>Jared Casper</a:t>
            </a:r>
            <a:r>
              <a:rPr lang="en-GB">
                <a:solidFill>
                  <a:schemeClr val="tx2"/>
                </a:solidFill>
                <a:latin typeface="Lucida Grande"/>
              </a:rPr>
              <a:t>, </a:t>
            </a:r>
            <a:r>
              <a:rPr lang="en-GB" u="sng">
                <a:solidFill>
                  <a:schemeClr val="tx2"/>
                </a:solidFill>
                <a:latin typeface="Lucida Grande"/>
              </a:rPr>
              <a:t>Patrick </a:t>
            </a:r>
            <a:r>
              <a:rPr lang="en-GB" u="sng" err="1">
                <a:solidFill>
                  <a:schemeClr val="tx2"/>
                </a:solidFill>
                <a:latin typeface="Lucida Grande"/>
              </a:rPr>
              <a:t>LeGresley</a:t>
            </a:r>
            <a:r>
              <a:rPr lang="en-GB">
                <a:solidFill>
                  <a:schemeClr val="tx2"/>
                </a:solidFill>
                <a:latin typeface="Lucida Grande"/>
              </a:rPr>
              <a:t>, </a:t>
            </a:r>
            <a:r>
              <a:rPr lang="en-GB" u="sng" err="1">
                <a:solidFill>
                  <a:schemeClr val="tx2"/>
                </a:solidFill>
                <a:latin typeface="Lucida Grande"/>
              </a:rPr>
              <a:t>Mostofa</a:t>
            </a:r>
            <a:r>
              <a:rPr lang="en-GB" u="sng">
                <a:solidFill>
                  <a:schemeClr val="tx2"/>
                </a:solidFill>
                <a:latin typeface="Lucida Grande"/>
              </a:rPr>
              <a:t> </a:t>
            </a:r>
            <a:r>
              <a:rPr lang="en-GB" u="sng" err="1">
                <a:solidFill>
                  <a:schemeClr val="tx2"/>
                </a:solidFill>
                <a:latin typeface="Lucida Grande"/>
              </a:rPr>
              <a:t>Patwary</a:t>
            </a:r>
            <a:r>
              <a:rPr lang="en-GB">
                <a:solidFill>
                  <a:schemeClr val="tx2"/>
                </a:solidFill>
                <a:latin typeface="Lucida Grande"/>
              </a:rPr>
              <a:t>, </a:t>
            </a:r>
            <a:r>
              <a:rPr lang="en-GB" u="sng">
                <a:solidFill>
                  <a:schemeClr val="tx2"/>
                </a:solidFill>
                <a:latin typeface="Lucida Grande"/>
              </a:rPr>
              <a:t>Vijay Anand </a:t>
            </a:r>
            <a:r>
              <a:rPr lang="en-GB" u="sng" err="1">
                <a:solidFill>
                  <a:schemeClr val="tx2"/>
                </a:solidFill>
                <a:latin typeface="Lucida Grande"/>
              </a:rPr>
              <a:t>Korthikanti</a:t>
            </a:r>
            <a:r>
              <a:rPr lang="en-GB">
                <a:solidFill>
                  <a:schemeClr val="tx2"/>
                </a:solidFill>
                <a:latin typeface="Lucida Grande"/>
              </a:rPr>
              <a:t>, </a:t>
            </a:r>
            <a:r>
              <a:rPr lang="en-GB" u="sng">
                <a:solidFill>
                  <a:schemeClr val="tx2"/>
                </a:solidFill>
                <a:latin typeface="Lucida Grande"/>
              </a:rPr>
              <a:t>Dmitri </a:t>
            </a:r>
            <a:r>
              <a:rPr lang="en-GB" u="sng" err="1">
                <a:solidFill>
                  <a:schemeClr val="tx2"/>
                </a:solidFill>
                <a:latin typeface="Lucida Grande"/>
              </a:rPr>
              <a:t>Vainbrand</a:t>
            </a:r>
            <a:r>
              <a:rPr lang="en-GB">
                <a:solidFill>
                  <a:schemeClr val="tx2"/>
                </a:solidFill>
                <a:latin typeface="Lucida Grande"/>
              </a:rPr>
              <a:t>, </a:t>
            </a:r>
            <a:r>
              <a:rPr lang="en-GB" u="sng" err="1">
                <a:solidFill>
                  <a:schemeClr val="tx2"/>
                </a:solidFill>
                <a:latin typeface="Lucida Grande"/>
              </a:rPr>
              <a:t>Prethvi</a:t>
            </a:r>
            <a:r>
              <a:rPr lang="en-GB" u="sng">
                <a:solidFill>
                  <a:schemeClr val="tx2"/>
                </a:solidFill>
                <a:latin typeface="Lucida Grande"/>
              </a:rPr>
              <a:t> </a:t>
            </a:r>
            <a:r>
              <a:rPr lang="en-GB" u="sng" err="1">
                <a:solidFill>
                  <a:schemeClr val="tx2"/>
                </a:solidFill>
                <a:latin typeface="Lucida Grande"/>
              </a:rPr>
              <a:t>Kashinkunti</a:t>
            </a:r>
            <a:r>
              <a:rPr lang="en-GB">
                <a:solidFill>
                  <a:schemeClr val="tx2"/>
                </a:solidFill>
                <a:latin typeface="Lucida Grande"/>
              </a:rPr>
              <a:t>, </a:t>
            </a:r>
            <a:r>
              <a:rPr lang="en-GB" u="sng">
                <a:solidFill>
                  <a:schemeClr val="tx2"/>
                </a:solidFill>
                <a:latin typeface="Lucida Grande"/>
              </a:rPr>
              <a:t>Julie </a:t>
            </a:r>
            <a:r>
              <a:rPr lang="en-GB" u="sng" err="1">
                <a:solidFill>
                  <a:schemeClr val="tx2"/>
                </a:solidFill>
                <a:latin typeface="Lucida Grande"/>
              </a:rPr>
              <a:t>Bernauer</a:t>
            </a:r>
            <a:r>
              <a:rPr lang="en-GB" i="0">
                <a:solidFill>
                  <a:schemeClr val="tx2"/>
                </a:solidFill>
                <a:effectLst/>
                <a:latin typeface="Lucida Grande"/>
              </a:rPr>
              <a:t>, </a:t>
            </a:r>
            <a:r>
              <a:rPr lang="en-GB" u="sng">
                <a:solidFill>
                  <a:schemeClr val="tx2"/>
                </a:solidFill>
                <a:latin typeface="Lucida Grande"/>
              </a:rPr>
              <a:t>Bryan Catanzaro</a:t>
            </a:r>
            <a:r>
              <a:rPr lang="en-GB" i="0">
                <a:solidFill>
                  <a:schemeClr val="tx2"/>
                </a:solidFill>
                <a:effectLst/>
                <a:latin typeface="Lucida Grande"/>
              </a:rPr>
              <a:t>, </a:t>
            </a:r>
            <a:r>
              <a:rPr lang="en-GB" u="sng">
                <a:solidFill>
                  <a:schemeClr val="tx2"/>
                </a:solidFill>
                <a:latin typeface="Lucida Grande"/>
              </a:rPr>
              <a:t>Amar </a:t>
            </a:r>
            <a:r>
              <a:rPr lang="en-GB" u="sng" err="1">
                <a:solidFill>
                  <a:schemeClr val="tx2"/>
                </a:solidFill>
                <a:latin typeface="Lucida Grande"/>
              </a:rPr>
              <a:t>Phanishayee</a:t>
            </a:r>
            <a:r>
              <a:rPr lang="en-GB" i="0">
                <a:solidFill>
                  <a:schemeClr val="tx2"/>
                </a:solidFill>
                <a:effectLst/>
                <a:latin typeface="Lucida Grande"/>
              </a:rPr>
              <a:t>, </a:t>
            </a:r>
            <a:r>
              <a:rPr lang="en-GB" u="sng" err="1">
                <a:solidFill>
                  <a:schemeClr val="tx2"/>
                </a:solidFill>
                <a:latin typeface="Lucida Grande"/>
              </a:rPr>
              <a:t>Matei</a:t>
            </a:r>
            <a:r>
              <a:rPr lang="en-GB" u="sng">
                <a:solidFill>
                  <a:schemeClr val="tx2"/>
                </a:solidFill>
                <a:latin typeface="Lucida Grande"/>
              </a:rPr>
              <a:t> </a:t>
            </a:r>
            <a:r>
              <a:rPr lang="en-GB" u="sng" err="1">
                <a:solidFill>
                  <a:schemeClr val="tx2"/>
                </a:solidFill>
                <a:latin typeface="Lucida Grande"/>
              </a:rPr>
              <a:t>Zaharia</a:t>
            </a:r>
            <a:r>
              <a:rPr lang="en-GB">
                <a:solidFill>
                  <a:schemeClr val="tx2"/>
                </a:solidFill>
                <a:latin typeface="Lucida Grande"/>
              </a:rPr>
              <a:t>. 2021</a:t>
            </a:r>
            <a:br>
              <a:rPr lang="en-US"/>
            </a:br>
            <a:endParaRPr lang="en-US"/>
          </a:p>
        </p:txBody>
      </p:sp>
      <p:pic>
        <p:nvPicPr>
          <p:cNvPr id="6" name="Picture 5">
            <a:extLst>
              <a:ext uri="{FF2B5EF4-FFF2-40B4-BE49-F238E27FC236}">
                <a16:creationId xmlns:a16="http://schemas.microsoft.com/office/drawing/2014/main" id="{D9641FA8-4DEB-10AC-FD9E-1B59763086E4}"/>
              </a:ext>
            </a:extLst>
          </p:cNvPr>
          <p:cNvPicPr>
            <a:picLocks noChangeAspect="1"/>
          </p:cNvPicPr>
          <p:nvPr/>
        </p:nvPicPr>
        <p:blipFill>
          <a:blip r:embed="rId6"/>
          <a:stretch>
            <a:fillRect/>
          </a:stretch>
        </p:blipFill>
        <p:spPr>
          <a:xfrm>
            <a:off x="11320762" y="6608349"/>
            <a:ext cx="6423865" cy="1983363"/>
          </a:xfrm>
          <a:prstGeom prst="rect">
            <a:avLst/>
          </a:prstGeom>
        </p:spPr>
      </p:pic>
    </p:spTree>
    <p:extLst>
      <p:ext uri="{BB962C8B-B14F-4D97-AF65-F5344CB8AC3E}">
        <p14:creationId xmlns:p14="http://schemas.microsoft.com/office/powerpoint/2010/main" val="3292609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tensor PARALLELISM</a:t>
            </a:r>
          </a:p>
        </p:txBody>
      </p:sp>
    </p:spTree>
    <p:extLst>
      <p:ext uri="{BB962C8B-B14F-4D97-AF65-F5344CB8AC3E}">
        <p14:creationId xmlns:p14="http://schemas.microsoft.com/office/powerpoint/2010/main" val="2891119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14"/>
          <p:cNvSpPr txBox="1">
            <a:spLocks noGrp="1"/>
          </p:cNvSpPr>
          <p:nvPr>
            <p:ph type="body" idx="1"/>
          </p:nvPr>
        </p:nvSpPr>
        <p:spPr>
          <a:xfrm>
            <a:off x="6984687" y="2529505"/>
            <a:ext cx="11069707" cy="6198209"/>
          </a:xfrm>
          <a:prstGeom prst="rect">
            <a:avLst/>
          </a:prstGeom>
          <a:noFill/>
          <a:ln>
            <a:noFill/>
          </a:ln>
        </p:spPr>
        <p:txBody>
          <a:bodyPr spcFirstLastPara="1" vert="horz" wrap="square" lIns="91425" tIns="45701" rIns="91425" bIns="45701" numCol="1" anchor="t" anchorCtr="0" compatLnSpc="1">
            <a:prstTxWarp prst="textNoShape">
              <a:avLst/>
            </a:prstTxWarp>
            <a:noAutofit/>
          </a:bodyPr>
          <a:lstStyle/>
          <a:p>
            <a:pPr marL="383673" indent="-383673">
              <a:lnSpc>
                <a:spcPct val="150000"/>
              </a:lnSpc>
              <a:buClr>
                <a:schemeClr val="lt2"/>
              </a:buClr>
            </a:pPr>
            <a:r>
              <a:rPr lang="en-US" dirty="0"/>
              <a:t>Use to scale beyond data parallelism</a:t>
            </a:r>
          </a:p>
          <a:p>
            <a:pPr marL="383673" indent="-383673">
              <a:lnSpc>
                <a:spcPct val="150000"/>
              </a:lnSpc>
              <a:buClr>
                <a:schemeClr val="lt2"/>
              </a:buClr>
            </a:pPr>
            <a:r>
              <a:rPr lang="en-US" dirty="0"/>
              <a:t>Typically used when model can’t fit on a single GPU</a:t>
            </a:r>
          </a:p>
          <a:p>
            <a:pPr marL="383673" indent="-383673">
              <a:lnSpc>
                <a:spcPct val="150000"/>
              </a:lnSpc>
              <a:buClr>
                <a:schemeClr val="lt2"/>
              </a:buClr>
            </a:pPr>
            <a:r>
              <a:rPr lang="en-US" dirty="0"/>
              <a:t>Reduces memory proportional to the number of workers (model dependent)</a:t>
            </a:r>
          </a:p>
          <a:p>
            <a:pPr marL="383673" indent="-383673">
              <a:lnSpc>
                <a:spcPct val="150000"/>
              </a:lnSpc>
              <a:buClr>
                <a:schemeClr val="lt2"/>
              </a:buClr>
            </a:pPr>
            <a:r>
              <a:rPr lang="en-US" dirty="0"/>
              <a:t>Req	</a:t>
            </a:r>
            <a:r>
              <a:rPr lang="en-US" dirty="0" err="1"/>
              <a:t>uires</a:t>
            </a:r>
            <a:r>
              <a:rPr lang="en-US" dirty="0"/>
              <a:t> high compute-bandwidth to overcome communication overhead</a:t>
            </a:r>
          </a:p>
          <a:p>
            <a:pPr marL="838249" lvl="1" indent="-381027">
              <a:lnSpc>
                <a:spcPct val="150000"/>
              </a:lnSpc>
              <a:buClr>
                <a:schemeClr val="lt2"/>
              </a:buClr>
            </a:pPr>
            <a:r>
              <a:rPr lang="en-US" dirty="0"/>
              <a:t>NVIDIA DGX servers with </a:t>
            </a:r>
            <a:r>
              <a:rPr lang="en-US" dirty="0" err="1"/>
              <a:t>NVSwitch</a:t>
            </a:r>
            <a:r>
              <a:rPr lang="en-US" dirty="0"/>
              <a:t> (600GB/sec on DGX A100)</a:t>
            </a:r>
            <a:endParaRPr lang="en-US" sz="3333" dirty="0">
              <a:solidFill>
                <a:schemeClr val="lt1"/>
              </a:solidFill>
            </a:endParaRPr>
          </a:p>
          <a:p>
            <a:pPr marL="383673" indent="-383673">
              <a:lnSpc>
                <a:spcPct val="150000"/>
              </a:lnSpc>
              <a:buClr>
                <a:schemeClr val="lt2"/>
              </a:buClr>
            </a:pPr>
            <a:r>
              <a:rPr lang="en-US" dirty="0"/>
              <a:t>Easier to load-balance (used to reduce latency for inference)</a:t>
            </a:r>
          </a:p>
          <a:p>
            <a:pPr marL="383673" indent="-383673">
              <a:lnSpc>
                <a:spcPct val="150000"/>
              </a:lnSpc>
              <a:buClr>
                <a:schemeClr val="lt2"/>
              </a:buClr>
            </a:pPr>
            <a:r>
              <a:rPr lang="en-US" dirty="0">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Less restrictive on the batch-size </a:t>
            </a:r>
            <a:r>
              <a:rPr lang="en-US" dirty="0">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(avoids bubble </a:t>
            </a:r>
            <a:r>
              <a:rPr lang="en-US" dirty="0">
                <a:extLst>
                  <a: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textRoundtripDataId="1"/>
                  </a:ext>
                </a:extLst>
              </a:rPr>
              <a:t>issue in pipelining)</a:t>
            </a:r>
            <a:endParaRPr lang="en-US" sz="1800" dirty="0"/>
          </a:p>
          <a:p>
            <a:pPr marL="381027" indent="-381027">
              <a:lnSpc>
                <a:spcPct val="150000"/>
              </a:lnSpc>
              <a:buClr>
                <a:schemeClr val="lt2"/>
              </a:buClr>
            </a:pPr>
            <a:r>
              <a:rPr lang="en-US" dirty="0"/>
              <a:t>Tensor parallelism works well for large matrices (e.g. Transformers)</a:t>
            </a:r>
            <a:endParaRPr lang="en-US" sz="2801" dirty="0"/>
          </a:p>
          <a:p>
            <a:pPr marL="381027" indent="-381027">
              <a:lnSpc>
                <a:spcPct val="150000"/>
              </a:lnSpc>
              <a:buClr>
                <a:schemeClr val="lt2"/>
              </a:buClr>
            </a:pPr>
            <a:r>
              <a:rPr lang="en-US" dirty="0"/>
              <a:t>Doesn’t scale well beyond node boundary</a:t>
            </a:r>
          </a:p>
        </p:txBody>
      </p:sp>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TENSOR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US">
                <a:solidFill>
                  <a:schemeClr val="lt2"/>
                </a:solidFill>
              </a:rPr>
              <a:t>Why?</a:t>
            </a:r>
            <a:endParaRPr lang="en-GB">
              <a:solidFill>
                <a:schemeClr val="lt2"/>
              </a:solidFill>
            </a:endParaRPr>
          </a:p>
        </p:txBody>
      </p:sp>
      <p:grpSp>
        <p:nvGrpSpPr>
          <p:cNvPr id="4" name="Group 3">
            <a:extLst>
              <a:ext uri="{FF2B5EF4-FFF2-40B4-BE49-F238E27FC236}">
                <a16:creationId xmlns:a16="http://schemas.microsoft.com/office/drawing/2014/main" id="{81E19BF7-D33E-C094-39A5-84C9BC0107BE}"/>
              </a:ext>
            </a:extLst>
          </p:cNvPr>
          <p:cNvGrpSpPr/>
          <p:nvPr/>
        </p:nvGrpSpPr>
        <p:grpSpPr>
          <a:xfrm>
            <a:off x="830580" y="3669706"/>
            <a:ext cx="5909390" cy="3917806"/>
            <a:chOff x="12378610" y="3576261"/>
            <a:chExt cx="5909390" cy="3917806"/>
          </a:xfrm>
        </p:grpSpPr>
        <p:pic>
          <p:nvPicPr>
            <p:cNvPr id="6" name="Google Shape;1771;p34">
              <a:extLst>
                <a:ext uri="{FF2B5EF4-FFF2-40B4-BE49-F238E27FC236}">
                  <a16:creationId xmlns:a16="http://schemas.microsoft.com/office/drawing/2014/main" id="{0571C019-57D8-05A8-593A-C27399064B77}"/>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2463226" y="3771635"/>
              <a:ext cx="5049000" cy="3408500"/>
            </a:xfrm>
            <a:prstGeom prst="rect">
              <a:avLst/>
            </a:prstGeom>
            <a:noFill/>
            <a:ln>
              <a:noFill/>
            </a:ln>
          </p:spPr>
        </p:pic>
        <p:cxnSp>
          <p:nvCxnSpPr>
            <p:cNvPr id="7" name="Google Shape;1772;p34">
              <a:extLst>
                <a:ext uri="{FF2B5EF4-FFF2-40B4-BE49-F238E27FC236}">
                  <a16:creationId xmlns:a16="http://schemas.microsoft.com/office/drawing/2014/main" id="{685AFF2E-D656-E3E0-784F-F76F1264C868}"/>
                </a:ext>
              </a:extLst>
            </p:cNvPr>
            <p:cNvCxnSpPr/>
            <p:nvPr/>
          </p:nvCxnSpPr>
          <p:spPr>
            <a:xfrm rot="10800000" flipH="1">
              <a:off x="12378610" y="5527364"/>
              <a:ext cx="5218200" cy="15600"/>
            </a:xfrm>
            <a:prstGeom prst="straightConnector1">
              <a:avLst/>
            </a:prstGeom>
            <a:noFill/>
            <a:ln w="19050" cap="flat" cmpd="sng">
              <a:solidFill>
                <a:srgbClr val="CC0000"/>
              </a:solidFill>
              <a:prstDash val="lgDash"/>
              <a:round/>
              <a:headEnd type="none" w="sm" len="sm"/>
              <a:tailEnd type="none" w="sm" len="sm"/>
            </a:ln>
          </p:spPr>
        </p:cxnSp>
        <p:sp>
          <p:nvSpPr>
            <p:cNvPr id="8" name="Google Shape;1773;p34">
              <a:extLst>
                <a:ext uri="{FF2B5EF4-FFF2-40B4-BE49-F238E27FC236}">
                  <a16:creationId xmlns:a16="http://schemas.microsoft.com/office/drawing/2014/main" id="{C9C2CCFD-5DAC-BB88-96ED-7599BD2067AA}"/>
                </a:ext>
              </a:extLst>
            </p:cNvPr>
            <p:cNvSpPr txBox="1"/>
            <p:nvPr/>
          </p:nvSpPr>
          <p:spPr>
            <a:xfrm rot="10800000">
              <a:off x="17512200" y="5085071"/>
              <a:ext cx="775800" cy="900186"/>
            </a:xfrm>
            <a:prstGeom prst="rect">
              <a:avLst/>
            </a:prstGeom>
            <a:noFill/>
            <a:ln>
              <a:noFill/>
            </a:ln>
          </p:spPr>
          <p:txBody>
            <a:bodyPr spcFirstLastPara="1" wrap="square" lIns="182850" tIns="182850" rIns="182850" bIns="182850"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US" sz="3000" b="0" i="0" u="none" strike="noStrike" cap="none">
                  <a:solidFill>
                    <a:srgbClr val="CC0000"/>
                  </a:solidFill>
                  <a:latin typeface="Arial"/>
                  <a:ea typeface="Arial"/>
                  <a:cs typeface="Arial"/>
                  <a:sym typeface="Arial"/>
                </a:rPr>
                <a:t>✂</a:t>
              </a:r>
              <a:endParaRPr sz="3600" b="0" i="0" u="none" strike="noStrike" cap="none">
                <a:solidFill>
                  <a:srgbClr val="CC0000"/>
                </a:solidFill>
                <a:latin typeface="Arial"/>
                <a:ea typeface="Arial"/>
                <a:cs typeface="Arial"/>
                <a:sym typeface="Arial"/>
              </a:endParaRPr>
            </a:p>
          </p:txBody>
        </p:sp>
        <p:sp>
          <p:nvSpPr>
            <p:cNvPr id="2" name="TextBox 1">
              <a:extLst>
                <a:ext uri="{FF2B5EF4-FFF2-40B4-BE49-F238E27FC236}">
                  <a16:creationId xmlns:a16="http://schemas.microsoft.com/office/drawing/2014/main" id="{4CB598D4-0F53-F009-8210-3FEAC55B20B9}"/>
                </a:ext>
              </a:extLst>
            </p:cNvPr>
            <p:cNvSpPr txBox="1"/>
            <p:nvPr/>
          </p:nvSpPr>
          <p:spPr>
            <a:xfrm>
              <a:off x="12463226" y="3576261"/>
              <a:ext cx="76495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b="1" dirty="0">
                  <a:solidFill>
                    <a:schemeClr val="bg1"/>
                  </a:solidFill>
                  <a:latin typeface="Trebuchet MS" panose="020B0603020202020204" pitchFamily="34" charset="0"/>
                </a:rPr>
                <a:t>GPU 0</a:t>
              </a:r>
            </a:p>
          </p:txBody>
        </p:sp>
        <p:sp>
          <p:nvSpPr>
            <p:cNvPr id="3" name="TextBox 2">
              <a:extLst>
                <a:ext uri="{FF2B5EF4-FFF2-40B4-BE49-F238E27FC236}">
                  <a16:creationId xmlns:a16="http://schemas.microsoft.com/office/drawing/2014/main" id="{282B4F62-8914-EE55-2B66-AD2E6E89850E}"/>
                </a:ext>
              </a:extLst>
            </p:cNvPr>
            <p:cNvSpPr txBox="1"/>
            <p:nvPr/>
          </p:nvSpPr>
          <p:spPr>
            <a:xfrm>
              <a:off x="12513288" y="7180135"/>
              <a:ext cx="764953"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600" b="1" dirty="0">
                  <a:solidFill>
                    <a:schemeClr val="bg1"/>
                  </a:solidFill>
                  <a:latin typeface="Trebuchet MS" panose="020B0603020202020204" pitchFamily="34" charset="0"/>
                </a:rPr>
                <a:t>GPU 1</a:t>
              </a:r>
            </a:p>
          </p:txBody>
        </p:sp>
      </p:grpSp>
      <p:sp>
        <p:nvSpPr>
          <p:cNvPr id="5" name="TextBox 4">
            <a:extLst>
              <a:ext uri="{FF2B5EF4-FFF2-40B4-BE49-F238E27FC236}">
                <a16:creationId xmlns:a16="http://schemas.microsoft.com/office/drawing/2014/main" id="{D12E4C6C-8D65-9A69-F69C-99193D9154A3}"/>
              </a:ext>
            </a:extLst>
          </p:cNvPr>
          <p:cNvSpPr txBox="1"/>
          <p:nvPr/>
        </p:nvSpPr>
        <p:spPr>
          <a:xfrm>
            <a:off x="309281" y="9756080"/>
            <a:ext cx="12886765"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2"/>
                </a:solidFill>
                <a:hlinkClick r:id="rId4"/>
              </a:rPr>
              <a:t>Using </a:t>
            </a:r>
            <a:r>
              <a:rPr lang="en-US" dirty="0" err="1">
                <a:solidFill>
                  <a:schemeClr val="tx2"/>
                </a:solidFill>
                <a:hlinkClick r:id="rId4"/>
              </a:rPr>
              <a:t>DeepSpeed</a:t>
            </a:r>
            <a:r>
              <a:rPr lang="en-US" dirty="0">
                <a:solidFill>
                  <a:schemeClr val="tx2"/>
                </a:solidFill>
                <a:hlinkClick r:id="rId4"/>
              </a:rPr>
              <a:t> and Megatron to Train Megatron-Turing NLG 530B, A Large-Scale Generative Language Model </a:t>
            </a:r>
            <a:endParaRPr lang="en-GB" dirty="0">
              <a:solidFill>
                <a:schemeClr val="tx2"/>
              </a:solidFill>
            </a:endParaRPr>
          </a:p>
        </p:txBody>
      </p:sp>
    </p:spTree>
    <p:extLst>
      <p:ext uri="{BB962C8B-B14F-4D97-AF65-F5344CB8AC3E}">
        <p14:creationId xmlns:p14="http://schemas.microsoft.com/office/powerpoint/2010/main" val="3165842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6"/>
          <p:cNvSpPr txBox="1">
            <a:spLocks noGrp="1"/>
          </p:cNvSpPr>
          <p:nvPr>
            <p:ph type="title"/>
          </p:nvPr>
        </p:nvSpPr>
        <p:spPr>
          <a:xfrm>
            <a:off x="835121" y="881884"/>
            <a:ext cx="16995501" cy="985001"/>
          </a:xfrm>
          <a:prstGeom prst="rect">
            <a:avLst/>
          </a:prstGeom>
          <a:noFill/>
          <a:ln>
            <a:noFill/>
          </a:ln>
        </p:spPr>
        <p:txBody>
          <a:bodyPr spcFirstLastPara="1" vert="horz" wrap="square" lIns="152375" tIns="76151" rIns="152375" bIns="76151" numCol="1" anchor="b" anchorCtr="0" compatLnSpc="1">
            <a:prstTxWarp prst="textNoShape">
              <a:avLst/>
            </a:prstTxWarp>
            <a:noAutofit/>
          </a:bodyPr>
          <a:lstStyle/>
          <a:p>
            <a:pPr algn="ctr"/>
            <a:r>
              <a:rPr lang="en-US" sz="4800"/>
              <a:t>SIMPLE EXAMPLE OF TENSOR PARALLELISM</a:t>
            </a:r>
            <a:endParaRPr sz="4800"/>
          </a:p>
        </p:txBody>
      </p:sp>
      <p:sp>
        <p:nvSpPr>
          <p:cNvPr id="498" name="Google Shape;498;p16"/>
          <p:cNvSpPr txBox="1">
            <a:spLocks noGrp="1"/>
          </p:cNvSpPr>
          <p:nvPr>
            <p:ph type="sldNum" idx="12"/>
          </p:nvPr>
        </p:nvSpPr>
        <p:spPr>
          <a:xfrm>
            <a:off x="17113570" y="9499703"/>
            <a:ext cx="1097501" cy="787500"/>
          </a:xfrm>
          <a:prstGeom prst="rect">
            <a:avLst/>
          </a:prstGeom>
          <a:noFill/>
          <a:ln>
            <a:noFill/>
          </a:ln>
        </p:spPr>
        <p:txBody>
          <a:bodyPr spcFirstLastPara="1" wrap="square" lIns="152375" tIns="152375" rIns="152375" bIns="152375" anchor="t" anchorCtr="0">
            <a:noAutofit/>
          </a:bodyPr>
          <a:lstStyle/>
          <a:p>
            <a:pPr defTabSz="1371600" fontAlgn="auto">
              <a:buClr>
                <a:srgbClr val="FFFFFF"/>
              </a:buClr>
              <a:defRPr/>
            </a:pPr>
            <a:fld id="{00000000-1234-1234-1234-123412341234}" type="slidenum">
              <a:rPr lang="en-US">
                <a:solidFill>
                  <a:srgbClr val="FFFFFF"/>
                </a:solidFill>
              </a:rPr>
              <a:pPr defTabSz="1371600" fontAlgn="auto">
                <a:buClr>
                  <a:srgbClr val="FFFFFF"/>
                </a:buClr>
                <a:defRPr/>
              </a:pPr>
              <a:t>39</a:t>
            </a:fld>
            <a:endParaRPr>
              <a:solidFill>
                <a:srgbClr val="FFFFFF"/>
              </a:solidFill>
            </a:endParaRPr>
          </a:p>
        </p:txBody>
      </p:sp>
      <p:pic>
        <p:nvPicPr>
          <p:cNvPr id="499" name="Google Shape;499;p16"/>
          <p:cNvPicPr preferRelativeResize="0"/>
          <p:nvPr/>
        </p:nvPicPr>
        <p:blipFill rotWithShape="1">
          <a:blip r:embed="rId3">
            <a:alphaModFix/>
            <a:extLst>
              <a:ext uri="{28A0092B-C50C-407E-A947-70E740481C1C}">
                <a14:useLocalDpi xmlns:a14="http://schemas.microsoft.com/office/drawing/2010/main"/>
              </a:ext>
            </a:extLst>
          </a:blip>
          <a:srcRect l="45761" t="13525" r="43584" b="5141"/>
          <a:stretch/>
        </p:blipFill>
        <p:spPr>
          <a:xfrm>
            <a:off x="4930589" y="2581506"/>
            <a:ext cx="1810870" cy="5916707"/>
          </a:xfrm>
          <a:prstGeom prst="rect">
            <a:avLst/>
          </a:prstGeom>
          <a:noFill/>
          <a:ln>
            <a:noFill/>
          </a:ln>
        </p:spPr>
      </p:pic>
      <p:pic>
        <p:nvPicPr>
          <p:cNvPr id="3" name="Picture 2">
            <a:extLst>
              <a:ext uri="{FF2B5EF4-FFF2-40B4-BE49-F238E27FC236}">
                <a16:creationId xmlns:a16="http://schemas.microsoft.com/office/drawing/2014/main" id="{DC4F9CF9-0E33-83EF-A57F-E8B036C36C83}"/>
              </a:ext>
            </a:extLst>
          </p:cNvPr>
          <p:cNvPicPr>
            <a:picLocks noChangeAspect="1"/>
          </p:cNvPicPr>
          <p:nvPr/>
        </p:nvPicPr>
        <p:blipFill>
          <a:blip r:embed="rId4"/>
          <a:stretch>
            <a:fillRect/>
          </a:stretch>
        </p:blipFill>
        <p:spPr>
          <a:xfrm>
            <a:off x="8757957" y="3177098"/>
            <a:ext cx="4895850" cy="4438650"/>
          </a:xfrm>
          <a:prstGeom prst="rect">
            <a:avLst/>
          </a:prstGeom>
        </p:spPr>
      </p:pic>
      <p:sp>
        <p:nvSpPr>
          <p:cNvPr id="4" name="TextBox 3">
            <a:extLst>
              <a:ext uri="{FF2B5EF4-FFF2-40B4-BE49-F238E27FC236}">
                <a16:creationId xmlns:a16="http://schemas.microsoft.com/office/drawing/2014/main" id="{49D811F6-6885-0DF0-A941-F0D5AB2FC4FB}"/>
              </a:ext>
            </a:extLst>
          </p:cNvPr>
          <p:cNvSpPr txBox="1"/>
          <p:nvPr/>
        </p:nvSpPr>
        <p:spPr>
          <a:xfrm>
            <a:off x="3538299" y="8873615"/>
            <a:ext cx="11211402"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Split the XA matrix multiplications along the columns of A, column parallel split</a:t>
            </a:r>
          </a:p>
        </p:txBody>
      </p:sp>
      <p:sp>
        <p:nvSpPr>
          <p:cNvPr id="5" name="TextBox 4">
            <a:extLst>
              <a:ext uri="{FF2B5EF4-FFF2-40B4-BE49-F238E27FC236}">
                <a16:creationId xmlns:a16="http://schemas.microsoft.com/office/drawing/2014/main" id="{4187D2F6-DB4F-333D-608C-E4A1A5868FF2}"/>
              </a:ext>
            </a:extLst>
          </p:cNvPr>
          <p:cNvSpPr txBox="1"/>
          <p:nvPr/>
        </p:nvSpPr>
        <p:spPr>
          <a:xfrm>
            <a:off x="309281" y="9756080"/>
            <a:ext cx="12886765"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2"/>
                </a:solidFill>
                <a:hlinkClick r:id="rId5"/>
              </a:rPr>
              <a:t>Using </a:t>
            </a:r>
            <a:r>
              <a:rPr lang="en-US" dirty="0" err="1">
                <a:solidFill>
                  <a:schemeClr val="tx2"/>
                </a:solidFill>
                <a:hlinkClick r:id="rId5"/>
              </a:rPr>
              <a:t>DeepSpeed</a:t>
            </a:r>
            <a:r>
              <a:rPr lang="en-US" dirty="0">
                <a:solidFill>
                  <a:schemeClr val="tx2"/>
                </a:solidFill>
                <a:hlinkClick r:id="rId5"/>
              </a:rPr>
              <a:t> and Megatron to Train Megatron-Turing NLG 530B, A Large-Scale Generative Language Model </a:t>
            </a:r>
            <a:endParaRPr lang="en-GB" dirty="0">
              <a:solidFill>
                <a:schemeClr val="tx2"/>
              </a:solidFill>
            </a:endParaRPr>
          </a:p>
        </p:txBody>
      </p:sp>
    </p:spTree>
    <p:extLst>
      <p:ext uri="{BB962C8B-B14F-4D97-AF65-F5344CB8AC3E}">
        <p14:creationId xmlns:p14="http://schemas.microsoft.com/office/powerpoint/2010/main" val="2046311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901C-BC6F-2D3E-887E-50360294FB5A}"/>
              </a:ext>
            </a:extLst>
          </p:cNvPr>
          <p:cNvSpPr>
            <a:spLocks noGrp="1"/>
          </p:cNvSpPr>
          <p:nvPr>
            <p:ph type="title"/>
          </p:nvPr>
        </p:nvSpPr>
        <p:spPr/>
        <p:txBody>
          <a:bodyPr/>
          <a:lstStyle/>
          <a:p>
            <a:r>
              <a:rPr lang="en-US">
                <a:solidFill>
                  <a:schemeClr val="bg1"/>
                </a:solidFill>
              </a:rPr>
              <a:t>Scaling challenges</a:t>
            </a:r>
            <a:endParaRPr lang="en-GB"/>
          </a:p>
        </p:txBody>
      </p:sp>
      <p:sp>
        <p:nvSpPr>
          <p:cNvPr id="3" name="Text Placeholder 2">
            <a:extLst>
              <a:ext uri="{FF2B5EF4-FFF2-40B4-BE49-F238E27FC236}">
                <a16:creationId xmlns:a16="http://schemas.microsoft.com/office/drawing/2014/main" id="{BBA30E7B-87D7-A61C-9572-BF6952F36B6D}"/>
              </a:ext>
            </a:extLst>
          </p:cNvPr>
          <p:cNvSpPr>
            <a:spLocks noGrp="1"/>
          </p:cNvSpPr>
          <p:nvPr>
            <p:ph type="body" sz="quarter" idx="10"/>
          </p:nvPr>
        </p:nvSpPr>
        <p:spPr/>
        <p:txBody>
          <a:bodyPr/>
          <a:lstStyle/>
          <a:p>
            <a:r>
              <a:rPr lang="en-GB" sz="3000">
                <a:solidFill>
                  <a:schemeClr val="tx2"/>
                </a:solidFill>
              </a:rPr>
              <a:t>Distributed Training</a:t>
            </a:r>
          </a:p>
        </p:txBody>
      </p:sp>
      <p:pic>
        <p:nvPicPr>
          <p:cNvPr id="6" name="Content Placeholder 5" descr="Exponential Graph outline">
            <a:extLst>
              <a:ext uri="{FF2B5EF4-FFF2-40B4-BE49-F238E27FC236}">
                <a16:creationId xmlns:a16="http://schemas.microsoft.com/office/drawing/2014/main" id="{C713D076-84EC-7206-89BD-C198BCB78CDD}"/>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4962" t="14553" r="16188" b="25290"/>
          <a:stretch/>
        </p:blipFill>
        <p:spPr>
          <a:xfrm>
            <a:off x="4797149" y="2381386"/>
            <a:ext cx="9635897" cy="7443709"/>
          </a:xfrm>
          <a:effectLst/>
        </p:spPr>
      </p:pic>
      <p:sp>
        <p:nvSpPr>
          <p:cNvPr id="7" name="Arrow: Pentagon 6">
            <a:extLst>
              <a:ext uri="{FF2B5EF4-FFF2-40B4-BE49-F238E27FC236}">
                <a16:creationId xmlns:a16="http://schemas.microsoft.com/office/drawing/2014/main" id="{25AB2FEF-0BBC-DCB5-EB5C-B363C2301912}"/>
              </a:ext>
            </a:extLst>
          </p:cNvPr>
          <p:cNvSpPr/>
          <p:nvPr/>
        </p:nvSpPr>
        <p:spPr>
          <a:xfrm rot="16200000">
            <a:off x="5766680" y="6555165"/>
            <a:ext cx="1626555" cy="3225565"/>
          </a:xfrm>
          <a:prstGeom prst="homePlate">
            <a:avLst>
              <a:gd name="adj" fmla="val 2803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Chevron 7">
            <a:extLst>
              <a:ext uri="{FF2B5EF4-FFF2-40B4-BE49-F238E27FC236}">
                <a16:creationId xmlns:a16="http://schemas.microsoft.com/office/drawing/2014/main" id="{10DDFA37-0914-95E1-8240-4D7C9A4D4F6A}"/>
              </a:ext>
            </a:extLst>
          </p:cNvPr>
          <p:cNvSpPr/>
          <p:nvPr/>
        </p:nvSpPr>
        <p:spPr>
          <a:xfrm rot="16200000">
            <a:off x="5583226" y="5070964"/>
            <a:ext cx="1993462" cy="3276522"/>
          </a:xfrm>
          <a:prstGeom prst="chevron">
            <a:avLst>
              <a:gd name="adj" fmla="val 2385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Arrow: Chevron 8">
            <a:extLst>
              <a:ext uri="{FF2B5EF4-FFF2-40B4-BE49-F238E27FC236}">
                <a16:creationId xmlns:a16="http://schemas.microsoft.com/office/drawing/2014/main" id="{AD932136-A3BA-9D9F-9CBA-065D76EFC96A}"/>
              </a:ext>
            </a:extLst>
          </p:cNvPr>
          <p:cNvSpPr/>
          <p:nvPr/>
        </p:nvSpPr>
        <p:spPr>
          <a:xfrm rot="16200000">
            <a:off x="5378384" y="3219139"/>
            <a:ext cx="2412757" cy="3276523"/>
          </a:xfrm>
          <a:prstGeom prst="chevron">
            <a:avLst>
              <a:gd name="adj" fmla="val 1976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0" name="Arrow: Chevron 9">
            <a:extLst>
              <a:ext uri="{FF2B5EF4-FFF2-40B4-BE49-F238E27FC236}">
                <a16:creationId xmlns:a16="http://schemas.microsoft.com/office/drawing/2014/main" id="{06FAA39E-BDBF-5D86-7CB9-B61FCCDF8843}"/>
              </a:ext>
            </a:extLst>
          </p:cNvPr>
          <p:cNvSpPr/>
          <p:nvPr/>
        </p:nvSpPr>
        <p:spPr>
          <a:xfrm rot="16200000">
            <a:off x="5608705" y="1356426"/>
            <a:ext cx="1993462" cy="3276522"/>
          </a:xfrm>
          <a:prstGeom prst="chevron">
            <a:avLst>
              <a:gd name="adj" fmla="val 2385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a:extLst>
              <a:ext uri="{FF2B5EF4-FFF2-40B4-BE49-F238E27FC236}">
                <a16:creationId xmlns:a16="http://schemas.microsoft.com/office/drawing/2014/main" id="{46BE1F09-C028-0B77-0E88-C31260D218E5}"/>
              </a:ext>
            </a:extLst>
          </p:cNvPr>
          <p:cNvSpPr txBox="1"/>
          <p:nvPr/>
        </p:nvSpPr>
        <p:spPr>
          <a:xfrm>
            <a:off x="4835138" y="7876500"/>
            <a:ext cx="3540595" cy="10341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400" b="1">
                <a:solidFill>
                  <a:schemeClr val="tx1"/>
                </a:solidFill>
                <a:latin typeface="Trebuchet MS" panose="020B0603020202020204" pitchFamily="34" charset="0"/>
              </a:rPr>
              <a:t>Distributed Data Parallel</a:t>
            </a:r>
          </a:p>
          <a:p>
            <a:pPr algn="ctr">
              <a:lnSpc>
                <a:spcPct val="90000"/>
              </a:lnSpc>
            </a:pPr>
            <a:r>
              <a:rPr lang="en-GB" b="1">
                <a:solidFill>
                  <a:schemeClr val="tx1"/>
                </a:solidFill>
                <a:latin typeface="Trebuchet MS" panose="020B0603020202020204" pitchFamily="34" charset="0"/>
              </a:rPr>
              <a:t>DDP</a:t>
            </a:r>
            <a:endParaRPr lang="en-GB" sz="2000" b="1">
              <a:solidFill>
                <a:schemeClr val="tx1"/>
              </a:solidFill>
              <a:latin typeface="Trebuchet MS" panose="020B0603020202020204" pitchFamily="34" charset="0"/>
            </a:endParaRPr>
          </a:p>
        </p:txBody>
      </p:sp>
      <p:sp>
        <p:nvSpPr>
          <p:cNvPr id="12" name="TextBox 11">
            <a:extLst>
              <a:ext uri="{FF2B5EF4-FFF2-40B4-BE49-F238E27FC236}">
                <a16:creationId xmlns:a16="http://schemas.microsoft.com/office/drawing/2014/main" id="{CCC5598D-3669-2DC4-22B0-07BA06259E05}"/>
              </a:ext>
            </a:extLst>
          </p:cNvPr>
          <p:cNvSpPr txBox="1"/>
          <p:nvPr/>
        </p:nvSpPr>
        <p:spPr>
          <a:xfrm>
            <a:off x="5237211" y="6301336"/>
            <a:ext cx="2603938"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400" b="1">
                <a:solidFill>
                  <a:schemeClr val="tx1"/>
                </a:solidFill>
                <a:latin typeface="Trebuchet MS" panose="020B0603020202020204" pitchFamily="34" charset="0"/>
              </a:rPr>
              <a:t>Tensor and Pipeline Parallel</a:t>
            </a:r>
          </a:p>
        </p:txBody>
      </p:sp>
      <p:sp>
        <p:nvSpPr>
          <p:cNvPr id="13" name="TextBox 12">
            <a:extLst>
              <a:ext uri="{FF2B5EF4-FFF2-40B4-BE49-F238E27FC236}">
                <a16:creationId xmlns:a16="http://schemas.microsoft.com/office/drawing/2014/main" id="{DC6954A2-E9D1-9BB0-BC84-EF134C51B342}"/>
              </a:ext>
            </a:extLst>
          </p:cNvPr>
          <p:cNvSpPr txBox="1"/>
          <p:nvPr/>
        </p:nvSpPr>
        <p:spPr>
          <a:xfrm>
            <a:off x="4866625" y="4256542"/>
            <a:ext cx="3449905" cy="12280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400" b="1">
                <a:solidFill>
                  <a:schemeClr val="tx1"/>
                </a:solidFill>
                <a:latin typeface="Trebuchet MS" panose="020B0603020202020204" pitchFamily="34" charset="0"/>
              </a:rPr>
              <a:t>Memory Optimization</a:t>
            </a:r>
          </a:p>
          <a:p>
            <a:pPr algn="ctr">
              <a:lnSpc>
                <a:spcPct val="90000"/>
              </a:lnSpc>
            </a:pPr>
            <a:endParaRPr lang="en-GB" b="1">
              <a:solidFill>
                <a:schemeClr val="tx1"/>
              </a:solidFill>
              <a:latin typeface="Trebuchet MS" panose="020B0603020202020204" pitchFamily="34" charset="0"/>
            </a:endParaRPr>
          </a:p>
          <a:p>
            <a:pPr algn="ctr">
              <a:lnSpc>
                <a:spcPct val="90000"/>
              </a:lnSpc>
            </a:pPr>
            <a:r>
              <a:rPr lang="en-GB" sz="2000" b="1">
                <a:solidFill>
                  <a:schemeClr val="tx1"/>
                </a:solidFill>
                <a:latin typeface="Trebuchet MS" panose="020B0603020202020204" pitchFamily="34" charset="0"/>
              </a:rPr>
              <a:t>Shaded DDP, Offload, </a:t>
            </a:r>
          </a:p>
          <a:p>
            <a:pPr algn="ctr">
              <a:lnSpc>
                <a:spcPct val="90000"/>
              </a:lnSpc>
            </a:pPr>
            <a:r>
              <a:rPr lang="en-GB" sz="2000" b="1">
                <a:solidFill>
                  <a:schemeClr val="tx1"/>
                </a:solidFill>
                <a:latin typeface="Trebuchet MS" panose="020B0603020202020204" pitchFamily="34" charset="0"/>
              </a:rPr>
              <a:t>Activation Checkpointing</a:t>
            </a:r>
          </a:p>
        </p:txBody>
      </p:sp>
      <p:sp>
        <p:nvSpPr>
          <p:cNvPr id="14" name="TextBox 13">
            <a:extLst>
              <a:ext uri="{FF2B5EF4-FFF2-40B4-BE49-F238E27FC236}">
                <a16:creationId xmlns:a16="http://schemas.microsoft.com/office/drawing/2014/main" id="{CA326326-954C-3240-242B-27EFE8C979EA}"/>
              </a:ext>
            </a:extLst>
          </p:cNvPr>
          <p:cNvSpPr txBox="1"/>
          <p:nvPr/>
        </p:nvSpPr>
        <p:spPr>
          <a:xfrm>
            <a:off x="4967174" y="2628423"/>
            <a:ext cx="3144013"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400" b="1">
                <a:solidFill>
                  <a:schemeClr val="tx1"/>
                </a:solidFill>
                <a:latin typeface="Trebuchet MS" panose="020B0603020202020204" pitchFamily="34" charset="0"/>
              </a:rPr>
              <a:t>Mixture Of Experts </a:t>
            </a:r>
          </a:p>
          <a:p>
            <a:pPr algn="ctr">
              <a:lnSpc>
                <a:spcPct val="90000"/>
              </a:lnSpc>
            </a:pPr>
            <a:r>
              <a:rPr lang="en-GB" sz="2000" b="1">
                <a:solidFill>
                  <a:schemeClr val="tx1"/>
                </a:solidFill>
                <a:latin typeface="Trebuchet MS" panose="020B0603020202020204" pitchFamily="34" charset="0"/>
              </a:rPr>
              <a:t>MoE</a:t>
            </a:r>
            <a:endParaRPr lang="en-GB" sz="2400" b="1">
              <a:solidFill>
                <a:schemeClr val="tx1"/>
              </a:solidFill>
              <a:latin typeface="Trebuchet MS" panose="020B0603020202020204" pitchFamily="34" charset="0"/>
            </a:endParaRPr>
          </a:p>
        </p:txBody>
      </p:sp>
    </p:spTree>
    <p:extLst>
      <p:ext uri="{BB962C8B-B14F-4D97-AF65-F5344CB8AC3E}">
        <p14:creationId xmlns:p14="http://schemas.microsoft.com/office/powerpoint/2010/main" val="4129331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Transformers cell example</a:t>
            </a:r>
          </a:p>
        </p:txBody>
      </p:sp>
    </p:spTree>
    <p:extLst>
      <p:ext uri="{BB962C8B-B14F-4D97-AF65-F5344CB8AC3E}">
        <p14:creationId xmlns:p14="http://schemas.microsoft.com/office/powerpoint/2010/main" val="1491206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8"/>
          <p:cNvSpPr txBox="1">
            <a:spLocks noGrp="1"/>
          </p:cNvSpPr>
          <p:nvPr>
            <p:ph type="title"/>
          </p:nvPr>
        </p:nvSpPr>
        <p:spPr>
          <a:xfrm>
            <a:off x="830581" y="868682"/>
            <a:ext cx="16626842" cy="984885"/>
          </a:xfrm>
          <a:prstGeom prst="rect">
            <a:avLst/>
          </a:prstGeom>
          <a:noFill/>
          <a:ln>
            <a:noFill/>
          </a:ln>
        </p:spPr>
        <p:txBody>
          <a:bodyPr spcFirstLastPara="1" vert="horz" wrap="square" lIns="91425" tIns="45701" rIns="91425" bIns="45701" numCol="1" anchor="b" anchorCtr="0" compatLnSpc="1">
            <a:prstTxWarp prst="textNoShape">
              <a:avLst/>
            </a:prstTxWarp>
            <a:noAutofit/>
          </a:bodyPr>
          <a:lstStyle/>
          <a:p>
            <a:r>
              <a:rPr lang="en-GB" sz="4800" b="0"/>
              <a:t>Transformers cell</a:t>
            </a:r>
            <a:endParaRPr i="1">
              <a:solidFill>
                <a:srgbClr val="76B900"/>
              </a:solidFill>
            </a:endParaRPr>
          </a:p>
        </p:txBody>
      </p:sp>
      <p:pic>
        <p:nvPicPr>
          <p:cNvPr id="514" name="Google Shape;514;p18"/>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7227712" y="2043145"/>
            <a:ext cx="2763711" cy="8056328"/>
          </a:xfrm>
          <a:prstGeom prst="rect">
            <a:avLst/>
          </a:prstGeom>
          <a:noFill/>
          <a:ln>
            <a:noFill/>
          </a:ln>
        </p:spPr>
      </p:pic>
      <p:sp>
        <p:nvSpPr>
          <p:cNvPr id="12" name="Arrow: Right 11">
            <a:extLst>
              <a:ext uri="{FF2B5EF4-FFF2-40B4-BE49-F238E27FC236}">
                <a16:creationId xmlns:a16="http://schemas.microsoft.com/office/drawing/2014/main" id="{30F6CE76-3A17-8250-8EAC-C355448E35BC}"/>
              </a:ext>
            </a:extLst>
          </p:cNvPr>
          <p:cNvSpPr/>
          <p:nvPr/>
        </p:nvSpPr>
        <p:spPr>
          <a:xfrm rot="12270024">
            <a:off x="9449034" y="7544854"/>
            <a:ext cx="644237" cy="2965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Arrow: Right 1">
            <a:extLst>
              <a:ext uri="{FF2B5EF4-FFF2-40B4-BE49-F238E27FC236}">
                <a16:creationId xmlns:a16="http://schemas.microsoft.com/office/drawing/2014/main" id="{7EDE388D-12B3-9514-8181-9E88493E0915}"/>
              </a:ext>
            </a:extLst>
          </p:cNvPr>
          <p:cNvSpPr/>
          <p:nvPr/>
        </p:nvSpPr>
        <p:spPr>
          <a:xfrm rot="12270024">
            <a:off x="9521667" y="5263732"/>
            <a:ext cx="644237" cy="2965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0290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8"/>
          <p:cNvSpPr txBox="1">
            <a:spLocks noGrp="1"/>
          </p:cNvSpPr>
          <p:nvPr>
            <p:ph type="title"/>
          </p:nvPr>
        </p:nvSpPr>
        <p:spPr>
          <a:xfrm>
            <a:off x="830581" y="868682"/>
            <a:ext cx="16626842" cy="984885"/>
          </a:xfrm>
          <a:prstGeom prst="rect">
            <a:avLst/>
          </a:prstGeom>
          <a:noFill/>
          <a:ln>
            <a:noFill/>
          </a:ln>
        </p:spPr>
        <p:txBody>
          <a:bodyPr spcFirstLastPara="1" vert="horz" wrap="square" lIns="91425" tIns="45701" rIns="91425" bIns="45701" numCol="1" anchor="b" anchorCtr="0" compatLnSpc="1">
            <a:prstTxWarp prst="textNoShape">
              <a:avLst/>
            </a:prstTxWarp>
            <a:noAutofit/>
          </a:bodyPr>
          <a:lstStyle/>
          <a:p>
            <a:r>
              <a:rPr lang="en-US" b="0"/>
              <a:t>MLP Tensor PARTITIONING</a:t>
            </a:r>
            <a:endParaRPr b="0"/>
          </a:p>
        </p:txBody>
      </p:sp>
      <p:sp>
        <p:nvSpPr>
          <p:cNvPr id="512" name="Google Shape;512;p18"/>
          <p:cNvSpPr txBox="1">
            <a:spLocks noGrp="1"/>
          </p:cNvSpPr>
          <p:nvPr>
            <p:ph type="body" idx="1"/>
          </p:nvPr>
        </p:nvSpPr>
        <p:spPr>
          <a:xfrm>
            <a:off x="876300" y="2815250"/>
            <a:ext cx="13199918" cy="6198209"/>
          </a:xfrm>
          <a:prstGeom prst="rect">
            <a:avLst/>
          </a:prstGeom>
          <a:noFill/>
          <a:ln>
            <a:noFill/>
          </a:ln>
        </p:spPr>
        <p:txBody>
          <a:bodyPr spcFirstLastPara="1" vert="horz" wrap="square" lIns="91425" tIns="45701" rIns="91425" bIns="45701" numCol="1" anchor="t" anchorCtr="0" compatLnSpc="1">
            <a:prstTxWarp prst="textNoShape">
              <a:avLst/>
            </a:prstTxWarp>
            <a:noAutofit/>
          </a:bodyPr>
          <a:lstStyle/>
          <a:p>
            <a:pPr marL="0" indent="0">
              <a:spcBef>
                <a:spcPts val="3000"/>
              </a:spcBef>
              <a:buNone/>
            </a:pPr>
            <a:r>
              <a:rPr lang="en-US" sz="2800"/>
              <a:t>Focus on the </a:t>
            </a:r>
            <a:r>
              <a:rPr lang="en-US" sz="2800" err="1"/>
              <a:t>GeLU</a:t>
            </a:r>
            <a:r>
              <a:rPr lang="en-US" sz="2800"/>
              <a:t> operation:</a:t>
            </a:r>
          </a:p>
          <a:p>
            <a:pPr marL="381027" indent="-381027">
              <a:spcBef>
                <a:spcPts val="3000"/>
              </a:spcBef>
            </a:pPr>
            <a:r>
              <a:rPr lang="en-US" b="1" u="sng"/>
              <a:t>Approach 1:</a:t>
            </a:r>
            <a:r>
              <a:rPr lang="en-US" b="1"/>
              <a:t> </a:t>
            </a:r>
            <a:r>
              <a:rPr lang="en-US"/>
              <a:t>Split X column-wise and A row-wise:</a:t>
            </a:r>
            <a:endParaRPr/>
          </a:p>
          <a:p>
            <a:pPr marL="381027" indent="0">
              <a:spcBef>
                <a:spcPts val="3000"/>
              </a:spcBef>
              <a:buNone/>
            </a:pPr>
            <a:br>
              <a:rPr lang="en-US"/>
            </a:br>
            <a:endParaRPr/>
          </a:p>
          <a:p>
            <a:pPr marL="1428851" lvl="1" indent="-476283">
              <a:spcBef>
                <a:spcPts val="3000"/>
              </a:spcBef>
            </a:pPr>
            <a:r>
              <a:rPr lang="en-US"/>
              <a:t>Before </a:t>
            </a:r>
            <a:r>
              <a:rPr lang="en-US" err="1"/>
              <a:t>GeLU</a:t>
            </a:r>
            <a:r>
              <a:rPr lang="en-US"/>
              <a:t> we will need a communication point</a:t>
            </a:r>
            <a:br>
              <a:rPr lang="en-US"/>
            </a:br>
            <a:endParaRPr/>
          </a:p>
          <a:p>
            <a:pPr marL="381027" indent="-381027"/>
            <a:endParaRPr lang="en-US" b="1" u="sng"/>
          </a:p>
          <a:p>
            <a:pPr marL="381027" indent="-381027"/>
            <a:r>
              <a:rPr lang="en-US" b="1" u="sng"/>
              <a:t>Approach 2:</a:t>
            </a:r>
            <a:r>
              <a:rPr lang="en-US" b="1"/>
              <a:t> </a:t>
            </a:r>
            <a:r>
              <a:rPr lang="en-US"/>
              <a:t>Split A column-wise:</a:t>
            </a:r>
            <a:br>
              <a:rPr lang="en-US"/>
            </a:br>
            <a:br>
              <a:rPr lang="en-US"/>
            </a:br>
            <a:endParaRPr lang="en-US"/>
          </a:p>
          <a:p>
            <a:pPr marL="381027" indent="-381027"/>
            <a:endParaRPr/>
          </a:p>
          <a:p>
            <a:pPr marL="1428851" lvl="1" indent="-476283"/>
            <a:r>
              <a:rPr lang="en-US"/>
              <a:t>No communication is required</a:t>
            </a:r>
            <a:endParaRPr/>
          </a:p>
        </p:txBody>
      </p:sp>
      <p:pic>
        <p:nvPicPr>
          <p:cNvPr id="517" name="Google Shape;517;p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410191" y="3931608"/>
            <a:ext cx="2370248" cy="378311"/>
          </a:xfrm>
          <a:prstGeom prst="rect">
            <a:avLst/>
          </a:prstGeom>
          <a:noFill/>
          <a:ln>
            <a:noFill/>
          </a:ln>
        </p:spPr>
      </p:pic>
      <p:pic>
        <p:nvPicPr>
          <p:cNvPr id="518" name="Google Shape;518;p1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50668" y="2974661"/>
            <a:ext cx="2700848" cy="320349"/>
          </a:xfrm>
          <a:prstGeom prst="rect">
            <a:avLst/>
          </a:prstGeom>
          <a:noFill/>
          <a:ln>
            <a:noFill/>
          </a:ln>
        </p:spPr>
      </p:pic>
      <p:pic>
        <p:nvPicPr>
          <p:cNvPr id="519" name="Google Shape;519;p1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975062" y="4902363"/>
            <a:ext cx="2001193" cy="319512"/>
          </a:xfrm>
          <a:prstGeom prst="rect">
            <a:avLst/>
          </a:prstGeom>
          <a:noFill/>
          <a:ln>
            <a:noFill/>
          </a:ln>
        </p:spPr>
      </p:pic>
      <p:pic>
        <p:nvPicPr>
          <p:cNvPr id="520" name="Google Shape;520;p1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272234" y="4640763"/>
            <a:ext cx="1519264" cy="842711"/>
          </a:xfrm>
          <a:prstGeom prst="rect">
            <a:avLst/>
          </a:prstGeom>
          <a:noFill/>
          <a:ln>
            <a:noFill/>
          </a:ln>
        </p:spPr>
      </p:pic>
      <p:sp>
        <p:nvSpPr>
          <p:cNvPr id="521" name="Google Shape;521;p18"/>
          <p:cNvSpPr/>
          <p:nvPr/>
        </p:nvSpPr>
        <p:spPr>
          <a:xfrm>
            <a:off x="6087477" y="4840243"/>
            <a:ext cx="907001" cy="529363"/>
          </a:xfrm>
          <a:prstGeom prst="rightArrow">
            <a:avLst>
              <a:gd name="adj1" fmla="val 50000"/>
              <a:gd name="adj2" fmla="val 50000"/>
            </a:avLst>
          </a:prstGeom>
          <a:solidFill>
            <a:schemeClr val="tx2"/>
          </a:solidFill>
          <a:ln w="9525" cap="flat" cmpd="sng">
            <a:noFill/>
            <a:prstDash val="solid"/>
            <a:round/>
            <a:headEnd type="none" w="sm" len="sm"/>
            <a:tailEnd type="none" w="sm" len="sm"/>
          </a:ln>
        </p:spPr>
        <p:txBody>
          <a:bodyPr spcFirstLastPara="1" wrap="square" lIns="152375" tIns="152375" rIns="152375" bIns="152375" anchor="ctr" anchorCtr="0">
            <a:noAutofit/>
          </a:bodyPr>
          <a:lstStyle/>
          <a:p>
            <a:endParaRPr>
              <a:solidFill>
                <a:schemeClr val="lt1"/>
              </a:solidFill>
              <a:latin typeface="Arial"/>
              <a:ea typeface="Arial"/>
              <a:cs typeface="Arial"/>
              <a:sym typeface="Arial"/>
            </a:endParaRPr>
          </a:p>
        </p:txBody>
      </p:sp>
      <p:pic>
        <p:nvPicPr>
          <p:cNvPr id="522" name="Google Shape;522;p1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290457" y="4902363"/>
            <a:ext cx="4180200" cy="407539"/>
          </a:xfrm>
          <a:prstGeom prst="rect">
            <a:avLst/>
          </a:prstGeom>
          <a:noFill/>
          <a:ln>
            <a:noFill/>
          </a:ln>
        </p:spPr>
      </p:pic>
      <p:pic>
        <p:nvPicPr>
          <p:cNvPr id="523" name="Google Shape;523;p1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2395058" y="7769785"/>
            <a:ext cx="2152169" cy="405125"/>
          </a:xfrm>
          <a:prstGeom prst="rect">
            <a:avLst/>
          </a:prstGeom>
          <a:noFill/>
          <a:ln>
            <a:noFill/>
          </a:ln>
        </p:spPr>
      </p:pic>
      <p:pic>
        <p:nvPicPr>
          <p:cNvPr id="525" name="Google Shape;525;p1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6330006" y="7769806"/>
            <a:ext cx="6512712" cy="405125"/>
          </a:xfrm>
          <a:prstGeom prst="rect">
            <a:avLst/>
          </a:prstGeom>
          <a:noFill/>
          <a:ln>
            <a:noFill/>
          </a:ln>
        </p:spPr>
      </p:pic>
      <p:sp>
        <p:nvSpPr>
          <p:cNvPr id="20" name="Google Shape;521;p18">
            <a:extLst>
              <a:ext uri="{FF2B5EF4-FFF2-40B4-BE49-F238E27FC236}">
                <a16:creationId xmlns:a16="http://schemas.microsoft.com/office/drawing/2014/main" id="{48F2E4CB-5532-0D94-244A-2914B8B54D4D}"/>
              </a:ext>
            </a:extLst>
          </p:cNvPr>
          <p:cNvSpPr/>
          <p:nvPr/>
        </p:nvSpPr>
        <p:spPr>
          <a:xfrm>
            <a:off x="4842266" y="7707665"/>
            <a:ext cx="907001" cy="529363"/>
          </a:xfrm>
          <a:prstGeom prst="rightArrow">
            <a:avLst>
              <a:gd name="adj1" fmla="val 50000"/>
              <a:gd name="adj2" fmla="val 50000"/>
            </a:avLst>
          </a:prstGeom>
          <a:solidFill>
            <a:schemeClr val="tx2"/>
          </a:solidFill>
          <a:ln w="9525" cap="flat" cmpd="sng">
            <a:noFill/>
            <a:prstDash val="solid"/>
            <a:round/>
            <a:headEnd type="none" w="sm" len="sm"/>
            <a:tailEnd type="none" w="sm" len="sm"/>
          </a:ln>
        </p:spPr>
        <p:txBody>
          <a:bodyPr spcFirstLastPara="1" wrap="square" lIns="152375" tIns="152375" rIns="152375" bIns="152375" anchor="ctr" anchorCtr="0">
            <a:noAutofit/>
          </a:bodyPr>
          <a:lstStyle/>
          <a:p>
            <a:endParaRPr>
              <a:solidFill>
                <a:schemeClr val="lt1"/>
              </a:solidFill>
              <a:latin typeface="Arial"/>
              <a:ea typeface="Arial"/>
              <a:cs typeface="Arial"/>
              <a:sym typeface="Arial"/>
            </a:endParaRPr>
          </a:p>
        </p:txBody>
      </p:sp>
      <p:grpSp>
        <p:nvGrpSpPr>
          <p:cNvPr id="21" name="Google Shape;513;p18">
            <a:extLst>
              <a:ext uri="{FF2B5EF4-FFF2-40B4-BE49-F238E27FC236}">
                <a16:creationId xmlns:a16="http://schemas.microsoft.com/office/drawing/2014/main" id="{DF3938A6-AF9E-2058-D281-AFD057F0BA71}"/>
              </a:ext>
            </a:extLst>
          </p:cNvPr>
          <p:cNvGrpSpPr/>
          <p:nvPr/>
        </p:nvGrpSpPr>
        <p:grpSpPr>
          <a:xfrm>
            <a:off x="13916445" y="0"/>
            <a:ext cx="3376049" cy="10224655"/>
            <a:chOff x="13456688" y="1942194"/>
            <a:chExt cx="2763711" cy="8148924"/>
          </a:xfrm>
        </p:grpSpPr>
        <p:pic>
          <p:nvPicPr>
            <p:cNvPr id="22" name="Google Shape;514;p18">
              <a:extLst>
                <a:ext uri="{FF2B5EF4-FFF2-40B4-BE49-F238E27FC236}">
                  <a16:creationId xmlns:a16="http://schemas.microsoft.com/office/drawing/2014/main" id="{6376D5E5-7A52-28EF-2B66-303337434F76}"/>
                </a:ext>
              </a:extLst>
            </p:cNvPr>
            <p:cNvPicPr preferRelativeResize="0"/>
            <p:nvPr/>
          </p:nvPicPr>
          <p:blipFill rotWithShape="1">
            <a:blip r:embed="rId10">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23" name="Google Shape;515;p18">
              <a:extLst>
                <a:ext uri="{FF2B5EF4-FFF2-40B4-BE49-F238E27FC236}">
                  <a16:creationId xmlns:a16="http://schemas.microsoft.com/office/drawing/2014/main" id="{D83870EB-4E01-B11F-26DB-EBEFE64DB9C5}"/>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rot="10800000" flipH="1">
              <a:off x="13561527" y="1942194"/>
              <a:ext cx="2585751" cy="2129839"/>
            </a:xfrm>
            <a:prstGeom prst="rect">
              <a:avLst/>
            </a:prstGeom>
            <a:noFill/>
            <a:ln>
              <a:noFill/>
            </a:ln>
          </p:spPr>
        </p:pic>
        <p:pic>
          <p:nvPicPr>
            <p:cNvPr id="24" name="Google Shape;516;p18">
              <a:extLst>
                <a:ext uri="{FF2B5EF4-FFF2-40B4-BE49-F238E27FC236}">
                  <a16:creationId xmlns:a16="http://schemas.microsoft.com/office/drawing/2014/main" id="{42BE6A65-6733-C1EC-4619-694C57C1BFF9}"/>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3537856" y="5799808"/>
              <a:ext cx="2657505" cy="4236350"/>
            </a:xfrm>
            <a:prstGeom prst="rect">
              <a:avLst/>
            </a:prstGeom>
            <a:noFill/>
            <a:ln>
              <a:noFill/>
            </a:ln>
          </p:spPr>
        </p:pic>
      </p:grpSp>
      <p:cxnSp>
        <p:nvCxnSpPr>
          <p:cNvPr id="4" name="Straight Arrow Connector 3">
            <a:extLst>
              <a:ext uri="{FF2B5EF4-FFF2-40B4-BE49-F238E27FC236}">
                <a16:creationId xmlns:a16="http://schemas.microsoft.com/office/drawing/2014/main" id="{C08556ED-C9D3-77B7-45EE-9010353A5F6F}"/>
              </a:ext>
            </a:extLst>
          </p:cNvPr>
          <p:cNvCxnSpPr/>
          <p:nvPr/>
        </p:nvCxnSpPr>
        <p:spPr>
          <a:xfrm flipV="1">
            <a:off x="13847618" y="4092493"/>
            <a:ext cx="1302327" cy="817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A44667A-1C2B-4E2E-1A43-D28BD4A41688}"/>
              </a:ext>
            </a:extLst>
          </p:cNvPr>
          <p:cNvCxnSpPr>
            <a:stCxn id="518" idx="3"/>
          </p:cNvCxnSpPr>
          <p:nvPr/>
        </p:nvCxnSpPr>
        <p:spPr>
          <a:xfrm>
            <a:off x="13751516" y="3134836"/>
            <a:ext cx="1398429" cy="9327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BF3D7BB8-EA8F-4CCD-34F6-05A4CEA06472}"/>
              </a:ext>
            </a:extLst>
          </p:cNvPr>
          <p:cNvSpPr/>
          <p:nvPr/>
        </p:nvSpPr>
        <p:spPr>
          <a:xfrm>
            <a:off x="739843" y="6917385"/>
            <a:ext cx="12613550" cy="2277449"/>
          </a:xfrm>
          <a:prstGeom prst="roundRect">
            <a:avLst/>
          </a:prstGeom>
          <a:solidFill>
            <a:srgbClr val="86D000">
              <a:alpha val="10196"/>
            </a:srgbClr>
          </a:solidFill>
          <a:ln>
            <a:solidFill>
              <a:srgbClr val="86D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86D000"/>
              </a:solidFill>
            </a:endParaRPr>
          </a:p>
        </p:txBody>
      </p:sp>
      <p:sp>
        <p:nvSpPr>
          <p:cNvPr id="30" name="TextBox 29">
            <a:extLst>
              <a:ext uri="{FF2B5EF4-FFF2-40B4-BE49-F238E27FC236}">
                <a16:creationId xmlns:a16="http://schemas.microsoft.com/office/drawing/2014/main" id="{3C376AE2-5F5C-E660-EC25-832F959E93F9}"/>
              </a:ext>
            </a:extLst>
          </p:cNvPr>
          <p:cNvSpPr txBox="1"/>
          <p:nvPr/>
        </p:nvSpPr>
        <p:spPr>
          <a:xfrm>
            <a:off x="10503899" y="9503203"/>
            <a:ext cx="2930236"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600">
                <a:solidFill>
                  <a:schemeClr val="bg1"/>
                </a:solidFill>
                <a:latin typeface="Trebuchet MS" panose="020B0603020202020204" pitchFamily="34" charset="0"/>
              </a:rPr>
              <a:t>Chosen approach</a:t>
            </a:r>
          </a:p>
        </p:txBody>
      </p:sp>
      <p:sp>
        <p:nvSpPr>
          <p:cNvPr id="31" name="Arrow: Right 30">
            <a:extLst>
              <a:ext uri="{FF2B5EF4-FFF2-40B4-BE49-F238E27FC236}">
                <a16:creationId xmlns:a16="http://schemas.microsoft.com/office/drawing/2014/main" id="{9459E382-3747-152B-40F5-5B80DC0B9F79}"/>
              </a:ext>
            </a:extLst>
          </p:cNvPr>
          <p:cNvSpPr/>
          <p:nvPr/>
        </p:nvSpPr>
        <p:spPr>
          <a:xfrm rot="12443829">
            <a:off x="10573597" y="9372007"/>
            <a:ext cx="436583" cy="409349"/>
          </a:xfrm>
          <a:prstGeom prst="rightArrow">
            <a:avLst>
              <a:gd name="adj1" fmla="val 50000"/>
              <a:gd name="adj2" fmla="val 5609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052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6"/>
          <p:cNvSpPr txBox="1">
            <a:spLocks noGrp="1"/>
          </p:cNvSpPr>
          <p:nvPr>
            <p:ph type="title"/>
          </p:nvPr>
        </p:nvSpPr>
        <p:spPr>
          <a:prstGeom prst="rect">
            <a:avLst/>
          </a:prstGeom>
          <a:noFill/>
          <a:ln>
            <a:noFill/>
          </a:ln>
        </p:spPr>
        <p:txBody>
          <a:bodyPr spcFirstLastPara="1" vert="horz" wrap="square" lIns="152375" tIns="76151" rIns="152375" bIns="76151" numCol="1" anchor="b" anchorCtr="0" compatLnSpc="1">
            <a:prstTxWarp prst="textNoShape">
              <a:avLst/>
            </a:prstTxWarp>
            <a:noAutofit/>
          </a:bodyPr>
          <a:lstStyle/>
          <a:p>
            <a:pPr algn="ctr"/>
            <a:r>
              <a:rPr lang="en-US" b="0"/>
              <a:t>MLP Tensor PARTITIONING</a:t>
            </a:r>
            <a:endParaRPr/>
          </a:p>
        </p:txBody>
      </p:sp>
      <p:sp>
        <p:nvSpPr>
          <p:cNvPr id="3" name="Text Placeholder 2">
            <a:extLst>
              <a:ext uri="{FF2B5EF4-FFF2-40B4-BE49-F238E27FC236}">
                <a16:creationId xmlns:a16="http://schemas.microsoft.com/office/drawing/2014/main" id="{05C5160E-E412-4E19-8D29-D0B2F8507E8B}"/>
              </a:ext>
            </a:extLst>
          </p:cNvPr>
          <p:cNvSpPr>
            <a:spLocks noGrp="1"/>
          </p:cNvSpPr>
          <p:nvPr>
            <p:ph type="body" sz="quarter" idx="10"/>
          </p:nvPr>
        </p:nvSpPr>
        <p:spPr/>
        <p:txBody>
          <a:bodyPr/>
          <a:lstStyle/>
          <a:p>
            <a:r>
              <a:rPr lang="en-US" err="1"/>
              <a:t>GeLU</a:t>
            </a:r>
            <a:r>
              <a:rPr lang="en-US"/>
              <a:t> Column Parallel</a:t>
            </a:r>
            <a:endParaRPr lang="en-GB"/>
          </a:p>
        </p:txBody>
      </p:sp>
      <p:pic>
        <p:nvPicPr>
          <p:cNvPr id="5" name="Picture 4">
            <a:extLst>
              <a:ext uri="{FF2B5EF4-FFF2-40B4-BE49-F238E27FC236}">
                <a16:creationId xmlns:a16="http://schemas.microsoft.com/office/drawing/2014/main" id="{8AB057D3-5A9D-43CD-A6C6-BCD64B14769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120820" y="3899204"/>
            <a:ext cx="8300466" cy="3554541"/>
          </a:xfrm>
          <a:prstGeom prst="rect">
            <a:avLst/>
          </a:prstGeom>
        </p:spPr>
      </p:pic>
      <p:pic>
        <p:nvPicPr>
          <p:cNvPr id="11" name="Picture 10">
            <a:extLst>
              <a:ext uri="{FF2B5EF4-FFF2-40B4-BE49-F238E27FC236}">
                <a16:creationId xmlns:a16="http://schemas.microsoft.com/office/drawing/2014/main" id="{128796FE-658C-44FE-AC82-E790EE88C24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0260" y="4436949"/>
            <a:ext cx="6790208" cy="4124111"/>
          </a:xfrm>
          <a:prstGeom prst="rect">
            <a:avLst/>
          </a:prstGeom>
        </p:spPr>
      </p:pic>
      <p:grpSp>
        <p:nvGrpSpPr>
          <p:cNvPr id="15" name="Group 14">
            <a:extLst>
              <a:ext uri="{FF2B5EF4-FFF2-40B4-BE49-F238E27FC236}">
                <a16:creationId xmlns:a16="http://schemas.microsoft.com/office/drawing/2014/main" id="{47080E3A-CFA1-4506-879E-1AC8D4774DCF}"/>
              </a:ext>
            </a:extLst>
          </p:cNvPr>
          <p:cNvGrpSpPr/>
          <p:nvPr/>
        </p:nvGrpSpPr>
        <p:grpSpPr>
          <a:xfrm>
            <a:off x="5122231" y="4226314"/>
            <a:ext cx="922737" cy="3172454"/>
            <a:chOff x="4083197" y="2649054"/>
            <a:chExt cx="615158" cy="2114969"/>
          </a:xfrm>
        </p:grpSpPr>
        <p:sp>
          <p:nvSpPr>
            <p:cNvPr id="16" name="Google Shape;577;p23">
              <a:extLst>
                <a:ext uri="{FF2B5EF4-FFF2-40B4-BE49-F238E27FC236}">
                  <a16:creationId xmlns:a16="http://schemas.microsoft.com/office/drawing/2014/main" id="{4BF1EBB6-D752-4881-9EEE-F24815962D56}"/>
                </a:ext>
              </a:extLst>
            </p:cNvPr>
            <p:cNvSpPr/>
            <p:nvPr/>
          </p:nvSpPr>
          <p:spPr>
            <a:xfrm>
              <a:off x="4083197" y="2649055"/>
              <a:ext cx="615157" cy="203874"/>
            </a:xfrm>
            <a:prstGeom prst="roundRect">
              <a:avLst>
                <a:gd name="adj" fmla="val 16667"/>
              </a:avLst>
            </a:prstGeom>
            <a:solidFill>
              <a:schemeClr val="dk1"/>
            </a:solidFill>
            <a:ln w="9525" cap="flat" cmpd="sng">
              <a:solidFill>
                <a:srgbClr val="595959"/>
              </a:solidFill>
              <a:prstDash val="dash"/>
              <a:round/>
              <a:headEnd type="none" w="sm" len="sm"/>
              <a:tailEnd type="none" w="sm" len="sm"/>
            </a:ln>
          </p:spPr>
          <p:txBody>
            <a:bodyPr spcFirstLastPara="1" wrap="square" lIns="152375" tIns="152375" rIns="152375" bIns="152375" anchor="ctr" anchorCtr="0">
              <a:noAutofit/>
            </a:bodyPr>
            <a:lstStyle/>
            <a:p>
              <a:pPr algn="ctr"/>
              <a:r>
                <a:rPr lang="sv-SE" sz="1500">
                  <a:solidFill>
                    <a:schemeClr val="lt1"/>
                  </a:solidFill>
                  <a:latin typeface="Arial"/>
                  <a:ea typeface="Arial"/>
                  <a:cs typeface="Arial"/>
                  <a:sym typeface="Arial"/>
                </a:rPr>
                <a:t>GPU-0</a:t>
              </a:r>
              <a:endParaRPr sz="1350">
                <a:solidFill>
                  <a:schemeClr val="lt1"/>
                </a:solidFill>
                <a:latin typeface="Arial"/>
                <a:ea typeface="Arial"/>
                <a:cs typeface="Arial"/>
                <a:sym typeface="Arial"/>
              </a:endParaRPr>
            </a:p>
          </p:txBody>
        </p:sp>
        <p:sp>
          <p:nvSpPr>
            <p:cNvPr id="13" name="Rectangle 12">
              <a:extLst>
                <a:ext uri="{FF2B5EF4-FFF2-40B4-BE49-F238E27FC236}">
                  <a16:creationId xmlns:a16="http://schemas.microsoft.com/office/drawing/2014/main" id="{D1898D72-33AB-41A7-8F4B-BED45F7007AC}"/>
                </a:ext>
              </a:extLst>
            </p:cNvPr>
            <p:cNvSpPr/>
            <p:nvPr/>
          </p:nvSpPr>
          <p:spPr>
            <a:xfrm>
              <a:off x="4088807" y="2649054"/>
              <a:ext cx="609548" cy="2114969"/>
            </a:xfrm>
            <a:prstGeom prst="rect">
              <a:avLst/>
            </a:prstGeom>
            <a:noFill/>
            <a:ln>
              <a:solidFill>
                <a:schemeClr val="tx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4" name="Group 13">
            <a:extLst>
              <a:ext uri="{FF2B5EF4-FFF2-40B4-BE49-F238E27FC236}">
                <a16:creationId xmlns:a16="http://schemas.microsoft.com/office/drawing/2014/main" id="{BC1C38A5-A40C-41FC-8877-33C36B7CC5CA}"/>
              </a:ext>
            </a:extLst>
          </p:cNvPr>
          <p:cNvGrpSpPr/>
          <p:nvPr/>
        </p:nvGrpSpPr>
        <p:grpSpPr>
          <a:xfrm>
            <a:off x="6123125" y="4226314"/>
            <a:ext cx="941751" cy="3172454"/>
            <a:chOff x="4750460" y="2649054"/>
            <a:chExt cx="627834" cy="2114969"/>
          </a:xfrm>
        </p:grpSpPr>
        <p:sp>
          <p:nvSpPr>
            <p:cNvPr id="18" name="Rectangle 17">
              <a:extLst>
                <a:ext uri="{FF2B5EF4-FFF2-40B4-BE49-F238E27FC236}">
                  <a16:creationId xmlns:a16="http://schemas.microsoft.com/office/drawing/2014/main" id="{FCEB7A4C-3A89-4A1F-AF79-8DCF76CECFF3}"/>
                </a:ext>
              </a:extLst>
            </p:cNvPr>
            <p:cNvSpPr/>
            <p:nvPr/>
          </p:nvSpPr>
          <p:spPr>
            <a:xfrm>
              <a:off x="4750460" y="2649054"/>
              <a:ext cx="615156" cy="2114969"/>
            </a:xfrm>
            <a:prstGeom prst="rect">
              <a:avLst/>
            </a:prstGeom>
            <a:noFill/>
            <a:ln>
              <a:solidFill>
                <a:schemeClr val="tx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Google Shape;576;p23">
              <a:extLst>
                <a:ext uri="{FF2B5EF4-FFF2-40B4-BE49-F238E27FC236}">
                  <a16:creationId xmlns:a16="http://schemas.microsoft.com/office/drawing/2014/main" id="{8AE6A30F-D639-4426-9C9E-4D8C83CC3557}"/>
                </a:ext>
              </a:extLst>
            </p:cNvPr>
            <p:cNvSpPr/>
            <p:nvPr/>
          </p:nvSpPr>
          <p:spPr>
            <a:xfrm>
              <a:off x="4763138" y="2660906"/>
              <a:ext cx="615156" cy="192023"/>
            </a:xfrm>
            <a:prstGeom prst="roundRect">
              <a:avLst>
                <a:gd name="adj" fmla="val 16667"/>
              </a:avLst>
            </a:prstGeom>
            <a:solidFill>
              <a:schemeClr val="accent4"/>
            </a:solidFill>
            <a:ln w="9525" cap="flat" cmpd="sng">
              <a:solidFill>
                <a:srgbClr val="595959"/>
              </a:solidFill>
              <a:prstDash val="dash"/>
              <a:round/>
              <a:headEnd type="none" w="sm" len="sm"/>
              <a:tailEnd type="none" w="sm" len="sm"/>
            </a:ln>
          </p:spPr>
          <p:txBody>
            <a:bodyPr spcFirstLastPara="1" wrap="square" lIns="152375" tIns="152375" rIns="152375" bIns="152375" anchor="ctr" anchorCtr="0">
              <a:noAutofit/>
            </a:bodyPr>
            <a:lstStyle/>
            <a:p>
              <a:pPr algn="ctr"/>
              <a:r>
                <a:rPr lang="sv-SE" sz="1500">
                  <a:solidFill>
                    <a:schemeClr val="lt1"/>
                  </a:solidFill>
                  <a:latin typeface="Arial"/>
                  <a:ea typeface="Arial"/>
                  <a:cs typeface="Arial"/>
                  <a:sym typeface="Arial"/>
                </a:rPr>
                <a:t>GPU-1</a:t>
              </a:r>
              <a:endParaRPr sz="1500">
                <a:solidFill>
                  <a:schemeClr val="lt1"/>
                </a:solidFill>
                <a:latin typeface="Arial"/>
                <a:ea typeface="Arial"/>
                <a:cs typeface="Arial"/>
                <a:sym typeface="Arial"/>
              </a:endParaRPr>
            </a:p>
          </p:txBody>
        </p:sp>
      </p:grpSp>
      <p:cxnSp>
        <p:nvCxnSpPr>
          <p:cNvPr id="20" name="Straight Connector 19">
            <a:extLst>
              <a:ext uri="{FF2B5EF4-FFF2-40B4-BE49-F238E27FC236}">
                <a16:creationId xmlns:a16="http://schemas.microsoft.com/office/drawing/2014/main" id="{4E578324-5E13-48A1-BD8A-6127ABE12A01}"/>
              </a:ext>
            </a:extLst>
          </p:cNvPr>
          <p:cNvCxnSpPr>
            <a:cxnSpLocks/>
          </p:cNvCxnSpPr>
          <p:nvPr/>
        </p:nvCxnSpPr>
        <p:spPr>
          <a:xfrm flipH="1" flipV="1">
            <a:off x="6740076" y="3718732"/>
            <a:ext cx="2084832" cy="401330"/>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4B3BA8-67CF-468A-A2E6-BC5B57AB62C7}"/>
              </a:ext>
            </a:extLst>
          </p:cNvPr>
          <p:cNvCxnSpPr>
            <a:cxnSpLocks/>
          </p:cNvCxnSpPr>
          <p:nvPr/>
        </p:nvCxnSpPr>
        <p:spPr>
          <a:xfrm flipH="1">
            <a:off x="7356764" y="7287490"/>
            <a:ext cx="1614054" cy="1561021"/>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DBF5E60-DF37-43E9-B9A0-B38A5AAAC3AA}"/>
              </a:ext>
            </a:extLst>
          </p:cNvPr>
          <p:cNvSpPr/>
          <p:nvPr/>
        </p:nvSpPr>
        <p:spPr>
          <a:xfrm>
            <a:off x="280872" y="3694285"/>
            <a:ext cx="7241016" cy="5394297"/>
          </a:xfrm>
          <a:prstGeom prst="round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7" name="Google Shape;513;p18">
            <a:extLst>
              <a:ext uri="{FF2B5EF4-FFF2-40B4-BE49-F238E27FC236}">
                <a16:creationId xmlns:a16="http://schemas.microsoft.com/office/drawing/2014/main" id="{11B2BCC7-2F64-4B5D-BB94-B4CC9FD7F0DC}"/>
              </a:ext>
            </a:extLst>
          </p:cNvPr>
          <p:cNvGrpSpPr/>
          <p:nvPr/>
        </p:nvGrpSpPr>
        <p:grpSpPr>
          <a:xfrm>
            <a:off x="16421287" y="1"/>
            <a:ext cx="1645925" cy="5405948"/>
            <a:chOff x="13456688" y="1942194"/>
            <a:chExt cx="2763711" cy="8148924"/>
          </a:xfrm>
        </p:grpSpPr>
        <p:pic>
          <p:nvPicPr>
            <p:cNvPr id="21" name="Google Shape;514;p18">
              <a:extLst>
                <a:ext uri="{FF2B5EF4-FFF2-40B4-BE49-F238E27FC236}">
                  <a16:creationId xmlns:a16="http://schemas.microsoft.com/office/drawing/2014/main" id="{03FEACBB-7ABD-470C-BA97-16C495A72F05}"/>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22" name="Google Shape;515;p18">
              <a:extLst>
                <a:ext uri="{FF2B5EF4-FFF2-40B4-BE49-F238E27FC236}">
                  <a16:creationId xmlns:a16="http://schemas.microsoft.com/office/drawing/2014/main" id="{C5A40D2F-BDCE-47FA-948E-05227D43D5B3}"/>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rot="10800000" flipH="1">
              <a:off x="13561527" y="1942194"/>
              <a:ext cx="2585751" cy="2129839"/>
            </a:xfrm>
            <a:prstGeom prst="rect">
              <a:avLst/>
            </a:prstGeom>
            <a:noFill/>
            <a:ln>
              <a:noFill/>
            </a:ln>
          </p:spPr>
        </p:pic>
        <p:pic>
          <p:nvPicPr>
            <p:cNvPr id="23" name="Google Shape;516;p18">
              <a:extLst>
                <a:ext uri="{FF2B5EF4-FFF2-40B4-BE49-F238E27FC236}">
                  <a16:creationId xmlns:a16="http://schemas.microsoft.com/office/drawing/2014/main" id="{33F5A10B-52D3-4CA7-9962-99747AE7252F}"/>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3537856" y="5799808"/>
              <a:ext cx="2657505" cy="4236350"/>
            </a:xfrm>
            <a:prstGeom prst="rect">
              <a:avLst/>
            </a:prstGeom>
            <a:noFill/>
            <a:ln>
              <a:noFill/>
            </a:ln>
          </p:spPr>
        </p:pic>
      </p:grpSp>
      <p:sp>
        <p:nvSpPr>
          <p:cNvPr id="4" name="Rectangle: Rounded Corners 3">
            <a:extLst>
              <a:ext uri="{FF2B5EF4-FFF2-40B4-BE49-F238E27FC236}">
                <a16:creationId xmlns:a16="http://schemas.microsoft.com/office/drawing/2014/main" id="{4B52CE31-0402-451C-3D12-9084D62F442A}"/>
              </a:ext>
            </a:extLst>
          </p:cNvPr>
          <p:cNvSpPr/>
          <p:nvPr/>
        </p:nvSpPr>
        <p:spPr>
          <a:xfrm>
            <a:off x="12552218" y="4038600"/>
            <a:ext cx="3497034" cy="3248890"/>
          </a:xfrm>
          <a:prstGeom prst="roundRect">
            <a:avLst>
              <a:gd name="adj" fmla="val 15611"/>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7700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AB0D3-E765-4549-BC10-7F3F5729FE91}"/>
              </a:ext>
            </a:extLst>
          </p:cNvPr>
          <p:cNvSpPr>
            <a:spLocks noGrp="1"/>
          </p:cNvSpPr>
          <p:nvPr>
            <p:ph type="title"/>
          </p:nvPr>
        </p:nvSpPr>
        <p:spPr/>
        <p:txBody>
          <a:bodyPr/>
          <a:lstStyle/>
          <a:p>
            <a:r>
              <a:rPr lang="en-US" b="0"/>
              <a:t>MLP Tensor PARTITIONING</a:t>
            </a:r>
            <a:endParaRPr lang="sv-SE"/>
          </a:p>
        </p:txBody>
      </p:sp>
      <p:sp>
        <p:nvSpPr>
          <p:cNvPr id="4" name="Text Placeholder 3">
            <a:extLst>
              <a:ext uri="{FF2B5EF4-FFF2-40B4-BE49-F238E27FC236}">
                <a16:creationId xmlns:a16="http://schemas.microsoft.com/office/drawing/2014/main" id="{7DE0888D-FDAE-4DAF-9EFF-E53574F52BBB}"/>
              </a:ext>
            </a:extLst>
          </p:cNvPr>
          <p:cNvSpPr>
            <a:spLocks noGrp="1"/>
          </p:cNvSpPr>
          <p:nvPr>
            <p:ph type="body" sz="quarter" idx="10"/>
          </p:nvPr>
        </p:nvSpPr>
        <p:spPr/>
        <p:txBody>
          <a:bodyPr/>
          <a:lstStyle/>
          <a:p>
            <a:r>
              <a:rPr lang="en-US" kern="1200"/>
              <a:t>Dropout Row Parallel</a:t>
            </a:r>
            <a:endParaRPr lang="en-GB" kern="1200"/>
          </a:p>
        </p:txBody>
      </p:sp>
      <p:pic>
        <p:nvPicPr>
          <p:cNvPr id="5" name="Picture 4">
            <a:extLst>
              <a:ext uri="{FF2B5EF4-FFF2-40B4-BE49-F238E27FC236}">
                <a16:creationId xmlns:a16="http://schemas.microsoft.com/office/drawing/2014/main" id="{B4AD8D14-37D2-45C0-BF7F-6BF4047680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125" y="3886724"/>
            <a:ext cx="7196258" cy="3027673"/>
          </a:xfrm>
          <a:prstGeom prst="rect">
            <a:avLst/>
          </a:prstGeom>
        </p:spPr>
      </p:pic>
      <p:pic>
        <p:nvPicPr>
          <p:cNvPr id="6" name="Picture 5">
            <a:extLst>
              <a:ext uri="{FF2B5EF4-FFF2-40B4-BE49-F238E27FC236}">
                <a16:creationId xmlns:a16="http://schemas.microsoft.com/office/drawing/2014/main" id="{E70DF873-A5B0-476D-9D21-64CE5D2808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47124" y="3468854"/>
            <a:ext cx="8364474" cy="4452992"/>
          </a:xfrm>
          <a:prstGeom prst="rect">
            <a:avLst/>
          </a:prstGeom>
        </p:spPr>
      </p:pic>
      <p:grpSp>
        <p:nvGrpSpPr>
          <p:cNvPr id="7" name="Group 6">
            <a:extLst>
              <a:ext uri="{FF2B5EF4-FFF2-40B4-BE49-F238E27FC236}">
                <a16:creationId xmlns:a16="http://schemas.microsoft.com/office/drawing/2014/main" id="{DD0B9EB9-2FE7-47EC-B65D-0ADDB54A4570}"/>
              </a:ext>
            </a:extLst>
          </p:cNvPr>
          <p:cNvGrpSpPr/>
          <p:nvPr/>
        </p:nvGrpSpPr>
        <p:grpSpPr>
          <a:xfrm>
            <a:off x="8163741" y="4990729"/>
            <a:ext cx="1130828" cy="3172455"/>
            <a:chOff x="4083198" y="2649054"/>
            <a:chExt cx="615157" cy="2114970"/>
          </a:xfrm>
        </p:grpSpPr>
        <p:sp>
          <p:nvSpPr>
            <p:cNvPr id="8" name="Google Shape;577;p23">
              <a:extLst>
                <a:ext uri="{FF2B5EF4-FFF2-40B4-BE49-F238E27FC236}">
                  <a16:creationId xmlns:a16="http://schemas.microsoft.com/office/drawing/2014/main" id="{575FFB4B-AB09-4471-80B0-7AB7F844E54F}"/>
                </a:ext>
              </a:extLst>
            </p:cNvPr>
            <p:cNvSpPr/>
            <p:nvPr/>
          </p:nvSpPr>
          <p:spPr>
            <a:xfrm>
              <a:off x="4083198" y="4560150"/>
              <a:ext cx="615157" cy="203874"/>
            </a:xfrm>
            <a:prstGeom prst="roundRect">
              <a:avLst>
                <a:gd name="adj" fmla="val 16667"/>
              </a:avLst>
            </a:prstGeom>
            <a:solidFill>
              <a:schemeClr val="dk1"/>
            </a:solidFill>
            <a:ln w="9525" cap="flat" cmpd="sng">
              <a:solidFill>
                <a:srgbClr val="595959"/>
              </a:solidFill>
              <a:prstDash val="dash"/>
              <a:round/>
              <a:headEnd type="none" w="sm" len="sm"/>
              <a:tailEnd type="none" w="sm" len="sm"/>
            </a:ln>
          </p:spPr>
          <p:txBody>
            <a:bodyPr spcFirstLastPara="1" wrap="square" lIns="152375" tIns="152375" rIns="152375" bIns="152375" anchor="ctr" anchorCtr="0">
              <a:noAutofit/>
            </a:bodyPr>
            <a:lstStyle/>
            <a:p>
              <a:pPr algn="ctr"/>
              <a:r>
                <a:rPr lang="sv-SE" sz="1500">
                  <a:solidFill>
                    <a:schemeClr val="lt1"/>
                  </a:solidFill>
                  <a:latin typeface="Arial"/>
                  <a:ea typeface="Arial"/>
                  <a:cs typeface="Arial"/>
                  <a:sym typeface="Arial"/>
                </a:rPr>
                <a:t>GPU-0</a:t>
              </a:r>
              <a:endParaRPr sz="1350">
                <a:solidFill>
                  <a:schemeClr val="lt1"/>
                </a:solidFill>
                <a:latin typeface="Arial"/>
                <a:ea typeface="Arial"/>
                <a:cs typeface="Arial"/>
                <a:sym typeface="Arial"/>
              </a:endParaRPr>
            </a:p>
          </p:txBody>
        </p:sp>
        <p:sp>
          <p:nvSpPr>
            <p:cNvPr id="9" name="Rectangle 8">
              <a:extLst>
                <a:ext uri="{FF2B5EF4-FFF2-40B4-BE49-F238E27FC236}">
                  <a16:creationId xmlns:a16="http://schemas.microsoft.com/office/drawing/2014/main" id="{47A6EFBC-BBB2-4AB8-B138-9C8EC1DF7783}"/>
                </a:ext>
              </a:extLst>
            </p:cNvPr>
            <p:cNvSpPr/>
            <p:nvPr/>
          </p:nvSpPr>
          <p:spPr>
            <a:xfrm>
              <a:off x="4088807" y="2649054"/>
              <a:ext cx="609548" cy="2114969"/>
            </a:xfrm>
            <a:prstGeom prst="rect">
              <a:avLst/>
            </a:prstGeom>
            <a:noFill/>
            <a:ln>
              <a:solidFill>
                <a:schemeClr val="tx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0" name="Group 9">
            <a:extLst>
              <a:ext uri="{FF2B5EF4-FFF2-40B4-BE49-F238E27FC236}">
                <a16:creationId xmlns:a16="http://schemas.microsoft.com/office/drawing/2014/main" id="{DFE09B05-F872-4CCA-82EC-6FFDA0ED6A06}"/>
              </a:ext>
            </a:extLst>
          </p:cNvPr>
          <p:cNvGrpSpPr/>
          <p:nvPr/>
        </p:nvGrpSpPr>
        <p:grpSpPr>
          <a:xfrm>
            <a:off x="9427097" y="4981074"/>
            <a:ext cx="1120517" cy="3172454"/>
            <a:chOff x="4750460" y="2649054"/>
            <a:chExt cx="617830" cy="2114969"/>
          </a:xfrm>
        </p:grpSpPr>
        <p:sp>
          <p:nvSpPr>
            <p:cNvPr id="11" name="Rectangle 10">
              <a:extLst>
                <a:ext uri="{FF2B5EF4-FFF2-40B4-BE49-F238E27FC236}">
                  <a16:creationId xmlns:a16="http://schemas.microsoft.com/office/drawing/2014/main" id="{B6A0C9C1-E271-45A0-8709-5700A1BB192A}"/>
                </a:ext>
              </a:extLst>
            </p:cNvPr>
            <p:cNvSpPr/>
            <p:nvPr/>
          </p:nvSpPr>
          <p:spPr>
            <a:xfrm>
              <a:off x="4750460" y="2649054"/>
              <a:ext cx="615156" cy="2114969"/>
            </a:xfrm>
            <a:prstGeom prst="rect">
              <a:avLst/>
            </a:prstGeom>
            <a:noFill/>
            <a:ln>
              <a:solidFill>
                <a:schemeClr val="tx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Google Shape;576;p23">
              <a:extLst>
                <a:ext uri="{FF2B5EF4-FFF2-40B4-BE49-F238E27FC236}">
                  <a16:creationId xmlns:a16="http://schemas.microsoft.com/office/drawing/2014/main" id="{9A2167C3-5226-443C-BF74-7C78258B4814}"/>
                </a:ext>
              </a:extLst>
            </p:cNvPr>
            <p:cNvSpPr/>
            <p:nvPr/>
          </p:nvSpPr>
          <p:spPr>
            <a:xfrm>
              <a:off x="4753134" y="4569294"/>
              <a:ext cx="615156" cy="192023"/>
            </a:xfrm>
            <a:prstGeom prst="roundRect">
              <a:avLst>
                <a:gd name="adj" fmla="val 16667"/>
              </a:avLst>
            </a:prstGeom>
            <a:solidFill>
              <a:schemeClr val="accent4"/>
            </a:solidFill>
            <a:ln w="9525" cap="flat" cmpd="sng">
              <a:solidFill>
                <a:srgbClr val="595959"/>
              </a:solidFill>
              <a:prstDash val="dash"/>
              <a:round/>
              <a:headEnd type="none" w="sm" len="sm"/>
              <a:tailEnd type="none" w="sm" len="sm"/>
            </a:ln>
          </p:spPr>
          <p:txBody>
            <a:bodyPr spcFirstLastPara="1" wrap="square" lIns="152375" tIns="152375" rIns="152375" bIns="152375" anchor="ctr" anchorCtr="0">
              <a:noAutofit/>
            </a:bodyPr>
            <a:lstStyle/>
            <a:p>
              <a:pPr algn="ctr"/>
              <a:r>
                <a:rPr lang="sv-SE" sz="1500">
                  <a:solidFill>
                    <a:schemeClr val="lt1"/>
                  </a:solidFill>
                  <a:latin typeface="Arial"/>
                  <a:ea typeface="Arial"/>
                  <a:cs typeface="Arial"/>
                  <a:sym typeface="Arial"/>
                </a:rPr>
                <a:t>GPU-1</a:t>
              </a:r>
              <a:endParaRPr sz="1500">
                <a:solidFill>
                  <a:schemeClr val="lt1"/>
                </a:solidFill>
                <a:latin typeface="Arial"/>
                <a:ea typeface="Arial"/>
                <a:cs typeface="Arial"/>
                <a:sym typeface="Arial"/>
              </a:endParaRPr>
            </a:p>
          </p:txBody>
        </p:sp>
      </p:grpSp>
      <p:cxnSp>
        <p:nvCxnSpPr>
          <p:cNvPr id="13" name="Straight Connector 12">
            <a:extLst>
              <a:ext uri="{FF2B5EF4-FFF2-40B4-BE49-F238E27FC236}">
                <a16:creationId xmlns:a16="http://schemas.microsoft.com/office/drawing/2014/main" id="{115C7091-2950-4CB5-B839-D2FD3D1DC4EE}"/>
              </a:ext>
            </a:extLst>
          </p:cNvPr>
          <p:cNvCxnSpPr>
            <a:cxnSpLocks/>
          </p:cNvCxnSpPr>
          <p:nvPr/>
        </p:nvCxnSpPr>
        <p:spPr>
          <a:xfrm flipH="1">
            <a:off x="6706697" y="3323141"/>
            <a:ext cx="1325879" cy="672084"/>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9EF4BD7-2B3C-402F-9A52-7B2FC9B3DF9E}"/>
              </a:ext>
            </a:extLst>
          </p:cNvPr>
          <p:cNvCxnSpPr>
            <a:cxnSpLocks/>
          </p:cNvCxnSpPr>
          <p:nvPr/>
        </p:nvCxnSpPr>
        <p:spPr>
          <a:xfrm flipH="1" flipV="1">
            <a:off x="6641821" y="6789259"/>
            <a:ext cx="1009385" cy="1060163"/>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64D0940D-0028-4D90-8A8D-37B227403C10}"/>
              </a:ext>
            </a:extLst>
          </p:cNvPr>
          <p:cNvSpPr/>
          <p:nvPr/>
        </p:nvSpPr>
        <p:spPr>
          <a:xfrm>
            <a:off x="7656055" y="3089969"/>
            <a:ext cx="8776631" cy="5798835"/>
          </a:xfrm>
          <a:prstGeom prst="round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5" name="Google Shape;513;p18">
            <a:extLst>
              <a:ext uri="{FF2B5EF4-FFF2-40B4-BE49-F238E27FC236}">
                <a16:creationId xmlns:a16="http://schemas.microsoft.com/office/drawing/2014/main" id="{A1B854E0-6A86-44E9-BB79-AF8BC8915368}"/>
              </a:ext>
            </a:extLst>
          </p:cNvPr>
          <p:cNvGrpSpPr/>
          <p:nvPr/>
        </p:nvGrpSpPr>
        <p:grpSpPr>
          <a:xfrm>
            <a:off x="16611598" y="1"/>
            <a:ext cx="1645925" cy="5405948"/>
            <a:chOff x="13456688" y="1942194"/>
            <a:chExt cx="2763711" cy="8148924"/>
          </a:xfrm>
        </p:grpSpPr>
        <p:pic>
          <p:nvPicPr>
            <p:cNvPr id="16" name="Google Shape;514;p18">
              <a:extLst>
                <a:ext uri="{FF2B5EF4-FFF2-40B4-BE49-F238E27FC236}">
                  <a16:creationId xmlns:a16="http://schemas.microsoft.com/office/drawing/2014/main" id="{F4538D0D-7F94-4665-9354-5B1C85901B64}"/>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17" name="Google Shape;515;p18">
              <a:extLst>
                <a:ext uri="{FF2B5EF4-FFF2-40B4-BE49-F238E27FC236}">
                  <a16:creationId xmlns:a16="http://schemas.microsoft.com/office/drawing/2014/main" id="{56A0094F-EF55-4282-9E28-EDF6B9BB38B7}"/>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rot="10800000" flipH="1">
              <a:off x="13561527" y="1942194"/>
              <a:ext cx="2585751" cy="2129839"/>
            </a:xfrm>
            <a:prstGeom prst="rect">
              <a:avLst/>
            </a:prstGeom>
            <a:noFill/>
            <a:ln>
              <a:noFill/>
            </a:ln>
          </p:spPr>
        </p:pic>
        <p:pic>
          <p:nvPicPr>
            <p:cNvPr id="18" name="Google Shape;516;p18">
              <a:extLst>
                <a:ext uri="{FF2B5EF4-FFF2-40B4-BE49-F238E27FC236}">
                  <a16:creationId xmlns:a16="http://schemas.microsoft.com/office/drawing/2014/main" id="{34733D41-1CF6-41BF-A5B4-37EE9461F204}"/>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3537856" y="5799808"/>
              <a:ext cx="2657505" cy="4236350"/>
            </a:xfrm>
            <a:prstGeom prst="rect">
              <a:avLst/>
            </a:prstGeom>
            <a:noFill/>
            <a:ln>
              <a:noFill/>
            </a:ln>
          </p:spPr>
        </p:pic>
      </p:grpSp>
      <p:sp>
        <p:nvSpPr>
          <p:cNvPr id="21" name="Rectangle: Rounded Corners 20">
            <a:extLst>
              <a:ext uri="{FF2B5EF4-FFF2-40B4-BE49-F238E27FC236}">
                <a16:creationId xmlns:a16="http://schemas.microsoft.com/office/drawing/2014/main" id="{8A369429-82EA-02C9-663F-672A9A740C5B}"/>
              </a:ext>
            </a:extLst>
          </p:cNvPr>
          <p:cNvSpPr/>
          <p:nvPr/>
        </p:nvSpPr>
        <p:spPr>
          <a:xfrm>
            <a:off x="452588" y="3988298"/>
            <a:ext cx="3209088" cy="2773700"/>
          </a:xfrm>
          <a:prstGeom prst="roundRect">
            <a:avLst>
              <a:gd name="adj" fmla="val 15611"/>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0713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9"/>
          <p:cNvSpPr txBox="1">
            <a:spLocks noGrp="1"/>
          </p:cNvSpPr>
          <p:nvPr>
            <p:ph type="title"/>
          </p:nvPr>
        </p:nvSpPr>
        <p:spPr>
          <a:xfrm>
            <a:off x="1043752" y="864803"/>
            <a:ext cx="16200500" cy="985001"/>
          </a:xfrm>
          <a:prstGeom prst="rect">
            <a:avLst/>
          </a:prstGeom>
          <a:noFill/>
          <a:ln>
            <a:noFill/>
          </a:ln>
        </p:spPr>
        <p:txBody>
          <a:bodyPr spcFirstLastPara="1" vert="horz" wrap="square" lIns="152375" tIns="76151" rIns="152375" bIns="76151" numCol="1" anchor="b" anchorCtr="0" compatLnSpc="1">
            <a:prstTxWarp prst="textNoShape">
              <a:avLst/>
            </a:prstTxWarp>
            <a:noAutofit/>
          </a:bodyPr>
          <a:lstStyle/>
          <a:p>
            <a:pPr algn="ctr"/>
            <a:r>
              <a:rPr lang="en-US" sz="4200"/>
              <a:t>MLP Tensor PARTITIONING</a:t>
            </a:r>
          </a:p>
        </p:txBody>
      </p:sp>
      <p:sp>
        <p:nvSpPr>
          <p:cNvPr id="531" name="Google Shape;531;p19"/>
          <p:cNvSpPr txBox="1">
            <a:spLocks noGrp="1"/>
          </p:cNvSpPr>
          <p:nvPr>
            <p:ph type="body" idx="1"/>
          </p:nvPr>
        </p:nvSpPr>
        <p:spPr>
          <a:xfrm>
            <a:off x="1806000" y="8172042"/>
            <a:ext cx="14523000" cy="1222500"/>
          </a:xfrm>
          <a:prstGeom prst="rect">
            <a:avLst/>
          </a:prstGeom>
          <a:noFill/>
          <a:ln>
            <a:noFill/>
          </a:ln>
        </p:spPr>
        <p:txBody>
          <a:bodyPr spcFirstLastPara="1" vert="horz" wrap="square" lIns="152375" tIns="76151" rIns="152375" bIns="76151" numCol="1" anchor="t" anchorCtr="0" compatLnSpc="1">
            <a:prstTxWarp prst="textNoShape">
              <a:avLst/>
            </a:prstTxWarp>
            <a:noAutofit/>
          </a:bodyPr>
          <a:lstStyle/>
          <a:p>
            <a:pPr marL="381027" indent="0">
              <a:spcAft>
                <a:spcPts val="1500"/>
              </a:spcAft>
              <a:buNone/>
            </a:pPr>
            <a:r>
              <a:rPr lang="en-US" sz="2400" b="1" i="1">
                <a:solidFill>
                  <a:schemeClr val="accent4"/>
                </a:solidFill>
              </a:rPr>
              <a:t>f</a:t>
            </a:r>
            <a:r>
              <a:rPr lang="en-US" sz="2400">
                <a:solidFill>
                  <a:schemeClr val="accent4"/>
                </a:solidFill>
              </a:rPr>
              <a:t> and </a:t>
            </a:r>
            <a:r>
              <a:rPr lang="en-US" sz="2400" b="1" i="1">
                <a:solidFill>
                  <a:schemeClr val="accent4"/>
                </a:solidFill>
              </a:rPr>
              <a:t>g</a:t>
            </a:r>
            <a:r>
              <a:rPr lang="en-US" sz="2400">
                <a:solidFill>
                  <a:schemeClr val="accent4"/>
                </a:solidFill>
              </a:rPr>
              <a:t> are </a:t>
            </a:r>
            <a:r>
              <a:rPr lang="en-US" sz="2400" b="1">
                <a:solidFill>
                  <a:schemeClr val="accent4"/>
                </a:solidFill>
              </a:rPr>
              <a:t>conjugate</a:t>
            </a:r>
            <a:r>
              <a:rPr lang="en-US" sz="2400">
                <a:solidFill>
                  <a:schemeClr val="accent4"/>
                </a:solidFill>
              </a:rPr>
              <a:t>, </a:t>
            </a:r>
            <a:r>
              <a:rPr lang="en-US" sz="2400" b="1" i="1">
                <a:solidFill>
                  <a:schemeClr val="accent4"/>
                </a:solidFill>
              </a:rPr>
              <a:t>f</a:t>
            </a:r>
            <a:r>
              <a:rPr lang="en-US" sz="2400">
                <a:solidFill>
                  <a:schemeClr val="accent4"/>
                </a:solidFill>
              </a:rPr>
              <a:t> is </a:t>
            </a:r>
            <a:r>
              <a:rPr lang="en-US" sz="2400" b="1">
                <a:solidFill>
                  <a:schemeClr val="accent4"/>
                </a:solidFill>
              </a:rPr>
              <a:t>identity</a:t>
            </a:r>
            <a:r>
              <a:rPr lang="en-US" sz="2400">
                <a:solidFill>
                  <a:schemeClr val="accent4"/>
                </a:solidFill>
              </a:rPr>
              <a:t> operator in the forward pass and </a:t>
            </a:r>
            <a:r>
              <a:rPr lang="en-US" sz="2400" b="1">
                <a:solidFill>
                  <a:schemeClr val="accent4"/>
                </a:solidFill>
              </a:rPr>
              <a:t>all-reduce</a:t>
            </a:r>
            <a:r>
              <a:rPr lang="en-US" sz="2400">
                <a:solidFill>
                  <a:schemeClr val="accent4"/>
                </a:solidFill>
              </a:rPr>
              <a:t> in the backward pass while </a:t>
            </a:r>
            <a:r>
              <a:rPr lang="en-US" sz="2400" b="1" i="1">
                <a:solidFill>
                  <a:schemeClr val="accent4"/>
                </a:solidFill>
              </a:rPr>
              <a:t>g</a:t>
            </a:r>
            <a:r>
              <a:rPr lang="en-US" sz="2400">
                <a:solidFill>
                  <a:schemeClr val="accent4"/>
                </a:solidFill>
              </a:rPr>
              <a:t> is </a:t>
            </a:r>
            <a:r>
              <a:rPr lang="en-US" sz="2400" b="1">
                <a:solidFill>
                  <a:schemeClr val="accent4"/>
                </a:solidFill>
              </a:rPr>
              <a:t>all-reduce</a:t>
            </a:r>
            <a:r>
              <a:rPr lang="en-US" sz="2400">
                <a:solidFill>
                  <a:schemeClr val="accent4"/>
                </a:solidFill>
              </a:rPr>
              <a:t> in forward and </a:t>
            </a:r>
            <a:r>
              <a:rPr lang="en-US" sz="2400" b="1">
                <a:solidFill>
                  <a:schemeClr val="accent4"/>
                </a:solidFill>
              </a:rPr>
              <a:t>identity</a:t>
            </a:r>
            <a:r>
              <a:rPr lang="en-US" sz="2400">
                <a:solidFill>
                  <a:schemeClr val="accent4"/>
                </a:solidFill>
              </a:rPr>
              <a:t> in backward.</a:t>
            </a:r>
            <a:endParaRPr sz="2400">
              <a:solidFill>
                <a:schemeClr val="accent4"/>
              </a:solidFill>
            </a:endParaRPr>
          </a:p>
        </p:txBody>
      </p:sp>
      <p:pic>
        <p:nvPicPr>
          <p:cNvPr id="532" name="Google Shape;532;p19"/>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4033666" y="3150610"/>
            <a:ext cx="9813953" cy="4510678"/>
          </a:xfrm>
          <a:prstGeom prst="rect">
            <a:avLst/>
          </a:prstGeom>
          <a:noFill/>
          <a:ln>
            <a:noFill/>
          </a:ln>
        </p:spPr>
      </p:pic>
      <p:sp>
        <p:nvSpPr>
          <p:cNvPr id="533" name="Google Shape;533;p19"/>
          <p:cNvSpPr txBox="1">
            <a:spLocks noGrp="1"/>
          </p:cNvSpPr>
          <p:nvPr>
            <p:ph type="sldNum" idx="12"/>
          </p:nvPr>
        </p:nvSpPr>
        <p:spPr>
          <a:xfrm>
            <a:off x="17113570" y="9499703"/>
            <a:ext cx="1097501" cy="787500"/>
          </a:xfrm>
          <a:prstGeom prst="rect">
            <a:avLst/>
          </a:prstGeom>
          <a:noFill/>
          <a:ln>
            <a:noFill/>
          </a:ln>
        </p:spPr>
        <p:txBody>
          <a:bodyPr spcFirstLastPara="1" wrap="square" lIns="152375" tIns="152375" rIns="152375" bIns="152375" anchor="t" anchorCtr="0">
            <a:noAutofit/>
          </a:bodyPr>
          <a:lstStyle/>
          <a:p>
            <a:pPr defTabSz="1371600" fontAlgn="auto">
              <a:buClr>
                <a:srgbClr val="FFFFFF"/>
              </a:buClr>
              <a:defRPr/>
            </a:pPr>
            <a:fld id="{00000000-1234-1234-1234-123412341234}" type="slidenum">
              <a:rPr lang="en-US">
                <a:solidFill>
                  <a:srgbClr val="FFFFFF"/>
                </a:solidFill>
              </a:rPr>
              <a:pPr defTabSz="1371600" fontAlgn="auto">
                <a:buClr>
                  <a:srgbClr val="FFFFFF"/>
                </a:buClr>
                <a:defRPr/>
              </a:pPr>
              <a:t>45</a:t>
            </a:fld>
            <a:endParaRPr>
              <a:solidFill>
                <a:srgbClr val="FFFFFF"/>
              </a:solidFill>
            </a:endParaRPr>
          </a:p>
        </p:txBody>
      </p:sp>
      <p:grpSp>
        <p:nvGrpSpPr>
          <p:cNvPr id="6" name="Google Shape;513;p18">
            <a:extLst>
              <a:ext uri="{FF2B5EF4-FFF2-40B4-BE49-F238E27FC236}">
                <a16:creationId xmlns:a16="http://schemas.microsoft.com/office/drawing/2014/main" id="{5B9497CF-2C46-4A81-A8B2-91010E415BC8}"/>
              </a:ext>
            </a:extLst>
          </p:cNvPr>
          <p:cNvGrpSpPr/>
          <p:nvPr/>
        </p:nvGrpSpPr>
        <p:grpSpPr>
          <a:xfrm>
            <a:off x="16421287" y="1"/>
            <a:ext cx="1645925" cy="5405948"/>
            <a:chOff x="13456688" y="1942194"/>
            <a:chExt cx="2763711" cy="8148924"/>
          </a:xfrm>
        </p:grpSpPr>
        <p:pic>
          <p:nvPicPr>
            <p:cNvPr id="7" name="Google Shape;514;p18">
              <a:extLst>
                <a:ext uri="{FF2B5EF4-FFF2-40B4-BE49-F238E27FC236}">
                  <a16:creationId xmlns:a16="http://schemas.microsoft.com/office/drawing/2014/main" id="{C0EFE5E8-6585-4FA9-B3A2-7BA792F0E9C4}"/>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8" name="Google Shape;515;p18">
              <a:extLst>
                <a:ext uri="{FF2B5EF4-FFF2-40B4-BE49-F238E27FC236}">
                  <a16:creationId xmlns:a16="http://schemas.microsoft.com/office/drawing/2014/main" id="{B4A701BD-9509-4FC5-8D5E-942136B5ABC9}"/>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rot="10800000" flipH="1">
              <a:off x="13561527" y="1942194"/>
              <a:ext cx="2585751" cy="2129839"/>
            </a:xfrm>
            <a:prstGeom prst="rect">
              <a:avLst/>
            </a:prstGeom>
            <a:noFill/>
            <a:ln>
              <a:noFill/>
            </a:ln>
          </p:spPr>
        </p:pic>
        <p:pic>
          <p:nvPicPr>
            <p:cNvPr id="9" name="Google Shape;516;p18">
              <a:extLst>
                <a:ext uri="{FF2B5EF4-FFF2-40B4-BE49-F238E27FC236}">
                  <a16:creationId xmlns:a16="http://schemas.microsoft.com/office/drawing/2014/main" id="{B22B6130-F3BA-4794-8DA4-836A48C2A2E3}"/>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537856" y="5799808"/>
              <a:ext cx="2657505" cy="4236350"/>
            </a:xfrm>
            <a:prstGeom prst="rect">
              <a:avLst/>
            </a:prstGeom>
            <a:noFill/>
            <a:ln>
              <a:noFill/>
            </a:ln>
          </p:spPr>
        </p:pic>
      </p:grpSp>
      <p:sp>
        <p:nvSpPr>
          <p:cNvPr id="12" name="Text Placeholder 2">
            <a:extLst>
              <a:ext uri="{FF2B5EF4-FFF2-40B4-BE49-F238E27FC236}">
                <a16:creationId xmlns:a16="http://schemas.microsoft.com/office/drawing/2014/main" id="{A55B1DFF-DF73-0B69-90A0-4E2C5FAE84B6}"/>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US" sz="3000" err="1">
                <a:solidFill>
                  <a:schemeClr val="tx2"/>
                </a:solidFill>
              </a:rPr>
              <a:t>GeLU</a:t>
            </a:r>
            <a:r>
              <a:rPr lang="en-US" sz="3000">
                <a:solidFill>
                  <a:schemeClr val="tx2"/>
                </a:solidFill>
              </a:rPr>
              <a:t> Column Parallel</a:t>
            </a:r>
            <a:endParaRPr lang="en-GB" sz="3000">
              <a:solidFill>
                <a:schemeClr val="tx2"/>
              </a:solidFill>
            </a:endParaRPr>
          </a:p>
        </p:txBody>
      </p:sp>
    </p:spTree>
    <p:extLst>
      <p:ext uri="{BB962C8B-B14F-4D97-AF65-F5344CB8AC3E}">
        <p14:creationId xmlns:p14="http://schemas.microsoft.com/office/powerpoint/2010/main" val="2289204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0"/>
          <p:cNvSpPr txBox="1">
            <a:spLocks noGrp="1"/>
          </p:cNvSpPr>
          <p:nvPr>
            <p:ph type="title"/>
          </p:nvPr>
        </p:nvSpPr>
        <p:spPr>
          <a:xfrm>
            <a:off x="830581" y="868682"/>
            <a:ext cx="16626842" cy="984885"/>
          </a:xfrm>
          <a:prstGeom prst="rect">
            <a:avLst/>
          </a:prstGeom>
          <a:noFill/>
          <a:ln>
            <a:noFill/>
          </a:ln>
        </p:spPr>
        <p:txBody>
          <a:bodyPr spcFirstLastPara="1" vert="horz" wrap="square" lIns="91425" tIns="45701" rIns="91425" bIns="45701" numCol="1" anchor="b" anchorCtr="0" compatLnSpc="1">
            <a:prstTxWarp prst="textNoShape">
              <a:avLst/>
            </a:prstTxWarp>
            <a:noAutofit/>
          </a:bodyPr>
          <a:lstStyle/>
          <a:p>
            <a:r>
              <a:rPr lang="en-US"/>
              <a:t>SELF-ATTENTION</a:t>
            </a:r>
            <a:r>
              <a:rPr lang="en-US" sz="4800"/>
              <a:t> Tensor PARTITIONING</a:t>
            </a:r>
            <a:endParaRPr/>
          </a:p>
        </p:txBody>
      </p:sp>
      <p:sp>
        <p:nvSpPr>
          <p:cNvPr id="42" name="Text Placeholder 2">
            <a:extLst>
              <a:ext uri="{FF2B5EF4-FFF2-40B4-BE49-F238E27FC236}">
                <a16:creationId xmlns:a16="http://schemas.microsoft.com/office/drawing/2014/main" id="{794CF5FB-2AAD-0254-A62D-2201BE14A224}"/>
              </a:ext>
            </a:extLst>
          </p:cNvPr>
          <p:cNvSpPr txBox="1">
            <a:spLocks/>
          </p:cNvSpPr>
          <p:nvPr/>
        </p:nvSpPr>
        <p:spPr>
          <a:xfrm>
            <a:off x="982980" y="19659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GB" sz="3000">
                <a:solidFill>
                  <a:schemeClr val="tx2"/>
                </a:solidFill>
              </a:rPr>
              <a:t>Same mechanism applies</a:t>
            </a:r>
          </a:p>
        </p:txBody>
      </p:sp>
      <p:sp>
        <p:nvSpPr>
          <p:cNvPr id="17" name="Google Shape;559;p21">
            <a:extLst>
              <a:ext uri="{FF2B5EF4-FFF2-40B4-BE49-F238E27FC236}">
                <a16:creationId xmlns:a16="http://schemas.microsoft.com/office/drawing/2014/main" id="{CD12DBB0-BC6E-5C5F-1B71-806E6E44487C}"/>
              </a:ext>
            </a:extLst>
          </p:cNvPr>
          <p:cNvSpPr txBox="1">
            <a:spLocks noGrp="1"/>
          </p:cNvSpPr>
          <p:nvPr>
            <p:ph type="body" idx="1"/>
          </p:nvPr>
        </p:nvSpPr>
        <p:spPr>
          <a:xfrm>
            <a:off x="4589318" y="8478502"/>
            <a:ext cx="8672945" cy="1222500"/>
          </a:xfrm>
          <a:prstGeom prst="rect">
            <a:avLst/>
          </a:prstGeom>
          <a:noFill/>
          <a:ln>
            <a:noFill/>
          </a:ln>
        </p:spPr>
        <p:txBody>
          <a:bodyPr spcFirstLastPara="1" vert="horz" wrap="square" lIns="152375" tIns="76151" rIns="152375" bIns="76151" numCol="1" anchor="t" anchorCtr="0" compatLnSpc="1">
            <a:prstTxWarp prst="textNoShape">
              <a:avLst/>
            </a:prstTxWarp>
            <a:noAutofit/>
          </a:bodyPr>
          <a:lstStyle/>
          <a:p>
            <a:pPr marL="381027" indent="0">
              <a:spcAft>
                <a:spcPts val="1500"/>
              </a:spcAft>
              <a:buNone/>
            </a:pPr>
            <a:r>
              <a:rPr lang="en-US" sz="2000" b="1" i="1" dirty="0">
                <a:solidFill>
                  <a:schemeClr val="accent4"/>
                </a:solidFill>
              </a:rPr>
              <a:t>f</a:t>
            </a:r>
            <a:r>
              <a:rPr lang="en-US" sz="2000" dirty="0">
                <a:solidFill>
                  <a:schemeClr val="accent4"/>
                </a:solidFill>
              </a:rPr>
              <a:t> and </a:t>
            </a:r>
            <a:r>
              <a:rPr lang="en-US" sz="2000" b="1" i="1" dirty="0">
                <a:solidFill>
                  <a:schemeClr val="accent4"/>
                </a:solidFill>
              </a:rPr>
              <a:t>g</a:t>
            </a:r>
            <a:r>
              <a:rPr lang="en-US" sz="2000" dirty="0">
                <a:solidFill>
                  <a:schemeClr val="accent4"/>
                </a:solidFill>
              </a:rPr>
              <a:t> are </a:t>
            </a:r>
            <a:r>
              <a:rPr lang="en-US" sz="2000" b="1" dirty="0">
                <a:solidFill>
                  <a:schemeClr val="accent4"/>
                </a:solidFill>
              </a:rPr>
              <a:t>conjugate</a:t>
            </a:r>
            <a:r>
              <a:rPr lang="en-US" sz="2000" dirty="0">
                <a:solidFill>
                  <a:schemeClr val="accent4"/>
                </a:solidFill>
              </a:rPr>
              <a:t>, </a:t>
            </a:r>
            <a:r>
              <a:rPr lang="en-US" sz="2000" b="1" i="1" dirty="0">
                <a:solidFill>
                  <a:schemeClr val="accent4"/>
                </a:solidFill>
              </a:rPr>
              <a:t>f</a:t>
            </a:r>
            <a:r>
              <a:rPr lang="en-US" sz="2000" dirty="0">
                <a:solidFill>
                  <a:schemeClr val="accent4"/>
                </a:solidFill>
              </a:rPr>
              <a:t> is </a:t>
            </a:r>
            <a:r>
              <a:rPr lang="en-US" sz="2000" b="1" dirty="0">
                <a:solidFill>
                  <a:schemeClr val="accent4"/>
                </a:solidFill>
              </a:rPr>
              <a:t>identity</a:t>
            </a:r>
            <a:r>
              <a:rPr lang="en-US" sz="2000" dirty="0">
                <a:solidFill>
                  <a:schemeClr val="accent4"/>
                </a:solidFill>
              </a:rPr>
              <a:t> operator in the forward pass and </a:t>
            </a:r>
            <a:r>
              <a:rPr lang="en-US" sz="2000" b="1" dirty="0">
                <a:solidFill>
                  <a:schemeClr val="accent4"/>
                </a:solidFill>
              </a:rPr>
              <a:t>all-reduce</a:t>
            </a:r>
            <a:r>
              <a:rPr lang="en-US" sz="2000" dirty="0">
                <a:solidFill>
                  <a:schemeClr val="accent4"/>
                </a:solidFill>
              </a:rPr>
              <a:t> in the backward pass while </a:t>
            </a:r>
            <a:r>
              <a:rPr lang="en-US" sz="2000" b="1" i="1" dirty="0">
                <a:solidFill>
                  <a:schemeClr val="accent4"/>
                </a:solidFill>
              </a:rPr>
              <a:t>g</a:t>
            </a:r>
            <a:r>
              <a:rPr lang="en-US" sz="2000" dirty="0">
                <a:solidFill>
                  <a:schemeClr val="accent4"/>
                </a:solidFill>
              </a:rPr>
              <a:t> is </a:t>
            </a:r>
            <a:r>
              <a:rPr lang="en-US" sz="2000" b="1" dirty="0">
                <a:solidFill>
                  <a:schemeClr val="accent4"/>
                </a:solidFill>
              </a:rPr>
              <a:t>all-reduce</a:t>
            </a:r>
            <a:r>
              <a:rPr lang="en-US" sz="2000" dirty="0">
                <a:solidFill>
                  <a:schemeClr val="accent4"/>
                </a:solidFill>
              </a:rPr>
              <a:t> in forward and </a:t>
            </a:r>
            <a:r>
              <a:rPr lang="en-US" sz="2000" b="1" dirty="0">
                <a:solidFill>
                  <a:schemeClr val="accent4"/>
                </a:solidFill>
              </a:rPr>
              <a:t>identity</a:t>
            </a:r>
            <a:r>
              <a:rPr lang="en-US" sz="2000" dirty="0">
                <a:solidFill>
                  <a:schemeClr val="accent4"/>
                </a:solidFill>
              </a:rPr>
              <a:t> in backward.</a:t>
            </a:r>
            <a:endParaRPr sz="2000" dirty="0">
              <a:solidFill>
                <a:schemeClr val="accent4"/>
              </a:solidFill>
            </a:endParaRPr>
          </a:p>
        </p:txBody>
      </p:sp>
      <p:pic>
        <p:nvPicPr>
          <p:cNvPr id="18" name="Google Shape;560;p21">
            <a:extLst>
              <a:ext uri="{FF2B5EF4-FFF2-40B4-BE49-F238E27FC236}">
                <a16:creationId xmlns:a16="http://schemas.microsoft.com/office/drawing/2014/main" id="{35AABE90-088A-E09A-4033-ADE4CB9569C0}"/>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197925" y="3248866"/>
            <a:ext cx="9455729" cy="4852911"/>
          </a:xfrm>
          <a:prstGeom prst="rect">
            <a:avLst/>
          </a:prstGeom>
          <a:noFill/>
          <a:ln>
            <a:noFill/>
          </a:ln>
        </p:spPr>
      </p:pic>
      <p:grpSp>
        <p:nvGrpSpPr>
          <p:cNvPr id="19" name="Google Shape;549;p20">
            <a:extLst>
              <a:ext uri="{FF2B5EF4-FFF2-40B4-BE49-F238E27FC236}">
                <a16:creationId xmlns:a16="http://schemas.microsoft.com/office/drawing/2014/main" id="{077290E8-795F-9CE1-9926-4D5D7481D4F9}"/>
              </a:ext>
            </a:extLst>
          </p:cNvPr>
          <p:cNvGrpSpPr/>
          <p:nvPr/>
        </p:nvGrpSpPr>
        <p:grpSpPr>
          <a:xfrm>
            <a:off x="16572843" y="1"/>
            <a:ext cx="1581207" cy="6424727"/>
            <a:chOff x="13456688" y="1942193"/>
            <a:chExt cx="2763711" cy="8148926"/>
          </a:xfrm>
        </p:grpSpPr>
        <p:pic>
          <p:nvPicPr>
            <p:cNvPr id="20" name="Google Shape;550;p20">
              <a:extLst>
                <a:ext uri="{FF2B5EF4-FFF2-40B4-BE49-F238E27FC236}">
                  <a16:creationId xmlns:a16="http://schemas.microsoft.com/office/drawing/2014/main" id="{1CE8750F-1B05-7739-D724-3E3D8A57A092}"/>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13456688" y="2034790"/>
              <a:ext cx="2763711" cy="8056328"/>
            </a:xfrm>
            <a:prstGeom prst="rect">
              <a:avLst/>
            </a:prstGeom>
            <a:noFill/>
            <a:ln>
              <a:noFill/>
            </a:ln>
          </p:spPr>
        </p:pic>
        <p:pic>
          <p:nvPicPr>
            <p:cNvPr id="21" name="Google Shape;551;p20">
              <a:extLst>
                <a:ext uri="{FF2B5EF4-FFF2-40B4-BE49-F238E27FC236}">
                  <a16:creationId xmlns:a16="http://schemas.microsoft.com/office/drawing/2014/main" id="{CA39661C-65EE-6032-3321-F9B27C84E77A}"/>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rot="10800000" flipH="1">
              <a:off x="13561527" y="1942193"/>
              <a:ext cx="2585751" cy="4572906"/>
            </a:xfrm>
            <a:prstGeom prst="rect">
              <a:avLst/>
            </a:prstGeom>
            <a:noFill/>
            <a:ln>
              <a:noFill/>
            </a:ln>
          </p:spPr>
        </p:pic>
        <p:pic>
          <p:nvPicPr>
            <p:cNvPr id="22" name="Google Shape;552;p20">
              <a:extLst>
                <a:ext uri="{FF2B5EF4-FFF2-40B4-BE49-F238E27FC236}">
                  <a16:creationId xmlns:a16="http://schemas.microsoft.com/office/drawing/2014/main" id="{76A99CE8-E89F-2264-8AF0-0AF0E88CCF9B}"/>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537856" y="7906318"/>
              <a:ext cx="2657505" cy="2129839"/>
            </a:xfrm>
            <a:prstGeom prst="rect">
              <a:avLst/>
            </a:prstGeom>
            <a:noFill/>
            <a:ln>
              <a:noFill/>
            </a:ln>
          </p:spPr>
        </p:pic>
      </p:grpSp>
    </p:spTree>
    <p:extLst>
      <p:ext uri="{BB962C8B-B14F-4D97-AF65-F5344CB8AC3E}">
        <p14:creationId xmlns:p14="http://schemas.microsoft.com/office/powerpoint/2010/main" val="2169295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22"/>
          <p:cNvSpPr txBox="1">
            <a:spLocks noGrp="1"/>
          </p:cNvSpPr>
          <p:nvPr>
            <p:ph type="title"/>
          </p:nvPr>
        </p:nvSpPr>
        <p:spPr>
          <a:xfrm>
            <a:off x="1043684" y="888119"/>
            <a:ext cx="16200500" cy="985001"/>
          </a:xfrm>
          <a:prstGeom prst="rect">
            <a:avLst/>
          </a:prstGeom>
          <a:noFill/>
          <a:ln>
            <a:noFill/>
          </a:ln>
        </p:spPr>
        <p:txBody>
          <a:bodyPr spcFirstLastPara="1" vert="horz" wrap="square" lIns="152375" tIns="76151" rIns="152375" bIns="76151" numCol="1" anchor="b" anchorCtr="0" compatLnSpc="1">
            <a:prstTxWarp prst="textNoShape">
              <a:avLst/>
            </a:prstTxWarp>
            <a:noAutofit/>
          </a:bodyPr>
          <a:lstStyle/>
          <a:p>
            <a:pPr algn="ctr"/>
            <a:r>
              <a:rPr lang="en-US" sz="4800"/>
              <a:t>Tensor PARALLEL TRANSFORMER LAYER</a:t>
            </a:r>
            <a:endParaRPr sz="4800"/>
          </a:p>
        </p:txBody>
      </p:sp>
      <p:sp>
        <p:nvSpPr>
          <p:cNvPr id="567" name="Google Shape;567;p22"/>
          <p:cNvSpPr txBox="1">
            <a:spLocks noGrp="1"/>
          </p:cNvSpPr>
          <p:nvPr>
            <p:ph type="sldNum" idx="12"/>
          </p:nvPr>
        </p:nvSpPr>
        <p:spPr>
          <a:xfrm>
            <a:off x="17113570" y="9499703"/>
            <a:ext cx="1097501" cy="787500"/>
          </a:xfrm>
          <a:prstGeom prst="rect">
            <a:avLst/>
          </a:prstGeom>
          <a:noFill/>
          <a:ln>
            <a:noFill/>
          </a:ln>
        </p:spPr>
        <p:txBody>
          <a:bodyPr spcFirstLastPara="1" wrap="square" lIns="152375" tIns="152375" rIns="152375" bIns="152375" anchor="t" anchorCtr="0">
            <a:noAutofit/>
          </a:bodyPr>
          <a:lstStyle/>
          <a:p>
            <a:fld id="{00000000-1234-1234-1234-123412341234}" type="slidenum">
              <a:rPr lang="en-US"/>
              <a:pPr/>
              <a:t>47</a:t>
            </a:fld>
            <a:endParaRPr/>
          </a:p>
        </p:txBody>
      </p:sp>
      <p:pic>
        <p:nvPicPr>
          <p:cNvPr id="568" name="Google Shape;568;p22"/>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3913335" y="3247789"/>
            <a:ext cx="10461198" cy="4471230"/>
          </a:xfrm>
          <a:prstGeom prst="rect">
            <a:avLst/>
          </a:prstGeom>
          <a:noFill/>
          <a:ln>
            <a:noFill/>
          </a:ln>
        </p:spPr>
      </p:pic>
      <p:sp>
        <p:nvSpPr>
          <p:cNvPr id="6" name="Text Placeholder 2">
            <a:extLst>
              <a:ext uri="{FF2B5EF4-FFF2-40B4-BE49-F238E27FC236}">
                <a16:creationId xmlns:a16="http://schemas.microsoft.com/office/drawing/2014/main" id="{0A14B70F-EE73-F2DA-033C-31D9A52AC3C3}"/>
              </a:ext>
            </a:extLst>
          </p:cNvPr>
          <p:cNvSpPr txBox="1">
            <a:spLocks/>
          </p:cNvSpPr>
          <p:nvPr/>
        </p:nvSpPr>
        <p:spPr>
          <a:xfrm>
            <a:off x="982980" y="19659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GB" sz="3000">
                <a:solidFill>
                  <a:schemeClr val="tx2"/>
                </a:solidFill>
              </a:rPr>
              <a:t>All Together</a:t>
            </a:r>
          </a:p>
        </p:txBody>
      </p:sp>
    </p:spTree>
    <p:extLst>
      <p:ext uri="{BB962C8B-B14F-4D97-AF65-F5344CB8AC3E}">
        <p14:creationId xmlns:p14="http://schemas.microsoft.com/office/powerpoint/2010/main" val="2698148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5CD444-A5D0-CB3F-4600-731108483345}"/>
              </a:ext>
            </a:extLst>
          </p:cNvPr>
          <p:cNvSpPr>
            <a:spLocks noGrp="1"/>
          </p:cNvSpPr>
          <p:nvPr>
            <p:ph type="title"/>
          </p:nvPr>
        </p:nvSpPr>
        <p:spPr/>
        <p:txBody>
          <a:bodyPr/>
          <a:lstStyle/>
          <a:p>
            <a:r>
              <a:rPr lang="en-US" sz="4800"/>
              <a:t>Tensor PARALLEL implementations</a:t>
            </a:r>
            <a:endParaRPr lang="en-GB"/>
          </a:p>
        </p:txBody>
      </p:sp>
      <p:sp>
        <p:nvSpPr>
          <p:cNvPr id="7" name="Text Placeholder 6">
            <a:extLst>
              <a:ext uri="{FF2B5EF4-FFF2-40B4-BE49-F238E27FC236}">
                <a16:creationId xmlns:a16="http://schemas.microsoft.com/office/drawing/2014/main" id="{8F72C03B-8CDD-7957-0CDA-8406B8A33CFD}"/>
              </a:ext>
            </a:extLst>
          </p:cNvPr>
          <p:cNvSpPr>
            <a:spLocks noGrp="1"/>
          </p:cNvSpPr>
          <p:nvPr>
            <p:ph type="body" sz="quarter" idx="10"/>
          </p:nvPr>
        </p:nvSpPr>
        <p:spPr/>
        <p:txBody>
          <a:bodyPr/>
          <a:lstStyle/>
          <a:p>
            <a:r>
              <a:rPr lang="en-GB"/>
              <a:t>Libraries examples</a:t>
            </a:r>
          </a:p>
        </p:txBody>
      </p:sp>
      <p:sp>
        <p:nvSpPr>
          <p:cNvPr id="4" name="Slide Number Placeholder 3">
            <a:extLst>
              <a:ext uri="{FF2B5EF4-FFF2-40B4-BE49-F238E27FC236}">
                <a16:creationId xmlns:a16="http://schemas.microsoft.com/office/drawing/2014/main" id="{EBC92ADF-9037-2996-4CC0-DF972C461E1B}"/>
              </a:ext>
            </a:extLst>
          </p:cNvPr>
          <p:cNvSpPr>
            <a:spLocks noGrp="1"/>
          </p:cNvSpPr>
          <p:nvPr>
            <p:ph type="sldNum" idx="4294967295"/>
          </p:nvPr>
        </p:nvSpPr>
        <p:spPr>
          <a:xfrm>
            <a:off x="17191038" y="9499600"/>
            <a:ext cx="1096962" cy="787400"/>
          </a:xfrm>
          <a:prstGeom prst="rect">
            <a:avLst/>
          </a:prstGeom>
        </p:spPr>
        <p:txBody>
          <a:bodyPr/>
          <a:lstStyle/>
          <a:p>
            <a:pPr marL="0" lvl="0" indent="0" algn="r" rtl="0">
              <a:spcBef>
                <a:spcPts val="0"/>
              </a:spcBef>
              <a:spcAft>
                <a:spcPts val="0"/>
              </a:spcAft>
              <a:buNone/>
            </a:pPr>
            <a:fld id="{00000000-1234-1234-1234-123412341234}" type="slidenum">
              <a:rPr lang="en-US" smtClean="0"/>
              <a:t>48</a:t>
            </a:fld>
            <a:endParaRPr lang="en-US"/>
          </a:p>
        </p:txBody>
      </p:sp>
      <p:pic>
        <p:nvPicPr>
          <p:cNvPr id="12" name="Picture 4">
            <a:extLst>
              <a:ext uri="{FF2B5EF4-FFF2-40B4-BE49-F238E27FC236}">
                <a16:creationId xmlns:a16="http://schemas.microsoft.com/office/drawing/2014/main" id="{6A396CC6-FFF3-E4A9-8F3E-0900293DC0F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7280" r="10891"/>
          <a:stretch/>
        </p:blipFill>
        <p:spPr bwMode="auto">
          <a:xfrm>
            <a:off x="7232277" y="6394458"/>
            <a:ext cx="3823445" cy="12167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D78EFC4-2116-2F6E-F2DA-A0CB575DDF0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15932" y="4486083"/>
            <a:ext cx="4056136" cy="1804105"/>
          </a:xfrm>
          <a:prstGeom prst="rect">
            <a:avLst/>
          </a:prstGeom>
        </p:spPr>
      </p:pic>
      <p:pic>
        <p:nvPicPr>
          <p:cNvPr id="1026" name="Picture 2" descr="logo">
            <a:extLst>
              <a:ext uri="{FF2B5EF4-FFF2-40B4-BE49-F238E27FC236}">
                <a16:creationId xmlns:a16="http://schemas.microsoft.com/office/drawing/2014/main" id="{68FF2DD5-75E7-32BD-F543-48E5165FC79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186573" y="6597593"/>
            <a:ext cx="3813682" cy="77299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E6CC8B6-EB18-AC8E-78A7-C7955B0B1021}"/>
              </a:ext>
            </a:extLst>
          </p:cNvPr>
          <p:cNvGrpSpPr/>
          <p:nvPr/>
        </p:nvGrpSpPr>
        <p:grpSpPr>
          <a:xfrm>
            <a:off x="12549154" y="4721070"/>
            <a:ext cx="3088519" cy="1334130"/>
            <a:chOff x="7246971" y="6670963"/>
            <a:chExt cx="5300650" cy="2747355"/>
          </a:xfrm>
        </p:grpSpPr>
        <p:pic>
          <p:nvPicPr>
            <p:cNvPr id="19" name="Picture 18">
              <a:extLst>
                <a:ext uri="{FF2B5EF4-FFF2-40B4-BE49-F238E27FC236}">
                  <a16:creationId xmlns:a16="http://schemas.microsoft.com/office/drawing/2014/main" id="{7669F709-9987-412F-7261-80A4636E161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46971" y="6670963"/>
              <a:ext cx="5300650" cy="2747355"/>
            </a:xfrm>
            <a:prstGeom prst="rect">
              <a:avLst/>
            </a:prstGeom>
          </p:spPr>
        </p:pic>
        <p:pic>
          <p:nvPicPr>
            <p:cNvPr id="21" name="Picture 20">
              <a:extLst>
                <a:ext uri="{FF2B5EF4-FFF2-40B4-BE49-F238E27FC236}">
                  <a16:creationId xmlns:a16="http://schemas.microsoft.com/office/drawing/2014/main" id="{703839B7-55CD-BE83-F71C-8D64FAAA1AF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246971" y="6670963"/>
              <a:ext cx="807531" cy="672695"/>
            </a:xfrm>
            <a:prstGeom prst="rect">
              <a:avLst/>
            </a:prstGeom>
          </p:spPr>
        </p:pic>
      </p:grpSp>
      <p:pic>
        <p:nvPicPr>
          <p:cNvPr id="14" name="Picture 13">
            <a:extLst>
              <a:ext uri="{FF2B5EF4-FFF2-40B4-BE49-F238E27FC236}">
                <a16:creationId xmlns:a16="http://schemas.microsoft.com/office/drawing/2014/main" id="{9AB5C3CE-A768-2CF0-EE49-01847F1C77A1}"/>
              </a:ext>
            </a:extLst>
          </p:cNvPr>
          <p:cNvPicPr>
            <a:picLocks noChangeAspect="1"/>
          </p:cNvPicPr>
          <p:nvPr/>
        </p:nvPicPr>
        <p:blipFill rotWithShape="1">
          <a:blip r:embed="rId8"/>
          <a:srcRect l="14599" r="14889"/>
          <a:stretch/>
        </p:blipFill>
        <p:spPr>
          <a:xfrm>
            <a:off x="1872035" y="4486083"/>
            <a:ext cx="4437327" cy="3044980"/>
          </a:xfrm>
          <a:prstGeom prst="rect">
            <a:avLst/>
          </a:prstGeom>
        </p:spPr>
      </p:pic>
    </p:spTree>
    <p:extLst>
      <p:ext uri="{BB962C8B-B14F-4D97-AF65-F5344CB8AC3E}">
        <p14:creationId xmlns:p14="http://schemas.microsoft.com/office/powerpoint/2010/main" val="3994326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15" name="Google Shape;497;p16">
            <a:extLst>
              <a:ext uri="{FF2B5EF4-FFF2-40B4-BE49-F238E27FC236}">
                <a16:creationId xmlns:a16="http://schemas.microsoft.com/office/drawing/2014/main" id="{78905623-B0DA-6254-66A3-A7B0DC3AD793}"/>
              </a:ext>
            </a:extLst>
          </p:cNvPr>
          <p:cNvSpPr txBox="1">
            <a:spLocks/>
          </p:cNvSpPr>
          <p:nvPr/>
        </p:nvSpPr>
        <p:spPr bwMode="auto">
          <a:xfrm>
            <a:off x="830580" y="868681"/>
            <a:ext cx="16626840" cy="984885"/>
          </a:xfrm>
          <a:prstGeom prst="rect">
            <a:avLst/>
          </a:prstGeom>
          <a:noFill/>
          <a:ln w="9525">
            <a:noFill/>
            <a:miter lim="800000"/>
            <a:headEnd/>
            <a:tailEnd/>
          </a:ln>
        </p:spPr>
        <p:txBody>
          <a:bodyPr spcFirstLastPara="1" vert="horz" wrap="square" lIns="152375" tIns="76151" rIns="152375" bIns="76151" numCol="1" anchor="b" anchorCtr="0" compatLnSpc="1">
            <a:prstTxWarp prst="textNoShape">
              <a:avLst/>
            </a:prstTxWarp>
            <a:noAutofit/>
          </a:bodyPr>
          <a:lstStyle>
            <a:lvl1pPr lvl="0" algn="ctr" rtl="0" eaLnBrk="1" fontAlgn="base" hangingPunct="1">
              <a:lnSpc>
                <a:spcPct val="90000"/>
              </a:lnSpc>
              <a:spcBef>
                <a:spcPts val="0"/>
              </a:spcBef>
              <a:spcAft>
                <a:spcPts val="0"/>
              </a:spcAft>
              <a:buSzPts val="1400"/>
              <a:buNone/>
              <a:defRPr sz="4800" b="0" cap="all" baseline="0">
                <a:solidFill>
                  <a:schemeClr val="dk2"/>
                </a:solidFill>
                <a:latin typeface="Trebuchet MS" panose="020B0603020202020204" pitchFamily="34" charset="0"/>
                <a:ea typeface="+mj-ea"/>
                <a:cs typeface="+mj-cs"/>
              </a:defRPr>
            </a:lvl1pPr>
            <a:lvl2pPr lvl="1" algn="l" rtl="0" eaLnBrk="1" fontAlgn="base" hangingPunct="1">
              <a:lnSpc>
                <a:spcPct val="100000"/>
              </a:lnSpc>
              <a:spcBef>
                <a:spcPts val="0"/>
              </a:spcBef>
              <a:spcAft>
                <a:spcPts val="0"/>
              </a:spcAft>
              <a:buSzPts val="1400"/>
              <a:buNone/>
              <a:defRPr sz="5333" b="1">
                <a:solidFill>
                  <a:srgbClr val="73B900"/>
                </a:solidFill>
                <a:latin typeface="Arial" charset="0"/>
              </a:defRPr>
            </a:lvl2pPr>
            <a:lvl3pPr lvl="2" algn="l" rtl="0" eaLnBrk="1" fontAlgn="base" hangingPunct="1">
              <a:lnSpc>
                <a:spcPct val="100000"/>
              </a:lnSpc>
              <a:spcBef>
                <a:spcPts val="0"/>
              </a:spcBef>
              <a:spcAft>
                <a:spcPts val="0"/>
              </a:spcAft>
              <a:buSzPts val="1400"/>
              <a:buNone/>
              <a:defRPr sz="5333" b="1">
                <a:solidFill>
                  <a:srgbClr val="73B900"/>
                </a:solidFill>
                <a:latin typeface="Arial" charset="0"/>
              </a:defRPr>
            </a:lvl3pPr>
            <a:lvl4pPr lvl="3" algn="l" rtl="0" eaLnBrk="1" fontAlgn="base" hangingPunct="1">
              <a:lnSpc>
                <a:spcPct val="100000"/>
              </a:lnSpc>
              <a:spcBef>
                <a:spcPts val="0"/>
              </a:spcBef>
              <a:spcAft>
                <a:spcPts val="0"/>
              </a:spcAft>
              <a:buSzPts val="1400"/>
              <a:buNone/>
              <a:defRPr sz="5333" b="1">
                <a:solidFill>
                  <a:srgbClr val="73B900"/>
                </a:solidFill>
                <a:latin typeface="Arial" charset="0"/>
              </a:defRPr>
            </a:lvl4pPr>
            <a:lvl5pPr lvl="4" algn="l" rtl="0" eaLnBrk="1" fontAlgn="base" hangingPunct="1">
              <a:lnSpc>
                <a:spcPct val="100000"/>
              </a:lnSpc>
              <a:spcBef>
                <a:spcPts val="0"/>
              </a:spcBef>
              <a:spcAft>
                <a:spcPts val="0"/>
              </a:spcAft>
              <a:buSzPts val="1400"/>
              <a:buNone/>
              <a:defRPr sz="5333" b="1">
                <a:solidFill>
                  <a:srgbClr val="73B900"/>
                </a:solidFill>
                <a:latin typeface="Arial" charset="0"/>
              </a:defRPr>
            </a:lvl5pPr>
            <a:lvl6pPr marL="762015" lvl="5" algn="l" rtl="0" eaLnBrk="1" fontAlgn="base" hangingPunct="1">
              <a:lnSpc>
                <a:spcPct val="100000"/>
              </a:lnSpc>
              <a:spcBef>
                <a:spcPts val="0"/>
              </a:spcBef>
              <a:spcAft>
                <a:spcPts val="0"/>
              </a:spcAft>
              <a:buSzPts val="1400"/>
              <a:buNone/>
              <a:defRPr sz="5333" b="1">
                <a:solidFill>
                  <a:srgbClr val="73B900"/>
                </a:solidFill>
                <a:latin typeface="Arial" charset="0"/>
              </a:defRPr>
            </a:lvl6pPr>
            <a:lvl7pPr marL="1524030" lvl="6" algn="l" rtl="0" eaLnBrk="1" fontAlgn="base" hangingPunct="1">
              <a:lnSpc>
                <a:spcPct val="100000"/>
              </a:lnSpc>
              <a:spcBef>
                <a:spcPts val="0"/>
              </a:spcBef>
              <a:spcAft>
                <a:spcPts val="0"/>
              </a:spcAft>
              <a:buSzPts val="1400"/>
              <a:buNone/>
              <a:defRPr sz="5333" b="1">
                <a:solidFill>
                  <a:srgbClr val="73B900"/>
                </a:solidFill>
                <a:latin typeface="Arial" charset="0"/>
              </a:defRPr>
            </a:lvl7pPr>
            <a:lvl8pPr marL="2286046" lvl="7" algn="l" rtl="0" eaLnBrk="1" fontAlgn="base" hangingPunct="1">
              <a:lnSpc>
                <a:spcPct val="100000"/>
              </a:lnSpc>
              <a:spcBef>
                <a:spcPts val="0"/>
              </a:spcBef>
              <a:spcAft>
                <a:spcPts val="0"/>
              </a:spcAft>
              <a:buSzPts val="1400"/>
              <a:buNone/>
              <a:defRPr sz="5333" b="1">
                <a:solidFill>
                  <a:srgbClr val="73B900"/>
                </a:solidFill>
                <a:latin typeface="Arial" charset="0"/>
              </a:defRPr>
            </a:lvl8pPr>
            <a:lvl9pPr marL="3048061" lvl="8" algn="l" rtl="0" eaLnBrk="1" fontAlgn="base" hangingPunct="1">
              <a:lnSpc>
                <a:spcPct val="100000"/>
              </a:lnSpc>
              <a:spcBef>
                <a:spcPts val="0"/>
              </a:spcBef>
              <a:spcAft>
                <a:spcPts val="0"/>
              </a:spcAft>
              <a:buSzPts val="1400"/>
              <a:buNone/>
              <a:defRPr sz="5333" b="1">
                <a:solidFill>
                  <a:srgbClr val="73B900"/>
                </a:solidFill>
                <a:latin typeface="Arial" charset="0"/>
              </a:defRPr>
            </a:lvl9pPr>
          </a:lstStyle>
          <a:p>
            <a:pPr defTabSz="914400"/>
            <a:r>
              <a:rPr lang="en-US"/>
              <a:t>Pipeline and Tensor PARALLELISM</a:t>
            </a:r>
            <a:endParaRPr lang="en-US" kern="0"/>
          </a:p>
        </p:txBody>
      </p:sp>
      <p:sp>
        <p:nvSpPr>
          <p:cNvPr id="16" name="Text Placeholder 2">
            <a:extLst>
              <a:ext uri="{FF2B5EF4-FFF2-40B4-BE49-F238E27FC236}">
                <a16:creationId xmlns:a16="http://schemas.microsoft.com/office/drawing/2014/main" id="{78C54F51-47E2-2443-FD0D-3430B28254C7}"/>
              </a:ext>
            </a:extLst>
          </p:cNvPr>
          <p:cNvSpPr txBox="1">
            <a:spLocks/>
          </p:cNvSpPr>
          <p:nvPr/>
        </p:nvSpPr>
        <p:spPr>
          <a:xfrm>
            <a:off x="830580" y="18135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marR="0" lvl="0" indent="0" algn="ctr" defTabSz="914400" rtl="0" eaLnBrk="1" fontAlgn="base" latinLnBrk="0" hangingPunct="1">
              <a:lnSpc>
                <a:spcPct val="90000"/>
              </a:lnSpc>
              <a:spcBef>
                <a:spcPts val="1500"/>
              </a:spcBef>
              <a:spcAft>
                <a:spcPts val="1500"/>
              </a:spcAft>
              <a:buClr>
                <a:srgbClr val="CDCDCD"/>
              </a:buClr>
              <a:buSzPct val="100000"/>
              <a:buFontTx/>
              <a:buNone/>
              <a:tabLst/>
              <a:defRPr/>
            </a:pPr>
            <a:r>
              <a:rPr kumimoji="0" lang="en-GB" sz="3000" b="0" i="0" u="none" strike="noStrike" kern="0" cap="none" spc="0" normalizeH="0" baseline="0" noProof="0">
                <a:ln>
                  <a:noFill/>
                </a:ln>
                <a:solidFill>
                  <a:srgbClr val="76B900"/>
                </a:solidFill>
                <a:effectLst/>
                <a:uLnTx/>
                <a:uFillTx/>
                <a:latin typeface="Trebuchet MS" panose="020B0603020202020204" pitchFamily="34" charset="0"/>
                <a:ea typeface="+mn-ea"/>
                <a:cs typeface="+mn-cs"/>
              </a:rPr>
              <a:t>Recap</a:t>
            </a:r>
          </a:p>
        </p:txBody>
      </p:sp>
      <p:cxnSp>
        <p:nvCxnSpPr>
          <p:cNvPr id="18" name="Google Shape;1784;g12975badcfc_12_372">
            <a:extLst>
              <a:ext uri="{FF2B5EF4-FFF2-40B4-BE49-F238E27FC236}">
                <a16:creationId xmlns:a16="http://schemas.microsoft.com/office/drawing/2014/main" id="{A700EB97-1DEF-54A1-909D-B2D97D07F01E}"/>
              </a:ext>
            </a:extLst>
          </p:cNvPr>
          <p:cNvCxnSpPr>
            <a:cxnSpLocks/>
          </p:cNvCxnSpPr>
          <p:nvPr/>
        </p:nvCxnSpPr>
        <p:spPr>
          <a:xfrm>
            <a:off x="9102436" y="3075709"/>
            <a:ext cx="19323" cy="6903544"/>
          </a:xfrm>
          <a:prstGeom prst="straightConnector1">
            <a:avLst/>
          </a:prstGeom>
          <a:noFill/>
          <a:ln w="12700" cap="flat" cmpd="sng">
            <a:solidFill>
              <a:schemeClr val="dk2"/>
            </a:solidFill>
            <a:prstDash val="dot"/>
            <a:round/>
            <a:headEnd type="none" w="sm" len="sm"/>
            <a:tailEnd type="none" w="sm" len="sm"/>
          </a:ln>
        </p:spPr>
      </p:cxnSp>
      <p:grpSp>
        <p:nvGrpSpPr>
          <p:cNvPr id="32" name="Group 31">
            <a:extLst>
              <a:ext uri="{FF2B5EF4-FFF2-40B4-BE49-F238E27FC236}">
                <a16:creationId xmlns:a16="http://schemas.microsoft.com/office/drawing/2014/main" id="{FD090453-6754-23CA-3BC8-1BF62C734ACA}"/>
              </a:ext>
            </a:extLst>
          </p:cNvPr>
          <p:cNvGrpSpPr/>
          <p:nvPr/>
        </p:nvGrpSpPr>
        <p:grpSpPr>
          <a:xfrm>
            <a:off x="2772801" y="4799274"/>
            <a:ext cx="2678298" cy="1479458"/>
            <a:chOff x="1472716" y="4480072"/>
            <a:chExt cx="2678298" cy="1479458"/>
          </a:xfrm>
        </p:grpSpPr>
        <p:sp>
          <p:nvSpPr>
            <p:cNvPr id="35" name="TextBox 34">
              <a:extLst>
                <a:ext uri="{FF2B5EF4-FFF2-40B4-BE49-F238E27FC236}">
                  <a16:creationId xmlns:a16="http://schemas.microsoft.com/office/drawing/2014/main" id="{82CB7C5A-C343-09B6-7328-EC0E45385790}"/>
                </a:ext>
              </a:extLst>
            </p:cNvPr>
            <p:cNvSpPr txBox="1"/>
            <p:nvPr/>
          </p:nvSpPr>
          <p:spPr>
            <a:xfrm>
              <a:off x="3106997" y="4885729"/>
              <a:ext cx="184731" cy="235898"/>
            </a:xfrm>
            <a:prstGeom prst="rect">
              <a:avLst/>
            </a:prstGeom>
            <a:noFill/>
          </p:spPr>
          <p:txBody>
            <a:bodyPr wrap="none" rtlCol="0">
              <a:spAutoFit/>
            </a:bodyPr>
            <a:lstStyle/>
            <a:p>
              <a:pPr defTabSz="609630">
                <a:buClr>
                  <a:srgbClr val="000000"/>
                </a:buClr>
                <a:defRPr/>
              </a:pPr>
              <a:endParaRPr lang="en-US" sz="900" kern="0">
                <a:solidFill>
                  <a:srgbClr val="000000"/>
                </a:solidFill>
                <a:latin typeface="Roboto Condensed Light" panose="02000000000000000000" pitchFamily="2" charset="0"/>
                <a:ea typeface="MS PGothic" pitchFamily="34" charset="-128"/>
                <a:cs typeface="Arial"/>
                <a:sym typeface="Arial"/>
              </a:endParaRPr>
            </a:p>
          </p:txBody>
        </p:sp>
        <p:sp>
          <p:nvSpPr>
            <p:cNvPr id="36" name="TextBox 35">
              <a:extLst>
                <a:ext uri="{FF2B5EF4-FFF2-40B4-BE49-F238E27FC236}">
                  <a16:creationId xmlns:a16="http://schemas.microsoft.com/office/drawing/2014/main" id="{3E5193CD-B626-F339-BCC8-D9D9177D8CF7}"/>
                </a:ext>
              </a:extLst>
            </p:cNvPr>
            <p:cNvSpPr txBox="1"/>
            <p:nvPr/>
          </p:nvSpPr>
          <p:spPr>
            <a:xfrm>
              <a:off x="1472716" y="5364359"/>
              <a:ext cx="1533711" cy="461665"/>
            </a:xfrm>
            <a:prstGeom prst="rect">
              <a:avLst/>
            </a:prstGeom>
            <a:noFill/>
          </p:spPr>
          <p:txBody>
            <a:bodyPr wrap="square" rtlCol="0">
              <a:spAutoFit/>
            </a:bodyPr>
            <a:lstStyle/>
            <a:p>
              <a:pPr algn="ctr" defTabSz="609630">
                <a:buClr>
                  <a:srgbClr val="000000"/>
                </a:buClr>
                <a:defRPr/>
              </a:pPr>
              <a:r>
                <a:rPr lang="en-US" sz="2400" kern="0">
                  <a:solidFill>
                    <a:srgbClr val="000000"/>
                  </a:solidFill>
                  <a:latin typeface="Roboto" panose="02000000000000000000" pitchFamily="2" charset="0"/>
                  <a:ea typeface="Roboto" panose="02000000000000000000" pitchFamily="2" charset="0"/>
                  <a:cs typeface="Arial"/>
                  <a:sym typeface="Arial"/>
                </a:rPr>
                <a:t>GPU 2</a:t>
              </a:r>
            </a:p>
          </p:txBody>
        </p:sp>
        <p:sp>
          <p:nvSpPr>
            <p:cNvPr id="37" name="Cube 36">
              <a:extLst>
                <a:ext uri="{FF2B5EF4-FFF2-40B4-BE49-F238E27FC236}">
                  <a16:creationId xmlns:a16="http://schemas.microsoft.com/office/drawing/2014/main" id="{070B762B-E09D-2286-0831-6989246B6746}"/>
                </a:ext>
              </a:extLst>
            </p:cNvPr>
            <p:cNvSpPr/>
            <p:nvPr/>
          </p:nvSpPr>
          <p:spPr>
            <a:xfrm>
              <a:off x="3538136" y="4529984"/>
              <a:ext cx="137062" cy="1226631"/>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sp>
          <p:nvSpPr>
            <p:cNvPr id="38" name="Cube 37">
              <a:extLst>
                <a:ext uri="{FF2B5EF4-FFF2-40B4-BE49-F238E27FC236}">
                  <a16:creationId xmlns:a16="http://schemas.microsoft.com/office/drawing/2014/main" id="{1A4C7789-CE9F-BFFC-5E4C-0E3D097A510E}"/>
                </a:ext>
              </a:extLst>
            </p:cNvPr>
            <p:cNvSpPr/>
            <p:nvPr/>
          </p:nvSpPr>
          <p:spPr>
            <a:xfrm>
              <a:off x="3784366" y="4750128"/>
              <a:ext cx="146716" cy="84764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sp>
          <p:nvSpPr>
            <p:cNvPr id="39" name="Rounded Rectangle 44">
              <a:extLst>
                <a:ext uri="{FF2B5EF4-FFF2-40B4-BE49-F238E27FC236}">
                  <a16:creationId xmlns:a16="http://schemas.microsoft.com/office/drawing/2014/main" id="{ACFC740F-D102-B127-1A64-C1D81DF0B8F6}"/>
                </a:ext>
              </a:extLst>
            </p:cNvPr>
            <p:cNvSpPr/>
            <p:nvPr/>
          </p:nvSpPr>
          <p:spPr>
            <a:xfrm>
              <a:off x="1472716" y="4480072"/>
              <a:ext cx="2678298" cy="685172"/>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sp>
          <p:nvSpPr>
            <p:cNvPr id="40" name="Cube 39">
              <a:extLst>
                <a:ext uri="{FF2B5EF4-FFF2-40B4-BE49-F238E27FC236}">
                  <a16:creationId xmlns:a16="http://schemas.microsoft.com/office/drawing/2014/main" id="{2C3B1798-829C-BC6B-5DE8-54BB431668AC}"/>
                </a:ext>
              </a:extLst>
            </p:cNvPr>
            <p:cNvSpPr/>
            <p:nvPr/>
          </p:nvSpPr>
          <p:spPr>
            <a:xfrm>
              <a:off x="3035728" y="4803946"/>
              <a:ext cx="137786" cy="689202"/>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sp>
          <p:nvSpPr>
            <p:cNvPr id="41" name="Cube 40">
              <a:extLst>
                <a:ext uri="{FF2B5EF4-FFF2-40B4-BE49-F238E27FC236}">
                  <a16:creationId xmlns:a16="http://schemas.microsoft.com/office/drawing/2014/main" id="{3AA048AC-DCE6-FA15-5A0B-E76F844067A4}"/>
                </a:ext>
              </a:extLst>
            </p:cNvPr>
            <p:cNvSpPr/>
            <p:nvPr/>
          </p:nvSpPr>
          <p:spPr>
            <a:xfrm>
              <a:off x="3281958" y="4665313"/>
              <a:ext cx="137786" cy="966468"/>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sp>
          <p:nvSpPr>
            <p:cNvPr id="42" name="TextBox 41">
              <a:extLst>
                <a:ext uri="{FF2B5EF4-FFF2-40B4-BE49-F238E27FC236}">
                  <a16:creationId xmlns:a16="http://schemas.microsoft.com/office/drawing/2014/main" id="{4BEBFEC1-34E4-F12C-A3BA-035CA58ABFDB}"/>
                </a:ext>
              </a:extLst>
            </p:cNvPr>
            <p:cNvSpPr txBox="1"/>
            <p:nvPr/>
          </p:nvSpPr>
          <p:spPr>
            <a:xfrm>
              <a:off x="1695513" y="4595913"/>
              <a:ext cx="1593207" cy="461665"/>
            </a:xfrm>
            <a:prstGeom prst="rect">
              <a:avLst/>
            </a:prstGeom>
            <a:noFill/>
          </p:spPr>
          <p:txBody>
            <a:bodyPr wrap="square" rtlCol="0">
              <a:spAutoFit/>
            </a:bodyPr>
            <a:lstStyle/>
            <a:p>
              <a:pPr defTabSz="609630">
                <a:buClr>
                  <a:srgbClr val="000000"/>
                </a:buClr>
                <a:defRPr/>
              </a:pPr>
              <a:r>
                <a:rPr lang="en-US" sz="2400" kern="0">
                  <a:solidFill>
                    <a:srgbClr val="000000"/>
                  </a:solidFill>
                  <a:latin typeface="Roboto" panose="02000000000000000000" pitchFamily="2" charset="0"/>
                  <a:ea typeface="Roboto" panose="02000000000000000000" pitchFamily="2" charset="0"/>
                  <a:cs typeface="Arial"/>
                  <a:sym typeface="Arial"/>
                </a:rPr>
                <a:t>GPU 1</a:t>
              </a:r>
            </a:p>
          </p:txBody>
        </p:sp>
        <p:sp>
          <p:nvSpPr>
            <p:cNvPr id="43" name="Rounded Rectangle 73">
              <a:extLst>
                <a:ext uri="{FF2B5EF4-FFF2-40B4-BE49-F238E27FC236}">
                  <a16:creationId xmlns:a16="http://schemas.microsoft.com/office/drawing/2014/main" id="{263A06DF-703C-2E3F-AA6C-F3FA8D3AC291}"/>
                </a:ext>
              </a:extLst>
            </p:cNvPr>
            <p:cNvSpPr/>
            <p:nvPr/>
          </p:nvSpPr>
          <p:spPr>
            <a:xfrm>
              <a:off x="1472716" y="5276821"/>
              <a:ext cx="2678298" cy="682709"/>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grpSp>
      <p:sp>
        <p:nvSpPr>
          <p:cNvPr id="33" name="TextBox 32">
            <a:extLst>
              <a:ext uri="{FF2B5EF4-FFF2-40B4-BE49-F238E27FC236}">
                <a16:creationId xmlns:a16="http://schemas.microsoft.com/office/drawing/2014/main" id="{53B5A0B2-5F76-0DEB-8D8D-8E99A2942FC2}"/>
              </a:ext>
            </a:extLst>
          </p:cNvPr>
          <p:cNvSpPr txBox="1"/>
          <p:nvPr/>
        </p:nvSpPr>
        <p:spPr>
          <a:xfrm>
            <a:off x="2548987" y="3634213"/>
            <a:ext cx="3573651" cy="578882"/>
          </a:xfrm>
          <a:prstGeom prst="roundRect">
            <a:avLst/>
          </a:prstGeom>
          <a:noFill/>
          <a:ln w="19050">
            <a:noFill/>
          </a:ln>
        </p:spPr>
        <p:txBody>
          <a:bodyPr wrap="square" rtlCol="0">
            <a:spAutoFit/>
          </a:bodyPr>
          <a:lstStyle/>
          <a:p>
            <a:pPr algn="ctr" defTabSz="609630">
              <a:buClr>
                <a:srgbClr val="000000"/>
              </a:buClr>
              <a:defRPr/>
            </a:pPr>
            <a:r>
              <a:rPr lang="en-US" sz="2800" b="1" kern="0">
                <a:solidFill>
                  <a:srgbClr val="000000"/>
                </a:solidFill>
                <a:latin typeface="Roboto" panose="02000000000000000000" pitchFamily="2" charset="0"/>
                <a:ea typeface="Roboto" panose="02000000000000000000" pitchFamily="2" charset="0"/>
                <a:cs typeface="Arial"/>
                <a:sym typeface="Arial"/>
              </a:rPr>
              <a:t>Tensor Parallelism</a:t>
            </a:r>
          </a:p>
        </p:txBody>
      </p:sp>
      <p:sp>
        <p:nvSpPr>
          <p:cNvPr id="34" name="TextBox 33">
            <a:extLst>
              <a:ext uri="{FF2B5EF4-FFF2-40B4-BE49-F238E27FC236}">
                <a16:creationId xmlns:a16="http://schemas.microsoft.com/office/drawing/2014/main" id="{3A0C3516-F1AF-5B73-FB3E-BA5195497567}"/>
              </a:ext>
            </a:extLst>
          </p:cNvPr>
          <p:cNvSpPr txBox="1"/>
          <p:nvPr/>
        </p:nvSpPr>
        <p:spPr>
          <a:xfrm>
            <a:off x="550761" y="7246100"/>
            <a:ext cx="8849043" cy="2246769"/>
          </a:xfrm>
          <a:prstGeom prst="rect">
            <a:avLst/>
          </a:prstGeom>
          <a:noFill/>
        </p:spPr>
        <p:txBody>
          <a:bodyPr wrap="square" rtlCol="0">
            <a:spAutoFit/>
          </a:bodyPr>
          <a:lstStyle/>
          <a:p>
            <a:pPr marL="342900" indent="-342900" defTabSz="609630">
              <a:buClr>
                <a:srgbClr val="000000"/>
              </a:buClr>
              <a:buFont typeface="Arial" panose="020B0604020202020204" pitchFamily="34" charset="0"/>
              <a:buChar char="•"/>
              <a:defRPr/>
            </a:pPr>
            <a:r>
              <a:rPr lang="en-GB" sz="2000" kern="0">
                <a:solidFill>
                  <a:srgbClr val="5E5E5E"/>
                </a:solidFill>
                <a:latin typeface="+mn-lt"/>
              </a:rPr>
              <a:t>Split individual layers across multiple GPUs where all devices compute different parts of Layers</a:t>
            </a:r>
          </a:p>
          <a:p>
            <a:pPr marL="342900" indent="-342900" defTabSz="609630">
              <a:buClr>
                <a:srgbClr val="000000"/>
              </a:buClr>
              <a:buFont typeface="Arial" panose="020B0604020202020204" pitchFamily="34" charset="0"/>
              <a:buChar char="•"/>
              <a:defRPr/>
            </a:pPr>
            <a:r>
              <a:rPr lang="en-GB" sz="2000" kern="0">
                <a:solidFill>
                  <a:srgbClr val="5E5E5E"/>
                </a:solidFill>
                <a:latin typeface="+mn-lt"/>
              </a:rPr>
              <a:t>Challenge: </a:t>
            </a:r>
            <a:r>
              <a:rPr lang="en-US" sz="2000" kern="0">
                <a:solidFill>
                  <a:srgbClr val="5E5E5E"/>
                </a:solidFill>
                <a:latin typeface="+mn-lt"/>
                <a:sym typeface="Arial"/>
              </a:rPr>
              <a:t>Communication expensive</a:t>
            </a:r>
          </a:p>
          <a:p>
            <a:pPr marL="342900" indent="-342900" defTabSz="609630">
              <a:buClr>
                <a:srgbClr val="000000"/>
              </a:buClr>
              <a:buFont typeface="Arial" panose="020B0604020202020204" pitchFamily="34" charset="0"/>
              <a:buChar char="•"/>
              <a:defRPr/>
            </a:pPr>
            <a:r>
              <a:rPr lang="en-GB" sz="2000" kern="0">
                <a:solidFill>
                  <a:srgbClr val="5E5E5E"/>
                </a:solidFill>
                <a:latin typeface="+mn-lt"/>
              </a:rPr>
              <a:t>Great performance within a server using </a:t>
            </a:r>
            <a:r>
              <a:rPr lang="en-GB" sz="2000" kern="0" err="1">
                <a:solidFill>
                  <a:srgbClr val="5E5E5E"/>
                </a:solidFill>
                <a:latin typeface="+mn-lt"/>
              </a:rPr>
              <a:t>NVSwitch</a:t>
            </a:r>
            <a:endParaRPr lang="en-GB" sz="2000" kern="0">
              <a:solidFill>
                <a:srgbClr val="5E5E5E"/>
              </a:solidFill>
              <a:latin typeface="+mn-lt"/>
            </a:endParaRPr>
          </a:p>
          <a:p>
            <a:pPr marL="342900" indent="-342900" defTabSz="609630">
              <a:buClr>
                <a:srgbClr val="000000"/>
              </a:buClr>
              <a:buFont typeface="Arial" panose="020B0604020202020204" pitchFamily="34" charset="0"/>
              <a:buChar char="•"/>
              <a:defRPr/>
            </a:pPr>
            <a:r>
              <a:rPr lang="en-GB" sz="2000" kern="0">
                <a:solidFill>
                  <a:srgbClr val="5E5E5E"/>
                </a:solidFill>
                <a:latin typeface="+mn-lt"/>
              </a:rPr>
              <a:t>Limitations: Limited number of Model Architectures | GPT-3 &amp; T5</a:t>
            </a:r>
          </a:p>
          <a:p>
            <a:pPr defTabSz="609630">
              <a:buClr>
                <a:srgbClr val="000000"/>
              </a:buClr>
              <a:defRPr/>
            </a:pPr>
            <a:endParaRPr lang="en-US" sz="2000" b="1" kern="0">
              <a:solidFill>
                <a:srgbClr val="5E5E5E"/>
              </a:solidFill>
              <a:latin typeface="+mn-lt"/>
              <a:ea typeface="Roboto" panose="02000000000000000000" pitchFamily="2" charset="0"/>
              <a:cs typeface="Roboto Condensed" charset="0"/>
              <a:sym typeface="Arial"/>
            </a:endParaRPr>
          </a:p>
          <a:p>
            <a:pPr algn="ctr" defTabSz="609630">
              <a:buClr>
                <a:srgbClr val="000000"/>
              </a:buClr>
              <a:defRPr/>
            </a:pPr>
            <a:endParaRPr lang="en-US" sz="2000" b="1" kern="0">
              <a:solidFill>
                <a:srgbClr val="5E5E5E"/>
              </a:solidFill>
              <a:latin typeface="Roboto" panose="02000000000000000000" pitchFamily="2" charset="0"/>
              <a:ea typeface="Roboto" panose="02000000000000000000" pitchFamily="2" charset="0"/>
              <a:cs typeface="Roboto Condensed" charset="0"/>
              <a:sym typeface="Arial"/>
            </a:endParaRPr>
          </a:p>
        </p:txBody>
      </p:sp>
      <p:grpSp>
        <p:nvGrpSpPr>
          <p:cNvPr id="44" name="Group 43">
            <a:extLst>
              <a:ext uri="{FF2B5EF4-FFF2-40B4-BE49-F238E27FC236}">
                <a16:creationId xmlns:a16="http://schemas.microsoft.com/office/drawing/2014/main" id="{B69DCE11-FE61-DC04-FAD4-1DBAE8E65687}"/>
              </a:ext>
            </a:extLst>
          </p:cNvPr>
          <p:cNvGrpSpPr/>
          <p:nvPr/>
        </p:nvGrpSpPr>
        <p:grpSpPr>
          <a:xfrm>
            <a:off x="12037393" y="3665715"/>
            <a:ext cx="3848631" cy="3580385"/>
            <a:chOff x="6706873" y="1568890"/>
            <a:chExt cx="3848631" cy="3580385"/>
          </a:xfrm>
        </p:grpSpPr>
        <p:sp>
          <p:nvSpPr>
            <p:cNvPr id="45" name="Rounded Rectangle 55">
              <a:extLst>
                <a:ext uri="{FF2B5EF4-FFF2-40B4-BE49-F238E27FC236}">
                  <a16:creationId xmlns:a16="http://schemas.microsoft.com/office/drawing/2014/main" id="{0E426240-AC32-1AA9-D395-4D51992E5C81}"/>
                </a:ext>
              </a:extLst>
            </p:cNvPr>
            <p:cNvSpPr/>
            <p:nvPr/>
          </p:nvSpPr>
          <p:spPr>
            <a:xfrm>
              <a:off x="8713295" y="2520808"/>
              <a:ext cx="1534724" cy="1821186"/>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sp>
          <p:nvSpPr>
            <p:cNvPr id="46" name="TextBox 45">
              <a:extLst>
                <a:ext uri="{FF2B5EF4-FFF2-40B4-BE49-F238E27FC236}">
                  <a16:creationId xmlns:a16="http://schemas.microsoft.com/office/drawing/2014/main" id="{0867D50A-C980-DBB8-EB9C-5E12B16B41A1}"/>
                </a:ext>
              </a:extLst>
            </p:cNvPr>
            <p:cNvSpPr txBox="1"/>
            <p:nvPr/>
          </p:nvSpPr>
          <p:spPr>
            <a:xfrm>
              <a:off x="8712417" y="3845762"/>
              <a:ext cx="1533711" cy="461665"/>
            </a:xfrm>
            <a:prstGeom prst="rect">
              <a:avLst/>
            </a:prstGeom>
            <a:noFill/>
          </p:spPr>
          <p:txBody>
            <a:bodyPr wrap="square" rtlCol="0">
              <a:spAutoFit/>
            </a:bodyPr>
            <a:lstStyle/>
            <a:p>
              <a:pPr algn="ctr" defTabSz="609630">
                <a:buClr>
                  <a:srgbClr val="000000"/>
                </a:buClr>
                <a:defRPr/>
              </a:pPr>
              <a:r>
                <a:rPr lang="en-US" sz="2400" kern="0">
                  <a:solidFill>
                    <a:srgbClr val="000000"/>
                  </a:solidFill>
                  <a:latin typeface="Roboto" panose="02000000000000000000" pitchFamily="2" charset="0"/>
                  <a:ea typeface="Roboto" panose="02000000000000000000" pitchFamily="2" charset="0"/>
                  <a:cs typeface="Arial"/>
                  <a:sym typeface="Arial"/>
                </a:rPr>
                <a:t>GPU 2</a:t>
              </a:r>
            </a:p>
          </p:txBody>
        </p:sp>
        <p:sp>
          <p:nvSpPr>
            <p:cNvPr id="47" name="Cube 46">
              <a:extLst>
                <a:ext uri="{FF2B5EF4-FFF2-40B4-BE49-F238E27FC236}">
                  <a16:creationId xmlns:a16="http://schemas.microsoft.com/office/drawing/2014/main" id="{42332152-FC0F-F68C-8E6C-D57BC2CFFD65}"/>
                </a:ext>
              </a:extLst>
            </p:cNvPr>
            <p:cNvSpPr/>
            <p:nvPr/>
          </p:nvSpPr>
          <p:spPr>
            <a:xfrm>
              <a:off x="9320617" y="2641383"/>
              <a:ext cx="137062" cy="1226631"/>
            </a:xfrm>
            <a:prstGeom prst="cub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sp>
          <p:nvSpPr>
            <p:cNvPr id="58" name="Cube 57">
              <a:extLst>
                <a:ext uri="{FF2B5EF4-FFF2-40B4-BE49-F238E27FC236}">
                  <a16:creationId xmlns:a16="http://schemas.microsoft.com/office/drawing/2014/main" id="{3A0FD2D7-EB12-9D09-ACA2-E2FAC493CE26}"/>
                </a:ext>
              </a:extLst>
            </p:cNvPr>
            <p:cNvSpPr/>
            <p:nvPr/>
          </p:nvSpPr>
          <p:spPr>
            <a:xfrm>
              <a:off x="9566847" y="2848738"/>
              <a:ext cx="146716" cy="847640"/>
            </a:xfrm>
            <a:prstGeom prst="cub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sp>
          <p:nvSpPr>
            <p:cNvPr id="59" name="Rounded Rectangle 109">
              <a:extLst>
                <a:ext uri="{FF2B5EF4-FFF2-40B4-BE49-F238E27FC236}">
                  <a16:creationId xmlns:a16="http://schemas.microsoft.com/office/drawing/2014/main" id="{E404E771-707F-A309-BCC7-9AFCB9DA404C}"/>
                </a:ext>
              </a:extLst>
            </p:cNvPr>
            <p:cNvSpPr/>
            <p:nvPr/>
          </p:nvSpPr>
          <p:spPr>
            <a:xfrm>
              <a:off x="7003424" y="2520808"/>
              <a:ext cx="1534724" cy="1821188"/>
            </a:xfrm>
            <a:prstGeom prst="round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sp>
          <p:nvSpPr>
            <p:cNvPr id="60" name="Cube 59">
              <a:extLst>
                <a:ext uri="{FF2B5EF4-FFF2-40B4-BE49-F238E27FC236}">
                  <a16:creationId xmlns:a16="http://schemas.microsoft.com/office/drawing/2014/main" id="{32EC3C5F-ECB2-F3A0-1480-F44206F67CCB}"/>
                </a:ext>
              </a:extLst>
            </p:cNvPr>
            <p:cNvSpPr/>
            <p:nvPr/>
          </p:nvSpPr>
          <p:spPr>
            <a:xfrm>
              <a:off x="7483674" y="2914911"/>
              <a:ext cx="137786" cy="689202"/>
            </a:xfrm>
            <a:prstGeom prst="cub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sp>
          <p:nvSpPr>
            <p:cNvPr id="61" name="Cube 60">
              <a:extLst>
                <a:ext uri="{FF2B5EF4-FFF2-40B4-BE49-F238E27FC236}">
                  <a16:creationId xmlns:a16="http://schemas.microsoft.com/office/drawing/2014/main" id="{8B514C22-33D6-1229-7B1C-8D4FA654F1F5}"/>
                </a:ext>
              </a:extLst>
            </p:cNvPr>
            <p:cNvSpPr/>
            <p:nvPr/>
          </p:nvSpPr>
          <p:spPr>
            <a:xfrm>
              <a:off x="7729904" y="2776278"/>
              <a:ext cx="137786" cy="966468"/>
            </a:xfrm>
            <a:prstGeom prst="cub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grpSp>
          <p:nvGrpSpPr>
            <p:cNvPr id="62" name="Group 61">
              <a:extLst>
                <a:ext uri="{FF2B5EF4-FFF2-40B4-BE49-F238E27FC236}">
                  <a16:creationId xmlns:a16="http://schemas.microsoft.com/office/drawing/2014/main" id="{9D1CC207-7137-E779-3DFB-E6BB15C40B2C}"/>
                </a:ext>
              </a:extLst>
            </p:cNvPr>
            <p:cNvGrpSpPr/>
            <p:nvPr/>
          </p:nvGrpSpPr>
          <p:grpSpPr>
            <a:xfrm>
              <a:off x="8168103" y="3073948"/>
              <a:ext cx="914402" cy="386136"/>
              <a:chOff x="4440494" y="2512005"/>
              <a:chExt cx="1213168" cy="386136"/>
            </a:xfrm>
          </p:grpSpPr>
          <p:sp>
            <p:nvSpPr>
              <p:cNvPr id="66" name="Right Arrow 3">
                <a:extLst>
                  <a:ext uri="{FF2B5EF4-FFF2-40B4-BE49-F238E27FC236}">
                    <a16:creationId xmlns:a16="http://schemas.microsoft.com/office/drawing/2014/main" id="{B84C1230-DC5B-BAD3-4693-C05306ED1603}"/>
                  </a:ext>
                </a:extLst>
              </p:cNvPr>
              <p:cNvSpPr/>
              <p:nvPr/>
            </p:nvSpPr>
            <p:spPr>
              <a:xfrm>
                <a:off x="4456397" y="2512005"/>
                <a:ext cx="1197265" cy="1325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sp>
            <p:nvSpPr>
              <p:cNvPr id="67" name="Right Arrow 75">
                <a:extLst>
                  <a:ext uri="{FF2B5EF4-FFF2-40B4-BE49-F238E27FC236}">
                    <a16:creationId xmlns:a16="http://schemas.microsoft.com/office/drawing/2014/main" id="{84B716F5-811C-4F1C-A134-4E436872AA27}"/>
                  </a:ext>
                </a:extLst>
              </p:cNvPr>
              <p:cNvSpPr/>
              <p:nvPr/>
            </p:nvSpPr>
            <p:spPr>
              <a:xfrm rot="10800000">
                <a:off x="4440494" y="2765583"/>
                <a:ext cx="1197265" cy="13255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defRPr/>
                </a:pPr>
                <a:endParaRPr lang="en-US" sz="900" kern="0">
                  <a:solidFill>
                    <a:srgbClr val="FFFFFF"/>
                  </a:solidFill>
                  <a:latin typeface="Roboto Condensed Light" panose="02000000000000000000" pitchFamily="2" charset="0"/>
                  <a:sym typeface="Arial"/>
                </a:endParaRPr>
              </a:p>
            </p:txBody>
          </p:sp>
        </p:grpSp>
        <p:sp>
          <p:nvSpPr>
            <p:cNvPr id="63" name="TextBox 62">
              <a:extLst>
                <a:ext uri="{FF2B5EF4-FFF2-40B4-BE49-F238E27FC236}">
                  <a16:creationId xmlns:a16="http://schemas.microsoft.com/office/drawing/2014/main" id="{C42D01C8-4E77-EFAE-9DD6-F038BD7CD73E}"/>
                </a:ext>
              </a:extLst>
            </p:cNvPr>
            <p:cNvSpPr txBox="1"/>
            <p:nvPr/>
          </p:nvSpPr>
          <p:spPr>
            <a:xfrm>
              <a:off x="7249665" y="3845762"/>
              <a:ext cx="1593207" cy="461665"/>
            </a:xfrm>
            <a:prstGeom prst="rect">
              <a:avLst/>
            </a:prstGeom>
            <a:noFill/>
          </p:spPr>
          <p:txBody>
            <a:bodyPr wrap="square" rtlCol="0">
              <a:spAutoFit/>
            </a:bodyPr>
            <a:lstStyle/>
            <a:p>
              <a:pPr defTabSz="609630">
                <a:buClr>
                  <a:srgbClr val="000000"/>
                </a:buClr>
                <a:defRPr/>
              </a:pPr>
              <a:r>
                <a:rPr lang="en-US" sz="2400" kern="0">
                  <a:solidFill>
                    <a:srgbClr val="000000"/>
                  </a:solidFill>
                  <a:latin typeface="Roboto" panose="02000000000000000000" pitchFamily="2" charset="0"/>
                  <a:ea typeface="Roboto" panose="02000000000000000000" pitchFamily="2" charset="0"/>
                  <a:cs typeface="Arial"/>
                  <a:sym typeface="Arial"/>
                </a:rPr>
                <a:t>GPU 1</a:t>
              </a:r>
            </a:p>
          </p:txBody>
        </p:sp>
        <p:sp>
          <p:nvSpPr>
            <p:cNvPr id="64" name="TextBox 63">
              <a:extLst>
                <a:ext uri="{FF2B5EF4-FFF2-40B4-BE49-F238E27FC236}">
                  <a16:creationId xmlns:a16="http://schemas.microsoft.com/office/drawing/2014/main" id="{8E248DDC-4F09-2B1F-3529-438C2BBF038D}"/>
                </a:ext>
              </a:extLst>
            </p:cNvPr>
            <p:cNvSpPr txBox="1"/>
            <p:nvPr/>
          </p:nvSpPr>
          <p:spPr>
            <a:xfrm>
              <a:off x="6706873" y="1568890"/>
              <a:ext cx="3573651" cy="578882"/>
            </a:xfrm>
            <a:prstGeom prst="roundRect">
              <a:avLst/>
            </a:prstGeom>
            <a:noFill/>
            <a:ln w="19050">
              <a:noFill/>
            </a:ln>
          </p:spPr>
          <p:txBody>
            <a:bodyPr wrap="square" rtlCol="0">
              <a:spAutoFit/>
            </a:bodyPr>
            <a:lstStyle/>
            <a:p>
              <a:pPr algn="ctr" defTabSz="609630">
                <a:buClr>
                  <a:srgbClr val="000000"/>
                </a:buClr>
                <a:defRPr/>
              </a:pPr>
              <a:r>
                <a:rPr lang="en-US" sz="2800" b="1" kern="0">
                  <a:solidFill>
                    <a:srgbClr val="000000"/>
                  </a:solidFill>
                  <a:latin typeface="Roboto" panose="02000000000000000000" pitchFamily="2" charset="0"/>
                  <a:ea typeface="Roboto" panose="02000000000000000000" pitchFamily="2" charset="0"/>
                  <a:cs typeface="Arial"/>
                  <a:sym typeface="Arial"/>
                </a:rPr>
                <a:t>Pipeline Parallelism</a:t>
              </a:r>
            </a:p>
          </p:txBody>
        </p:sp>
        <p:sp>
          <p:nvSpPr>
            <p:cNvPr id="65" name="TextBox 64">
              <a:extLst>
                <a:ext uri="{FF2B5EF4-FFF2-40B4-BE49-F238E27FC236}">
                  <a16:creationId xmlns:a16="http://schemas.microsoft.com/office/drawing/2014/main" id="{AD9CFB98-62AD-A36F-2E8F-C069F22AEC0C}"/>
                </a:ext>
              </a:extLst>
            </p:cNvPr>
            <p:cNvSpPr txBox="1"/>
            <p:nvPr/>
          </p:nvSpPr>
          <p:spPr>
            <a:xfrm>
              <a:off x="6706873" y="4749165"/>
              <a:ext cx="3848631" cy="400110"/>
            </a:xfrm>
            <a:prstGeom prst="rect">
              <a:avLst/>
            </a:prstGeom>
            <a:noFill/>
          </p:spPr>
          <p:txBody>
            <a:bodyPr wrap="square" rtlCol="0">
              <a:spAutoFit/>
            </a:bodyPr>
            <a:lstStyle/>
            <a:p>
              <a:pPr algn="ctr" defTabSz="609630">
                <a:buClr>
                  <a:srgbClr val="000000"/>
                </a:buClr>
                <a:defRPr/>
              </a:pPr>
              <a:endParaRPr lang="en-US" sz="2000" b="1" kern="0">
                <a:solidFill>
                  <a:srgbClr val="5E5E5E"/>
                </a:solidFill>
                <a:latin typeface="Roboto" panose="02000000000000000000" pitchFamily="2" charset="0"/>
                <a:ea typeface="Roboto" panose="02000000000000000000" pitchFamily="2" charset="0"/>
                <a:cs typeface="Roboto Condensed" charset="0"/>
                <a:sym typeface="Arial"/>
              </a:endParaRPr>
            </a:p>
          </p:txBody>
        </p:sp>
      </p:grpSp>
      <p:sp>
        <p:nvSpPr>
          <p:cNvPr id="69" name="TextBox 68">
            <a:extLst>
              <a:ext uri="{FF2B5EF4-FFF2-40B4-BE49-F238E27FC236}">
                <a16:creationId xmlns:a16="http://schemas.microsoft.com/office/drawing/2014/main" id="{B3E8CF32-CABB-1FA7-456A-E79F8320782A}"/>
              </a:ext>
            </a:extLst>
          </p:cNvPr>
          <p:cNvSpPr txBox="1"/>
          <p:nvPr/>
        </p:nvSpPr>
        <p:spPr>
          <a:xfrm>
            <a:off x="9470937" y="7289793"/>
            <a:ext cx="8539972" cy="204434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defTabSz="609630">
              <a:lnSpc>
                <a:spcPct val="107000"/>
              </a:lnSpc>
              <a:buClr>
                <a:srgbClr val="000000"/>
              </a:buClr>
              <a:buFont typeface="Arial" panose="020B0604020202020204" pitchFamily="34" charset="0"/>
              <a:buChar char="•"/>
              <a:defRPr/>
            </a:pPr>
            <a:r>
              <a:rPr lang="en-GB" sz="2000" kern="0">
                <a:solidFill>
                  <a:srgbClr val="5E5E5E"/>
                </a:solidFill>
                <a:ea typeface="MS PGothic" pitchFamily="34" charset="-128"/>
              </a:rPr>
              <a:t>Split contiguous groups of layers across multiple GPUs so that Layers 0,1,2 and layers 3,4,5 are on different GPUs ...</a:t>
            </a:r>
          </a:p>
          <a:p>
            <a:pPr marL="342900" indent="-342900" defTabSz="609630">
              <a:lnSpc>
                <a:spcPct val="107000"/>
              </a:lnSpc>
              <a:buClr>
                <a:srgbClr val="000000"/>
              </a:buClr>
              <a:buFont typeface="Arial" panose="020B0604020202020204" pitchFamily="34" charset="0"/>
              <a:buChar char="•"/>
              <a:defRPr/>
            </a:pPr>
            <a:r>
              <a:rPr lang="en-US" sz="2000" kern="0">
                <a:solidFill>
                  <a:srgbClr val="5E5E5E"/>
                </a:solidFill>
                <a:ea typeface="MS PGothic" pitchFamily="34" charset="-128"/>
              </a:rPr>
              <a:t>Communication cheap, </a:t>
            </a:r>
            <a:r>
              <a:rPr lang="en-GB" sz="2000" kern="0">
                <a:solidFill>
                  <a:srgbClr val="5E5E5E"/>
                </a:solidFill>
                <a:ea typeface="MS PGothic" pitchFamily="34" charset="-128"/>
              </a:rPr>
              <a:t>maximizes GPU utilization over InfiniBand</a:t>
            </a:r>
          </a:p>
          <a:p>
            <a:pPr marL="342900" indent="-342900" defTabSz="609630">
              <a:lnSpc>
                <a:spcPct val="107000"/>
              </a:lnSpc>
              <a:buClr>
                <a:srgbClr val="000000"/>
              </a:buClr>
              <a:buFont typeface="Arial" panose="020B0604020202020204" pitchFamily="34" charset="0"/>
              <a:buChar char="•"/>
              <a:defRPr/>
            </a:pPr>
            <a:r>
              <a:rPr lang="en-US" sz="2000" kern="0">
                <a:solidFill>
                  <a:srgbClr val="5E5E5E"/>
                </a:solidFill>
                <a:ea typeface="MS PGothic" pitchFamily="34" charset="-128"/>
              </a:rPr>
              <a:t>Good performance at larger batch sizes (pipeline stall amortized)</a:t>
            </a:r>
            <a:endParaRPr lang="en-GB" sz="2000" kern="0">
              <a:solidFill>
                <a:srgbClr val="5E5E5E"/>
              </a:solidFill>
              <a:ea typeface="MS PGothic" pitchFamily="34" charset="-128"/>
            </a:endParaRPr>
          </a:p>
          <a:p>
            <a:pPr marL="342900" indent="-342900" defTabSz="609630">
              <a:lnSpc>
                <a:spcPct val="107000"/>
              </a:lnSpc>
              <a:buClr>
                <a:srgbClr val="000000"/>
              </a:buClr>
              <a:buFont typeface="Arial" panose="020B0604020202020204" pitchFamily="34" charset="0"/>
              <a:buChar char="•"/>
              <a:defRPr/>
            </a:pPr>
            <a:r>
              <a:rPr lang="en-GB" sz="2000" kern="0">
                <a:solidFill>
                  <a:srgbClr val="5E5E5E"/>
                </a:solidFill>
                <a:ea typeface="MS PGothic" pitchFamily="34" charset="-128"/>
              </a:rPr>
              <a:t>Exceptions/Limitations: No Interleave Scheduling for Pipeline parallelism</a:t>
            </a:r>
          </a:p>
        </p:txBody>
      </p:sp>
    </p:spTree>
    <p:extLst>
      <p:ext uri="{BB962C8B-B14F-4D97-AF65-F5344CB8AC3E}">
        <p14:creationId xmlns:p14="http://schemas.microsoft.com/office/powerpoint/2010/main" val="2790048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fontScale="90000"/>
          </a:bodyPr>
          <a:lstStyle/>
          <a:p>
            <a:r>
              <a:rPr lang="sv-SE"/>
              <a:t>Basic Collective Communications</a:t>
            </a:r>
            <a:br>
              <a:rPr lang="en-GB"/>
            </a:br>
            <a:r>
              <a:rPr lang="en-GB"/>
              <a:t>for </a:t>
            </a:r>
            <a:r>
              <a:rPr lang="en-GB" sz="6000" b="0"/>
              <a:t>Distributed training</a:t>
            </a:r>
          </a:p>
        </p:txBody>
      </p:sp>
    </p:spTree>
    <p:extLst>
      <p:ext uri="{BB962C8B-B14F-4D97-AF65-F5344CB8AC3E}">
        <p14:creationId xmlns:p14="http://schemas.microsoft.com/office/powerpoint/2010/main" val="3568072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A72E-F498-421B-9CC3-938FE26071B7}"/>
              </a:ext>
            </a:extLst>
          </p:cNvPr>
          <p:cNvSpPr>
            <a:spLocks noGrp="1"/>
          </p:cNvSpPr>
          <p:nvPr>
            <p:ph type="title"/>
          </p:nvPr>
        </p:nvSpPr>
        <p:spPr/>
        <p:txBody>
          <a:bodyPr/>
          <a:lstStyle/>
          <a:p>
            <a:r>
              <a:rPr lang="en-US"/>
              <a:t>Hybrid MODEL PARALLELISM</a:t>
            </a:r>
          </a:p>
        </p:txBody>
      </p:sp>
    </p:spTree>
    <p:extLst>
      <p:ext uri="{BB962C8B-B14F-4D97-AF65-F5344CB8AC3E}">
        <p14:creationId xmlns:p14="http://schemas.microsoft.com/office/powerpoint/2010/main" val="696601818"/>
      </p:ext>
    </p:extLst>
  </p:cSld>
  <p:clrMapOvr>
    <a:masterClrMapping/>
  </p:clrMapOvr>
  <mc:AlternateContent xmlns:mc="http://schemas.openxmlformats.org/markup-compatibility/2006" xmlns:p14="http://schemas.microsoft.com/office/powerpoint/2010/main">
    <mc:Choice Requires="p14">
      <p:transition p14:dur="0" advTm="14476"/>
    </mc:Choice>
    <mc:Fallback xmlns="">
      <p:transition advTm="1447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72"/>
        <p:cNvGrpSpPr/>
        <p:nvPr/>
      </p:nvGrpSpPr>
      <p:grpSpPr>
        <a:xfrm>
          <a:off x="0" y="0"/>
          <a:ext cx="0" cy="0"/>
          <a:chOff x="0" y="0"/>
          <a:chExt cx="0" cy="0"/>
        </a:xfrm>
      </p:grpSpPr>
      <p:sp>
        <p:nvSpPr>
          <p:cNvPr id="45" name="Rectangle 44">
            <a:extLst>
              <a:ext uri="{FF2B5EF4-FFF2-40B4-BE49-F238E27FC236}">
                <a16:creationId xmlns:a16="http://schemas.microsoft.com/office/drawing/2014/main" id="{B119605B-85E8-5563-AF76-25D82AB2A9DD}"/>
              </a:ext>
            </a:extLst>
          </p:cNvPr>
          <p:cNvSpPr/>
          <p:nvPr/>
        </p:nvSpPr>
        <p:spPr>
          <a:xfrm>
            <a:off x="8922776" y="3571086"/>
            <a:ext cx="3692204" cy="3903097"/>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281F5D30-091A-E6A4-7E05-65532AE6FFBE}"/>
              </a:ext>
            </a:extLst>
          </p:cNvPr>
          <p:cNvSpPr/>
          <p:nvPr/>
        </p:nvSpPr>
        <p:spPr>
          <a:xfrm>
            <a:off x="4939120" y="3571086"/>
            <a:ext cx="3692204" cy="3903097"/>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itle 1">
            <a:extLst>
              <a:ext uri="{FF2B5EF4-FFF2-40B4-BE49-F238E27FC236}">
                <a16:creationId xmlns:a16="http://schemas.microsoft.com/office/drawing/2014/main" id="{D1F4C01E-90EB-42B0-83C7-82D30B323120}"/>
              </a:ext>
            </a:extLst>
          </p:cNvPr>
          <p:cNvSpPr>
            <a:spLocks noGrp="1"/>
          </p:cNvSpPr>
          <p:nvPr>
            <p:ph type="title"/>
          </p:nvPr>
        </p:nvSpPr>
        <p:spPr>
          <a:xfrm>
            <a:off x="830580" y="868682"/>
            <a:ext cx="16626840" cy="984885"/>
          </a:xfrm>
        </p:spPr>
        <p:txBody>
          <a:bodyPr/>
          <a:lstStyle/>
          <a:p>
            <a:pPr algn="ctr"/>
            <a:r>
              <a:rPr lang="sv-SE">
                <a:latin typeface="Trebuchet MS"/>
              </a:rPr>
              <a:t>NEMO </a:t>
            </a:r>
            <a:r>
              <a:rPr lang="sv-SE" b="0" err="1">
                <a:latin typeface="Trebuchet MS"/>
              </a:rPr>
              <a:t>model</a:t>
            </a:r>
            <a:r>
              <a:rPr lang="sv-SE" b="0">
                <a:latin typeface="Trebuchet MS"/>
              </a:rPr>
              <a:t> </a:t>
            </a:r>
            <a:r>
              <a:rPr lang="en-US">
                <a:solidFill>
                  <a:srgbClr val="000000"/>
                </a:solidFill>
                <a:latin typeface="Trebuchet MS"/>
              </a:rPr>
              <a:t>parallelism</a:t>
            </a:r>
            <a:endParaRPr lang="en-US" b="0">
              <a:latin typeface="Trebuchet MS"/>
            </a:endParaRPr>
          </a:p>
        </p:txBody>
      </p:sp>
      <p:sp>
        <p:nvSpPr>
          <p:cNvPr id="47" name="Text Placeholder 3">
            <a:extLst>
              <a:ext uri="{FF2B5EF4-FFF2-40B4-BE49-F238E27FC236}">
                <a16:creationId xmlns:a16="http://schemas.microsoft.com/office/drawing/2014/main" id="{0124E0FA-9B2F-4C10-902F-995D32FB4482}"/>
              </a:ext>
            </a:extLst>
          </p:cNvPr>
          <p:cNvSpPr txBox="1">
            <a:spLocks/>
          </p:cNvSpPr>
          <p:nvPr/>
        </p:nvSpPr>
        <p:spPr>
          <a:xfrm>
            <a:off x="830580" y="1813560"/>
            <a:ext cx="16626840" cy="875772"/>
          </a:xfrm>
          <a:prstGeom prst="rect">
            <a:avLst/>
          </a:prstGeom>
        </p:spPr>
        <p:txBody>
          <a:bodyPr lIns="91440" tIns="45720" rIns="91440" bIns="45720" anchor="t"/>
          <a:lstStyle>
            <a:lvl1pPr marL="0" indent="0" algn="l" rtl="0" fontAlgn="base">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a:lstStyle>
          <a:p>
            <a:pPr algn="ctr"/>
            <a:r>
              <a:rPr lang="sv-SE" sz="3000">
                <a:solidFill>
                  <a:srgbClr val="76B900"/>
                </a:solidFill>
                <a:latin typeface="Trebuchet MS"/>
              </a:rPr>
              <a:t>GPU </a:t>
            </a:r>
            <a:r>
              <a:rPr lang="sv-SE" sz="3000" err="1">
                <a:solidFill>
                  <a:srgbClr val="76B900"/>
                </a:solidFill>
                <a:latin typeface="Trebuchet MS"/>
              </a:rPr>
              <a:t>Affinity</a:t>
            </a:r>
            <a:r>
              <a:rPr lang="sv-SE" sz="3000">
                <a:solidFill>
                  <a:srgbClr val="76B900"/>
                </a:solidFill>
                <a:latin typeface="Trebuchet MS"/>
              </a:rPr>
              <a:t> </a:t>
            </a:r>
            <a:r>
              <a:rPr lang="en-US" sz="3000">
                <a:solidFill>
                  <a:srgbClr val="76B900"/>
                </a:solidFill>
                <a:latin typeface="Trebuchet MS"/>
              </a:rPr>
              <a:t>Grouping</a:t>
            </a:r>
            <a:r>
              <a:rPr lang="sv-SE" sz="3000">
                <a:solidFill>
                  <a:srgbClr val="76B900"/>
                </a:solidFill>
                <a:latin typeface="Trebuchet MS"/>
              </a:rPr>
              <a:t> </a:t>
            </a:r>
            <a:r>
              <a:rPr lang="sv-SE" sz="3000" err="1">
                <a:solidFill>
                  <a:srgbClr val="76B900"/>
                </a:solidFill>
                <a:latin typeface="Trebuchet MS"/>
              </a:rPr>
              <a:t>Example</a:t>
            </a:r>
            <a:endParaRPr lang="sv-SE" sz="3000">
              <a:solidFill>
                <a:srgbClr val="76B900"/>
              </a:solidFill>
              <a:latin typeface="Trebuchet MS"/>
            </a:endParaRPr>
          </a:p>
        </p:txBody>
      </p:sp>
      <p:graphicFrame>
        <p:nvGraphicFramePr>
          <p:cNvPr id="48" name="Table 47">
            <a:extLst>
              <a:ext uri="{FF2B5EF4-FFF2-40B4-BE49-F238E27FC236}">
                <a16:creationId xmlns:a16="http://schemas.microsoft.com/office/drawing/2014/main" id="{18646C53-B946-4F6B-B176-805B88ADFA52}"/>
              </a:ext>
            </a:extLst>
          </p:cNvPr>
          <p:cNvGraphicFramePr>
            <a:graphicFrameLocks noGrp="1"/>
          </p:cNvGraphicFramePr>
          <p:nvPr>
            <p:extLst>
              <p:ext uri="{D42A27DB-BD31-4B8C-83A1-F6EECF244321}">
                <p14:modId xmlns:p14="http://schemas.microsoft.com/office/powerpoint/2010/main" val="217731124"/>
              </p:ext>
            </p:extLst>
          </p:nvPr>
        </p:nvGraphicFramePr>
        <p:xfrm>
          <a:off x="4891960" y="3571086"/>
          <a:ext cx="7723020" cy="3757772"/>
        </p:xfrm>
        <a:graphic>
          <a:graphicData uri="http://schemas.openxmlformats.org/drawingml/2006/table">
            <a:tbl>
              <a:tblPr/>
              <a:tblGrid>
                <a:gridCol w="1930755">
                  <a:extLst>
                    <a:ext uri="{9D8B030D-6E8A-4147-A177-3AD203B41FA5}">
                      <a16:colId xmlns:a16="http://schemas.microsoft.com/office/drawing/2014/main" val="852530693"/>
                    </a:ext>
                  </a:extLst>
                </a:gridCol>
                <a:gridCol w="1930755">
                  <a:extLst>
                    <a:ext uri="{9D8B030D-6E8A-4147-A177-3AD203B41FA5}">
                      <a16:colId xmlns:a16="http://schemas.microsoft.com/office/drawing/2014/main" val="2927076282"/>
                    </a:ext>
                  </a:extLst>
                </a:gridCol>
                <a:gridCol w="1930755">
                  <a:extLst>
                    <a:ext uri="{9D8B030D-6E8A-4147-A177-3AD203B41FA5}">
                      <a16:colId xmlns:a16="http://schemas.microsoft.com/office/drawing/2014/main" val="4073504844"/>
                    </a:ext>
                  </a:extLst>
                </a:gridCol>
                <a:gridCol w="1930755">
                  <a:extLst>
                    <a:ext uri="{9D8B030D-6E8A-4147-A177-3AD203B41FA5}">
                      <a16:colId xmlns:a16="http://schemas.microsoft.com/office/drawing/2014/main" val="1971465472"/>
                    </a:ext>
                  </a:extLst>
                </a:gridCol>
              </a:tblGrid>
              <a:tr h="939443">
                <a:tc>
                  <a:txBody>
                    <a:bodyPr/>
                    <a:lstStyle/>
                    <a:p>
                      <a:pPr algn="ctr" fontAlgn="b"/>
                      <a:r>
                        <a:rPr lang="sv-SE" sz="1700" b="1" i="0" u="none" strike="noStrike" baseline="0">
                          <a:solidFill>
                            <a:srgbClr val="000000"/>
                          </a:solidFill>
                          <a:effectLst/>
                          <a:latin typeface="Calibri" panose="020F0502020204030204" pitchFamily="34" charset="0"/>
                        </a:rPr>
                        <a:t>gpu_0</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gpu_4</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gpu_8</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gpu_12</a:t>
                      </a:r>
                    </a:p>
                  </a:txBody>
                  <a:tcPr marL="7145" marR="7145" marT="7145" marB="0" anchor="ctr">
                    <a:lnL>
                      <a:noFill/>
                    </a:lnL>
                    <a:lnR>
                      <a:noFill/>
                    </a:lnR>
                    <a:lnT>
                      <a:noFill/>
                    </a:lnT>
                    <a:lnB>
                      <a:noFill/>
                    </a:lnB>
                  </a:tcPr>
                </a:tc>
                <a:extLst>
                  <a:ext uri="{0D108BD9-81ED-4DB2-BD59-A6C34878D82A}">
                    <a16:rowId xmlns:a16="http://schemas.microsoft.com/office/drawing/2014/main" val="3342773807"/>
                  </a:ext>
                </a:extLst>
              </a:tr>
              <a:tr h="939443">
                <a:tc>
                  <a:txBody>
                    <a:bodyPr/>
                    <a:lstStyle/>
                    <a:p>
                      <a:pPr algn="ctr" fontAlgn="b"/>
                      <a:r>
                        <a:rPr lang="sv-SE" sz="1700" b="1" i="0" u="none" strike="noStrike" baseline="0">
                          <a:solidFill>
                            <a:srgbClr val="000000"/>
                          </a:solidFill>
                          <a:effectLst/>
                          <a:latin typeface="Calibri" panose="020F0502020204030204" pitchFamily="34" charset="0"/>
                        </a:rPr>
                        <a:t>gpu_1</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gpu_5</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gpu_9</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gpu_13</a:t>
                      </a:r>
                    </a:p>
                  </a:txBody>
                  <a:tcPr marL="7145" marR="7145" marT="7145" marB="0" anchor="ctr">
                    <a:lnL>
                      <a:noFill/>
                    </a:lnL>
                    <a:lnR>
                      <a:noFill/>
                    </a:lnR>
                    <a:lnT>
                      <a:noFill/>
                    </a:lnT>
                    <a:lnB>
                      <a:noFill/>
                    </a:lnB>
                  </a:tcPr>
                </a:tc>
                <a:extLst>
                  <a:ext uri="{0D108BD9-81ED-4DB2-BD59-A6C34878D82A}">
                    <a16:rowId xmlns:a16="http://schemas.microsoft.com/office/drawing/2014/main" val="275008446"/>
                  </a:ext>
                </a:extLst>
              </a:tr>
              <a:tr h="939443">
                <a:tc>
                  <a:txBody>
                    <a:bodyPr/>
                    <a:lstStyle/>
                    <a:p>
                      <a:pPr algn="ctr" fontAlgn="b"/>
                      <a:r>
                        <a:rPr lang="sv-SE" sz="1700" b="1" i="0" u="none" strike="noStrike" baseline="0">
                          <a:solidFill>
                            <a:srgbClr val="000000"/>
                          </a:solidFill>
                          <a:effectLst/>
                          <a:latin typeface="Calibri" panose="020F0502020204030204" pitchFamily="34" charset="0"/>
                        </a:rPr>
                        <a:t>gpu_2</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gpu_6</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gpu_10</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gpu_14</a:t>
                      </a:r>
                    </a:p>
                  </a:txBody>
                  <a:tcPr marL="7145" marR="7145" marT="7145" marB="0" anchor="ctr">
                    <a:lnL>
                      <a:noFill/>
                    </a:lnL>
                    <a:lnR>
                      <a:noFill/>
                    </a:lnR>
                    <a:lnT>
                      <a:noFill/>
                    </a:lnT>
                    <a:lnB>
                      <a:noFill/>
                    </a:lnB>
                  </a:tcPr>
                </a:tc>
                <a:extLst>
                  <a:ext uri="{0D108BD9-81ED-4DB2-BD59-A6C34878D82A}">
                    <a16:rowId xmlns:a16="http://schemas.microsoft.com/office/drawing/2014/main" val="2232966912"/>
                  </a:ext>
                </a:extLst>
              </a:tr>
              <a:tr h="939443">
                <a:tc>
                  <a:txBody>
                    <a:bodyPr/>
                    <a:lstStyle/>
                    <a:p>
                      <a:pPr algn="ctr" fontAlgn="b"/>
                      <a:r>
                        <a:rPr lang="sv-SE" sz="1700" b="1" i="0" u="none" strike="noStrike" baseline="0">
                          <a:solidFill>
                            <a:srgbClr val="000000"/>
                          </a:solidFill>
                          <a:effectLst/>
                          <a:latin typeface="Calibri" panose="020F0502020204030204" pitchFamily="34" charset="0"/>
                        </a:rPr>
                        <a:t>gpu_3</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gpu_7</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gpu_11</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gpu_15</a:t>
                      </a:r>
                    </a:p>
                  </a:txBody>
                  <a:tcPr marL="7145" marR="7145" marT="7145" marB="0" anchor="ctr">
                    <a:lnL>
                      <a:noFill/>
                    </a:lnL>
                    <a:lnR>
                      <a:noFill/>
                    </a:lnR>
                    <a:lnT>
                      <a:noFill/>
                    </a:lnT>
                    <a:lnB>
                      <a:noFill/>
                    </a:lnB>
                  </a:tcPr>
                </a:tc>
                <a:extLst>
                  <a:ext uri="{0D108BD9-81ED-4DB2-BD59-A6C34878D82A}">
                    <a16:rowId xmlns:a16="http://schemas.microsoft.com/office/drawing/2014/main" val="1029306919"/>
                  </a:ext>
                </a:extLst>
              </a:tr>
            </a:tbl>
          </a:graphicData>
        </a:graphic>
      </p:graphicFrame>
      <p:sp>
        <p:nvSpPr>
          <p:cNvPr id="50" name="Right Brace 49">
            <a:extLst>
              <a:ext uri="{FF2B5EF4-FFF2-40B4-BE49-F238E27FC236}">
                <a16:creationId xmlns:a16="http://schemas.microsoft.com/office/drawing/2014/main" id="{24C5FEDB-8302-494F-AA8E-B49535E787BE}"/>
              </a:ext>
            </a:extLst>
          </p:cNvPr>
          <p:cNvSpPr/>
          <p:nvPr/>
        </p:nvSpPr>
        <p:spPr>
          <a:xfrm rot="5400000">
            <a:off x="6570168" y="6056383"/>
            <a:ext cx="506028" cy="3650907"/>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1" name="Right Brace 50">
            <a:extLst>
              <a:ext uri="{FF2B5EF4-FFF2-40B4-BE49-F238E27FC236}">
                <a16:creationId xmlns:a16="http://schemas.microsoft.com/office/drawing/2014/main" id="{EF8A7726-C4F5-4EC3-B06D-1EFB3561AD19}"/>
              </a:ext>
            </a:extLst>
          </p:cNvPr>
          <p:cNvSpPr/>
          <p:nvPr/>
        </p:nvSpPr>
        <p:spPr>
          <a:xfrm rot="5400000">
            <a:off x="10436966" y="6114634"/>
            <a:ext cx="506028" cy="3534409"/>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2" name="TextBox 51">
            <a:extLst>
              <a:ext uri="{FF2B5EF4-FFF2-40B4-BE49-F238E27FC236}">
                <a16:creationId xmlns:a16="http://schemas.microsoft.com/office/drawing/2014/main" id="{1AA8B3D0-C3BB-44F7-B9AE-7EC6939471E4}"/>
              </a:ext>
            </a:extLst>
          </p:cNvPr>
          <p:cNvSpPr txBox="1"/>
          <p:nvPr/>
        </p:nvSpPr>
        <p:spPr>
          <a:xfrm>
            <a:off x="5275701" y="8289491"/>
            <a:ext cx="2871453"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2100">
                <a:solidFill>
                  <a:schemeClr val="bg1">
                    <a:lumMod val="50000"/>
                    <a:lumOff val="50000"/>
                  </a:schemeClr>
                </a:solidFill>
                <a:latin typeface="Trebuchet MS" panose="020B0603020202020204" pitchFamily="34" charset="0"/>
              </a:rPr>
              <a:t>Node_0 (NVSwitch/Nvlink) </a:t>
            </a:r>
          </a:p>
        </p:txBody>
      </p:sp>
      <p:sp>
        <p:nvSpPr>
          <p:cNvPr id="53" name="TextBox 52">
            <a:extLst>
              <a:ext uri="{FF2B5EF4-FFF2-40B4-BE49-F238E27FC236}">
                <a16:creationId xmlns:a16="http://schemas.microsoft.com/office/drawing/2014/main" id="{EC060F64-A70E-47DA-B01E-ECD9C0A422E5}"/>
              </a:ext>
            </a:extLst>
          </p:cNvPr>
          <p:cNvSpPr txBox="1"/>
          <p:nvPr/>
        </p:nvSpPr>
        <p:spPr>
          <a:xfrm>
            <a:off x="9341720" y="8295997"/>
            <a:ext cx="2915123"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2100">
                <a:solidFill>
                  <a:schemeClr val="bg1">
                    <a:lumMod val="50000"/>
                    <a:lumOff val="50000"/>
                  </a:schemeClr>
                </a:solidFill>
                <a:latin typeface="Trebuchet MS" panose="020B0603020202020204" pitchFamily="34" charset="0"/>
              </a:rPr>
              <a:t>Node_1</a:t>
            </a:r>
          </a:p>
          <a:p>
            <a:pPr algn="ctr">
              <a:lnSpc>
                <a:spcPct val="90000"/>
              </a:lnSpc>
            </a:pPr>
            <a:r>
              <a:rPr lang="sv-SE" sz="2100">
                <a:solidFill>
                  <a:schemeClr val="bg1">
                    <a:lumMod val="50000"/>
                    <a:lumOff val="50000"/>
                  </a:schemeClr>
                </a:solidFill>
                <a:latin typeface="Trebuchet MS" panose="020B0603020202020204" pitchFamily="34" charset="0"/>
              </a:rPr>
              <a:t>(NVSwitch/Nvlink) </a:t>
            </a:r>
          </a:p>
        </p:txBody>
      </p:sp>
      <p:sp>
        <p:nvSpPr>
          <p:cNvPr id="43" name="Rectangle 42">
            <a:extLst>
              <a:ext uri="{FF2B5EF4-FFF2-40B4-BE49-F238E27FC236}">
                <a16:creationId xmlns:a16="http://schemas.microsoft.com/office/drawing/2014/main" id="{64313024-7218-3BF9-2A33-D7C89FA63551}"/>
              </a:ext>
            </a:extLst>
          </p:cNvPr>
          <p:cNvSpPr/>
          <p:nvPr/>
        </p:nvSpPr>
        <p:spPr>
          <a:xfrm>
            <a:off x="149648" y="9733003"/>
            <a:ext cx="15173661" cy="507831"/>
          </a:xfrm>
          <a:prstGeom prst="rect">
            <a:avLst/>
          </a:prstGeom>
        </p:spPr>
        <p:txBody>
          <a:bodyPr wrap="square" lIns="91440" tIns="45720" rIns="91440" bIns="45720" anchor="t">
            <a:spAutoFit/>
          </a:bodyPr>
          <a:lstStyle/>
          <a:p>
            <a:pPr defTabSz="1371600">
              <a:spcBef>
                <a:spcPts val="0"/>
              </a:spcBef>
              <a:spcAft>
                <a:spcPts val="0"/>
              </a:spcAft>
              <a:defRPr/>
            </a:pPr>
            <a:r>
              <a:rPr lang="en-US" sz="1350">
                <a:solidFill>
                  <a:srgbClr val="76B900"/>
                </a:solidFill>
                <a:latin typeface="Arial"/>
                <a:ea typeface="+mn-ea"/>
                <a:cs typeface="Arial"/>
              </a:rPr>
              <a:t>https://docs.nvidia.com/deeplearning/nemo/user-guide/docs/en/main/nlp/nemo_megatron/parallelisms.html</a:t>
            </a:r>
            <a:endParaRPr lang="fr-FR">
              <a:solidFill>
                <a:srgbClr val="76B900"/>
              </a:solidFill>
              <a:ea typeface="+mn-ea"/>
            </a:endParaRPr>
          </a:p>
          <a:p>
            <a:pPr defTabSz="1371600" fontAlgn="auto">
              <a:spcBef>
                <a:spcPts val="0"/>
              </a:spcBef>
              <a:spcAft>
                <a:spcPts val="0"/>
              </a:spcAft>
              <a:defRPr/>
            </a:pPr>
            <a:endParaRPr lang="en-US" sz="1350">
              <a:solidFill>
                <a:srgbClr val="76B900"/>
              </a:solidFill>
              <a:latin typeface="Trebuchet MS"/>
              <a:ea typeface="+mn-ea"/>
            </a:endParaRPr>
          </a:p>
        </p:txBody>
      </p:sp>
      <p:sp>
        <p:nvSpPr>
          <p:cNvPr id="91" name="TextBox 90">
            <a:extLst>
              <a:ext uri="{FF2B5EF4-FFF2-40B4-BE49-F238E27FC236}">
                <a16:creationId xmlns:a16="http://schemas.microsoft.com/office/drawing/2014/main" id="{E855760B-AB8C-2BD5-67EA-A49B0A76F735}"/>
              </a:ext>
            </a:extLst>
          </p:cNvPr>
          <p:cNvSpPr txBox="1"/>
          <p:nvPr/>
        </p:nvSpPr>
        <p:spPr>
          <a:xfrm>
            <a:off x="236407" y="5274996"/>
            <a:ext cx="3924692" cy="118301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sv-SE" sz="1575">
                <a:solidFill>
                  <a:schemeClr val="bg1"/>
                </a:solidFill>
                <a:latin typeface="Trebuchet MS" panose="020B0603020202020204" pitchFamily="34" charset="0"/>
              </a:rPr>
              <a:t>Neural Network: 4 layers</a:t>
            </a:r>
          </a:p>
          <a:p>
            <a:pPr>
              <a:lnSpc>
                <a:spcPct val="90000"/>
              </a:lnSpc>
            </a:pPr>
            <a:r>
              <a:rPr lang="sv-SE" sz="1575">
                <a:solidFill>
                  <a:schemeClr val="bg1"/>
                </a:solidFill>
                <a:latin typeface="Trebuchet MS" panose="020B0603020202020204" pitchFamily="34" charset="0"/>
              </a:rPr>
              <a:t>Hardware: 2 nodes , 8 GPUs per node</a:t>
            </a:r>
          </a:p>
          <a:p>
            <a:pPr marL="285750" indent="-285750">
              <a:lnSpc>
                <a:spcPct val="90000"/>
              </a:lnSpc>
              <a:buFont typeface="Arial" panose="020B0604020202020204" pitchFamily="34" charset="0"/>
              <a:buChar char="•"/>
            </a:pPr>
            <a:r>
              <a:rPr lang="sv-SE" sz="1575">
                <a:solidFill>
                  <a:schemeClr val="bg1"/>
                </a:solidFill>
                <a:latin typeface="Trebuchet MS" panose="020B0603020202020204" pitchFamily="34" charset="0"/>
              </a:rPr>
              <a:t>Tensor parallel = 2</a:t>
            </a:r>
          </a:p>
          <a:p>
            <a:pPr marL="285750" indent="-285750">
              <a:lnSpc>
                <a:spcPct val="90000"/>
              </a:lnSpc>
              <a:buFont typeface="Arial" panose="020B0604020202020204" pitchFamily="34" charset="0"/>
              <a:buChar char="•"/>
            </a:pPr>
            <a:r>
              <a:rPr lang="sv-SE" sz="1575">
                <a:solidFill>
                  <a:schemeClr val="bg1"/>
                </a:solidFill>
                <a:latin typeface="Trebuchet MS" panose="020B0603020202020204" pitchFamily="34" charset="0"/>
              </a:rPr>
              <a:t>Pipeline parallel = 4</a:t>
            </a:r>
          </a:p>
          <a:p>
            <a:pPr marL="285750" indent="-285750">
              <a:lnSpc>
                <a:spcPct val="90000"/>
              </a:lnSpc>
              <a:buFont typeface="Arial" panose="020B0604020202020204" pitchFamily="34" charset="0"/>
              <a:buChar char="•"/>
            </a:pPr>
            <a:r>
              <a:rPr lang="sv-SE" sz="1575">
                <a:solidFill>
                  <a:schemeClr val="bg1"/>
                </a:solidFill>
                <a:latin typeface="Trebuchet MS" panose="020B0603020202020204" pitchFamily="34" charset="0"/>
              </a:rPr>
              <a:t>Data parallel = 2</a:t>
            </a:r>
          </a:p>
        </p:txBody>
      </p:sp>
      <p:sp>
        <p:nvSpPr>
          <p:cNvPr id="92" name="Rectangle 91">
            <a:extLst>
              <a:ext uri="{FF2B5EF4-FFF2-40B4-BE49-F238E27FC236}">
                <a16:creationId xmlns:a16="http://schemas.microsoft.com/office/drawing/2014/main" id="{16A4B049-10C5-FBC6-487E-26DDB29809A0}"/>
              </a:ext>
            </a:extLst>
          </p:cNvPr>
          <p:cNvSpPr/>
          <p:nvPr/>
        </p:nvSpPr>
        <p:spPr>
          <a:xfrm>
            <a:off x="1412472" y="3361408"/>
            <a:ext cx="190983" cy="1342663"/>
          </a:xfrm>
          <a:prstGeom prst="rect">
            <a:avLst/>
          </a:prstGeom>
          <a:solidFill>
            <a:srgbClr val="76B9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499B20BC-46CF-4818-81FD-4EBD60C41D2A}"/>
              </a:ext>
            </a:extLst>
          </p:cNvPr>
          <p:cNvSpPr/>
          <p:nvPr/>
        </p:nvSpPr>
        <p:spPr>
          <a:xfrm>
            <a:off x="1845529" y="3366256"/>
            <a:ext cx="190983" cy="1342663"/>
          </a:xfrm>
          <a:prstGeom prst="rect">
            <a:avLst/>
          </a:prstGeom>
          <a:solidFill>
            <a:srgbClr val="76B9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Rectangle 93">
            <a:extLst>
              <a:ext uri="{FF2B5EF4-FFF2-40B4-BE49-F238E27FC236}">
                <a16:creationId xmlns:a16="http://schemas.microsoft.com/office/drawing/2014/main" id="{85A0C7B6-4407-92F0-5B87-3D9979ABC207}"/>
              </a:ext>
            </a:extLst>
          </p:cNvPr>
          <p:cNvSpPr/>
          <p:nvPr/>
        </p:nvSpPr>
        <p:spPr>
          <a:xfrm>
            <a:off x="2327964" y="3371211"/>
            <a:ext cx="190983" cy="1342663"/>
          </a:xfrm>
          <a:prstGeom prst="rect">
            <a:avLst/>
          </a:prstGeom>
          <a:solidFill>
            <a:srgbClr val="76B9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FA5F312E-D8EF-540A-641A-3DC44174BD70}"/>
              </a:ext>
            </a:extLst>
          </p:cNvPr>
          <p:cNvSpPr/>
          <p:nvPr/>
        </p:nvSpPr>
        <p:spPr>
          <a:xfrm>
            <a:off x="952102" y="3361408"/>
            <a:ext cx="190983" cy="1342663"/>
          </a:xfrm>
          <a:prstGeom prst="rect">
            <a:avLst/>
          </a:prstGeom>
          <a:solidFill>
            <a:srgbClr val="76B9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BF4D5558-D5F3-605C-2CA8-4EDD5D2E6F44}"/>
              </a:ext>
            </a:extLst>
          </p:cNvPr>
          <p:cNvCxnSpPr>
            <a:stCxn id="95" idx="3"/>
            <a:endCxn id="92" idx="1"/>
          </p:cNvCxnSpPr>
          <p:nvPr/>
        </p:nvCxnSpPr>
        <p:spPr>
          <a:xfrm>
            <a:off x="1143085" y="4032740"/>
            <a:ext cx="269387"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6070991-F367-3A00-A1B8-C2226538A763}"/>
              </a:ext>
            </a:extLst>
          </p:cNvPr>
          <p:cNvCxnSpPr>
            <a:stCxn id="92" idx="3"/>
            <a:endCxn id="93" idx="1"/>
          </p:cNvCxnSpPr>
          <p:nvPr/>
        </p:nvCxnSpPr>
        <p:spPr>
          <a:xfrm>
            <a:off x="1603455" y="4032740"/>
            <a:ext cx="242074" cy="484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AA1CF15-E327-F7BF-106B-5F4777E05789}"/>
              </a:ext>
            </a:extLst>
          </p:cNvPr>
          <p:cNvCxnSpPr>
            <a:stCxn id="93" idx="3"/>
            <a:endCxn id="94" idx="1"/>
          </p:cNvCxnSpPr>
          <p:nvPr/>
        </p:nvCxnSpPr>
        <p:spPr>
          <a:xfrm>
            <a:off x="2036512" y="4037588"/>
            <a:ext cx="291452" cy="495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065748"/>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4"/>
    </p:ext>
  </p:extLs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72"/>
        <p:cNvGrpSpPr/>
        <p:nvPr/>
      </p:nvGrpSpPr>
      <p:grpSpPr>
        <a:xfrm>
          <a:off x="0" y="0"/>
          <a:ext cx="0" cy="0"/>
          <a:chOff x="0" y="0"/>
          <a:chExt cx="0" cy="0"/>
        </a:xfrm>
      </p:grpSpPr>
      <p:sp>
        <p:nvSpPr>
          <p:cNvPr id="45" name="Rectangle 44">
            <a:extLst>
              <a:ext uri="{FF2B5EF4-FFF2-40B4-BE49-F238E27FC236}">
                <a16:creationId xmlns:a16="http://schemas.microsoft.com/office/drawing/2014/main" id="{B119605B-85E8-5563-AF76-25D82AB2A9DD}"/>
              </a:ext>
            </a:extLst>
          </p:cNvPr>
          <p:cNvSpPr/>
          <p:nvPr/>
        </p:nvSpPr>
        <p:spPr>
          <a:xfrm>
            <a:off x="8922776" y="3571086"/>
            <a:ext cx="3692204" cy="3903097"/>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281F5D30-091A-E6A4-7E05-65532AE6FFBE}"/>
              </a:ext>
            </a:extLst>
          </p:cNvPr>
          <p:cNvSpPr/>
          <p:nvPr/>
        </p:nvSpPr>
        <p:spPr>
          <a:xfrm>
            <a:off x="4939120" y="3571086"/>
            <a:ext cx="3692204" cy="3903097"/>
          </a:xfrm>
          <a:prstGeom prst="rect">
            <a:avLst/>
          </a:prstGeom>
          <a:solidFill>
            <a:srgbClr val="CB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itle 1">
            <a:extLst>
              <a:ext uri="{FF2B5EF4-FFF2-40B4-BE49-F238E27FC236}">
                <a16:creationId xmlns:a16="http://schemas.microsoft.com/office/drawing/2014/main" id="{D1F4C01E-90EB-42B0-83C7-82D30B323120}"/>
              </a:ext>
            </a:extLst>
          </p:cNvPr>
          <p:cNvSpPr>
            <a:spLocks noGrp="1"/>
          </p:cNvSpPr>
          <p:nvPr>
            <p:ph type="title"/>
          </p:nvPr>
        </p:nvSpPr>
        <p:spPr>
          <a:xfrm>
            <a:off x="830580" y="868682"/>
            <a:ext cx="16626840" cy="984885"/>
          </a:xfrm>
        </p:spPr>
        <p:txBody>
          <a:bodyPr/>
          <a:lstStyle/>
          <a:p>
            <a:pPr algn="ctr"/>
            <a:r>
              <a:rPr lang="sv-SE">
                <a:latin typeface="Trebuchet MS"/>
              </a:rPr>
              <a:t>NEMO </a:t>
            </a:r>
            <a:r>
              <a:rPr lang="sv-SE" err="1">
                <a:latin typeface="Trebuchet MS"/>
              </a:rPr>
              <a:t>model</a:t>
            </a:r>
            <a:r>
              <a:rPr lang="sv-SE" b="0">
                <a:latin typeface="Trebuchet MS"/>
              </a:rPr>
              <a:t> </a:t>
            </a:r>
            <a:r>
              <a:rPr lang="en-US">
                <a:latin typeface="Trebuchet MS"/>
              </a:rPr>
              <a:t>PARALLELISM</a:t>
            </a:r>
            <a:endParaRPr lang="sv-SE">
              <a:latin typeface="Trebuchet MS"/>
            </a:endParaRPr>
          </a:p>
        </p:txBody>
      </p:sp>
      <p:sp>
        <p:nvSpPr>
          <p:cNvPr id="47" name="Text Placeholder 3">
            <a:extLst>
              <a:ext uri="{FF2B5EF4-FFF2-40B4-BE49-F238E27FC236}">
                <a16:creationId xmlns:a16="http://schemas.microsoft.com/office/drawing/2014/main" id="{0124E0FA-9B2F-4C10-902F-995D32FB4482}"/>
              </a:ext>
            </a:extLst>
          </p:cNvPr>
          <p:cNvSpPr txBox="1">
            <a:spLocks/>
          </p:cNvSpPr>
          <p:nvPr/>
        </p:nvSpPr>
        <p:spPr>
          <a:xfrm>
            <a:off x="830580" y="1813560"/>
            <a:ext cx="16626840" cy="875772"/>
          </a:xfrm>
          <a:prstGeom prst="rect">
            <a:avLst/>
          </a:prstGeom>
        </p:spPr>
        <p:txBody>
          <a:bodyPr/>
          <a:lstStyle>
            <a:lvl1pPr marL="0" indent="0" algn="l" rtl="0" fontAlgn="base">
              <a:lnSpc>
                <a:spcPct val="90000"/>
              </a:lnSpc>
              <a:spcBef>
                <a:spcPts val="1000"/>
              </a:spcBef>
              <a:spcAft>
                <a:spcPts val="1000"/>
              </a:spcAft>
              <a:buClr>
                <a:schemeClr val="bg2"/>
              </a:buClr>
              <a:buSzPct val="100000"/>
              <a:buFontTx/>
              <a:buNone/>
              <a:defRPr sz="1556" b="0">
                <a:solidFill>
                  <a:schemeClr val="accent4"/>
                </a:solidFill>
                <a:latin typeface="Trebuchet MS" pitchFamily="34" charset="0"/>
                <a:ea typeface="+mn-ea"/>
                <a:cs typeface="+mn-cs"/>
              </a:defRPr>
            </a:lvl1pPr>
            <a:lvl2pPr marL="634994" indent="0" algn="l" rtl="0" fontAlgn="base">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016" indent="0" algn="l" rtl="0" fontAlgn="base">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008" indent="-253997" algn="l" rtl="0" fontAlgn="base">
              <a:spcBef>
                <a:spcPct val="20000"/>
              </a:spcBef>
              <a:spcAft>
                <a:spcPct val="0"/>
              </a:spcAft>
              <a:buChar char="–"/>
              <a:defRPr sz="2222">
                <a:solidFill>
                  <a:schemeClr val="bg1"/>
                </a:solidFill>
                <a:latin typeface="+mn-lt"/>
              </a:defRPr>
            </a:lvl4pPr>
            <a:lvl5pPr marL="2353004" indent="-253997" algn="l" rtl="0" fontAlgn="base">
              <a:spcBef>
                <a:spcPct val="20000"/>
              </a:spcBef>
              <a:spcAft>
                <a:spcPct val="0"/>
              </a:spcAft>
              <a:buChar char="»"/>
              <a:defRPr sz="2222">
                <a:solidFill>
                  <a:schemeClr val="bg1"/>
                </a:solidFill>
                <a:latin typeface="+mn-lt"/>
              </a:defRPr>
            </a:lvl5pPr>
            <a:lvl6pPr marL="2860999" indent="-253997" algn="l" rtl="0" eaLnBrk="1" fontAlgn="base" hangingPunct="1">
              <a:spcBef>
                <a:spcPct val="20000"/>
              </a:spcBef>
              <a:spcAft>
                <a:spcPct val="0"/>
              </a:spcAft>
              <a:buChar char="»"/>
              <a:defRPr sz="2222">
                <a:solidFill>
                  <a:schemeClr val="bg1"/>
                </a:solidFill>
                <a:latin typeface="+mn-lt"/>
              </a:defRPr>
            </a:lvl6pPr>
            <a:lvl7pPr marL="3368994" indent="-253997" algn="l" rtl="0" eaLnBrk="1" fontAlgn="base" hangingPunct="1">
              <a:spcBef>
                <a:spcPct val="20000"/>
              </a:spcBef>
              <a:spcAft>
                <a:spcPct val="0"/>
              </a:spcAft>
              <a:buChar char="»"/>
              <a:defRPr sz="2222">
                <a:solidFill>
                  <a:schemeClr val="bg1"/>
                </a:solidFill>
                <a:latin typeface="+mn-lt"/>
              </a:defRPr>
            </a:lvl7pPr>
            <a:lvl8pPr marL="3876989" indent="-253997" algn="l" rtl="0" eaLnBrk="1" fontAlgn="base" hangingPunct="1">
              <a:spcBef>
                <a:spcPct val="20000"/>
              </a:spcBef>
              <a:spcAft>
                <a:spcPct val="0"/>
              </a:spcAft>
              <a:buChar char="»"/>
              <a:defRPr sz="2222">
                <a:solidFill>
                  <a:schemeClr val="bg1"/>
                </a:solidFill>
                <a:latin typeface="+mn-lt"/>
              </a:defRPr>
            </a:lvl8pPr>
            <a:lvl9pPr marL="4384984" indent="-253997" algn="l" rtl="0" eaLnBrk="1" fontAlgn="base" hangingPunct="1">
              <a:spcBef>
                <a:spcPct val="20000"/>
              </a:spcBef>
              <a:spcAft>
                <a:spcPct val="0"/>
              </a:spcAft>
              <a:buChar char="»"/>
              <a:defRPr sz="2222">
                <a:solidFill>
                  <a:schemeClr val="bg1"/>
                </a:solidFill>
                <a:latin typeface="+mn-lt"/>
              </a:defRPr>
            </a:lvl9pPr>
          </a:lstStyle>
          <a:p>
            <a:pPr algn="ctr"/>
            <a:r>
              <a:rPr lang="sv-SE" sz="3000">
                <a:solidFill>
                  <a:srgbClr val="76B900"/>
                </a:solidFill>
              </a:rPr>
              <a:t>GPU Affinity Grouping Example</a:t>
            </a:r>
          </a:p>
        </p:txBody>
      </p:sp>
      <p:graphicFrame>
        <p:nvGraphicFramePr>
          <p:cNvPr id="48" name="Table 47">
            <a:extLst>
              <a:ext uri="{FF2B5EF4-FFF2-40B4-BE49-F238E27FC236}">
                <a16:creationId xmlns:a16="http://schemas.microsoft.com/office/drawing/2014/main" id="{18646C53-B946-4F6B-B176-805B88ADFA52}"/>
              </a:ext>
            </a:extLst>
          </p:cNvPr>
          <p:cNvGraphicFramePr>
            <a:graphicFrameLocks noGrp="1"/>
          </p:cNvGraphicFramePr>
          <p:nvPr/>
        </p:nvGraphicFramePr>
        <p:xfrm>
          <a:off x="4825164" y="3571086"/>
          <a:ext cx="7723020" cy="3757772"/>
        </p:xfrm>
        <a:graphic>
          <a:graphicData uri="http://schemas.openxmlformats.org/drawingml/2006/table">
            <a:tbl>
              <a:tblPr/>
              <a:tblGrid>
                <a:gridCol w="1930755">
                  <a:extLst>
                    <a:ext uri="{9D8B030D-6E8A-4147-A177-3AD203B41FA5}">
                      <a16:colId xmlns:a16="http://schemas.microsoft.com/office/drawing/2014/main" val="852530693"/>
                    </a:ext>
                  </a:extLst>
                </a:gridCol>
                <a:gridCol w="1930755">
                  <a:extLst>
                    <a:ext uri="{9D8B030D-6E8A-4147-A177-3AD203B41FA5}">
                      <a16:colId xmlns:a16="http://schemas.microsoft.com/office/drawing/2014/main" val="2927076282"/>
                    </a:ext>
                  </a:extLst>
                </a:gridCol>
                <a:gridCol w="1930755">
                  <a:extLst>
                    <a:ext uri="{9D8B030D-6E8A-4147-A177-3AD203B41FA5}">
                      <a16:colId xmlns:a16="http://schemas.microsoft.com/office/drawing/2014/main" val="4073504844"/>
                    </a:ext>
                  </a:extLst>
                </a:gridCol>
                <a:gridCol w="1930755">
                  <a:extLst>
                    <a:ext uri="{9D8B030D-6E8A-4147-A177-3AD203B41FA5}">
                      <a16:colId xmlns:a16="http://schemas.microsoft.com/office/drawing/2014/main" val="1971465472"/>
                    </a:ext>
                  </a:extLst>
                </a:gridCol>
              </a:tblGrid>
              <a:tr h="939443">
                <a:tc>
                  <a:txBody>
                    <a:bodyPr/>
                    <a:lstStyle/>
                    <a:p>
                      <a:pPr algn="ctr" fontAlgn="b"/>
                      <a:r>
                        <a:rPr lang="sv-SE" sz="1700" b="1" i="0" u="none" strike="noStrike" baseline="0">
                          <a:solidFill>
                            <a:srgbClr val="000000"/>
                          </a:solidFill>
                          <a:effectLst/>
                          <a:latin typeface="Calibri" panose="020F0502020204030204" pitchFamily="34" charset="0"/>
                        </a:rPr>
                        <a:t>gpu_0</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gpu_4</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gpu_8</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gpu_12</a:t>
                      </a:r>
                    </a:p>
                  </a:txBody>
                  <a:tcPr marL="7145" marR="7145" marT="7145" marB="0" anchor="ctr">
                    <a:lnL>
                      <a:noFill/>
                    </a:lnL>
                    <a:lnR>
                      <a:noFill/>
                    </a:lnR>
                    <a:lnT>
                      <a:noFill/>
                    </a:lnT>
                    <a:lnB>
                      <a:noFill/>
                    </a:lnB>
                  </a:tcPr>
                </a:tc>
                <a:extLst>
                  <a:ext uri="{0D108BD9-81ED-4DB2-BD59-A6C34878D82A}">
                    <a16:rowId xmlns:a16="http://schemas.microsoft.com/office/drawing/2014/main" val="3342773807"/>
                  </a:ext>
                </a:extLst>
              </a:tr>
              <a:tr h="939443">
                <a:tc>
                  <a:txBody>
                    <a:bodyPr/>
                    <a:lstStyle/>
                    <a:p>
                      <a:pPr algn="ctr" fontAlgn="b"/>
                      <a:r>
                        <a:rPr lang="sv-SE" sz="1700" b="1" i="0" u="none" strike="noStrike" baseline="0">
                          <a:solidFill>
                            <a:srgbClr val="000000"/>
                          </a:solidFill>
                          <a:effectLst/>
                          <a:latin typeface="Calibri" panose="020F0502020204030204" pitchFamily="34" charset="0"/>
                        </a:rPr>
                        <a:t>gpu_1</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gpu_5</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gpu_9</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gpu_13</a:t>
                      </a:r>
                    </a:p>
                  </a:txBody>
                  <a:tcPr marL="7145" marR="7145" marT="7145" marB="0" anchor="ctr">
                    <a:lnL>
                      <a:noFill/>
                    </a:lnL>
                    <a:lnR>
                      <a:noFill/>
                    </a:lnR>
                    <a:lnT>
                      <a:noFill/>
                    </a:lnT>
                    <a:lnB>
                      <a:noFill/>
                    </a:lnB>
                  </a:tcPr>
                </a:tc>
                <a:extLst>
                  <a:ext uri="{0D108BD9-81ED-4DB2-BD59-A6C34878D82A}">
                    <a16:rowId xmlns:a16="http://schemas.microsoft.com/office/drawing/2014/main" val="275008446"/>
                  </a:ext>
                </a:extLst>
              </a:tr>
              <a:tr h="939443">
                <a:tc>
                  <a:txBody>
                    <a:bodyPr/>
                    <a:lstStyle/>
                    <a:p>
                      <a:pPr algn="ctr" fontAlgn="b"/>
                      <a:r>
                        <a:rPr lang="sv-SE" sz="1700" b="1" i="0" u="none" strike="noStrike" baseline="0">
                          <a:solidFill>
                            <a:srgbClr val="000000"/>
                          </a:solidFill>
                          <a:effectLst/>
                          <a:latin typeface="Calibri" panose="020F0502020204030204" pitchFamily="34" charset="0"/>
                        </a:rPr>
                        <a:t>gpu_2</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gpu_6</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gpu_10</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gpu_14</a:t>
                      </a:r>
                    </a:p>
                  </a:txBody>
                  <a:tcPr marL="7145" marR="7145" marT="7145" marB="0" anchor="ctr">
                    <a:lnL>
                      <a:noFill/>
                    </a:lnL>
                    <a:lnR>
                      <a:noFill/>
                    </a:lnR>
                    <a:lnT>
                      <a:noFill/>
                    </a:lnT>
                    <a:lnB>
                      <a:noFill/>
                    </a:lnB>
                  </a:tcPr>
                </a:tc>
                <a:extLst>
                  <a:ext uri="{0D108BD9-81ED-4DB2-BD59-A6C34878D82A}">
                    <a16:rowId xmlns:a16="http://schemas.microsoft.com/office/drawing/2014/main" val="2232966912"/>
                  </a:ext>
                </a:extLst>
              </a:tr>
              <a:tr h="939443">
                <a:tc>
                  <a:txBody>
                    <a:bodyPr/>
                    <a:lstStyle/>
                    <a:p>
                      <a:pPr algn="ctr" fontAlgn="b"/>
                      <a:r>
                        <a:rPr lang="sv-SE" sz="1700" b="1" i="0" u="none" strike="noStrike" baseline="0">
                          <a:solidFill>
                            <a:srgbClr val="000000"/>
                          </a:solidFill>
                          <a:effectLst/>
                          <a:latin typeface="Calibri" panose="020F0502020204030204" pitchFamily="34" charset="0"/>
                        </a:rPr>
                        <a:t>gpu_3</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gpu_7</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gpu_11</a:t>
                      </a:r>
                    </a:p>
                  </a:txBody>
                  <a:tcPr marL="7145" marR="7145" marT="7145" marB="0" anchor="ctr">
                    <a:lnL>
                      <a:noFill/>
                    </a:lnL>
                    <a:lnR>
                      <a:noFill/>
                    </a:lnR>
                    <a:lnT>
                      <a:noFill/>
                    </a:lnT>
                    <a:lnB>
                      <a:noFill/>
                    </a:lnB>
                  </a:tcPr>
                </a:tc>
                <a:tc>
                  <a:txBody>
                    <a:bodyPr/>
                    <a:lstStyle/>
                    <a:p>
                      <a:pPr algn="ctr" fontAlgn="b"/>
                      <a:r>
                        <a:rPr lang="sv-SE" sz="1700" b="1" i="0" u="none" strike="noStrike" baseline="0">
                          <a:solidFill>
                            <a:srgbClr val="000000"/>
                          </a:solidFill>
                          <a:effectLst/>
                          <a:latin typeface="Calibri" panose="020F0502020204030204" pitchFamily="34" charset="0"/>
                        </a:rPr>
                        <a:t>gpu_15</a:t>
                      </a:r>
                    </a:p>
                  </a:txBody>
                  <a:tcPr marL="7145" marR="7145" marT="7145" marB="0" anchor="ctr">
                    <a:lnL>
                      <a:noFill/>
                    </a:lnL>
                    <a:lnR>
                      <a:noFill/>
                    </a:lnR>
                    <a:lnT>
                      <a:noFill/>
                    </a:lnT>
                    <a:lnB>
                      <a:noFill/>
                    </a:lnB>
                  </a:tcPr>
                </a:tc>
                <a:extLst>
                  <a:ext uri="{0D108BD9-81ED-4DB2-BD59-A6C34878D82A}">
                    <a16:rowId xmlns:a16="http://schemas.microsoft.com/office/drawing/2014/main" val="1029306919"/>
                  </a:ext>
                </a:extLst>
              </a:tr>
            </a:tbl>
          </a:graphicData>
        </a:graphic>
      </p:graphicFrame>
      <p:sp>
        <p:nvSpPr>
          <p:cNvPr id="50" name="Right Brace 49">
            <a:extLst>
              <a:ext uri="{FF2B5EF4-FFF2-40B4-BE49-F238E27FC236}">
                <a16:creationId xmlns:a16="http://schemas.microsoft.com/office/drawing/2014/main" id="{24C5FEDB-8302-494F-AA8E-B49535E787BE}"/>
              </a:ext>
            </a:extLst>
          </p:cNvPr>
          <p:cNvSpPr/>
          <p:nvPr/>
        </p:nvSpPr>
        <p:spPr>
          <a:xfrm rot="5400000">
            <a:off x="6570168" y="6056383"/>
            <a:ext cx="506028" cy="3650907"/>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1" name="Right Brace 50">
            <a:extLst>
              <a:ext uri="{FF2B5EF4-FFF2-40B4-BE49-F238E27FC236}">
                <a16:creationId xmlns:a16="http://schemas.microsoft.com/office/drawing/2014/main" id="{EF8A7726-C4F5-4EC3-B06D-1EFB3561AD19}"/>
              </a:ext>
            </a:extLst>
          </p:cNvPr>
          <p:cNvSpPr/>
          <p:nvPr/>
        </p:nvSpPr>
        <p:spPr>
          <a:xfrm rot="5400000">
            <a:off x="10436966" y="6114634"/>
            <a:ext cx="506028" cy="3534409"/>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2" name="TextBox 51">
            <a:extLst>
              <a:ext uri="{FF2B5EF4-FFF2-40B4-BE49-F238E27FC236}">
                <a16:creationId xmlns:a16="http://schemas.microsoft.com/office/drawing/2014/main" id="{1AA8B3D0-C3BB-44F7-B9AE-7EC6939471E4}"/>
              </a:ext>
            </a:extLst>
          </p:cNvPr>
          <p:cNvSpPr txBox="1"/>
          <p:nvPr/>
        </p:nvSpPr>
        <p:spPr>
          <a:xfrm>
            <a:off x="5275701" y="8289491"/>
            <a:ext cx="2871453"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2100">
                <a:solidFill>
                  <a:schemeClr val="bg1">
                    <a:lumMod val="50000"/>
                    <a:lumOff val="50000"/>
                  </a:schemeClr>
                </a:solidFill>
                <a:latin typeface="Trebuchet MS" panose="020B0603020202020204" pitchFamily="34" charset="0"/>
              </a:rPr>
              <a:t>Node_0 (NVSwitch/Nvlink) </a:t>
            </a:r>
          </a:p>
        </p:txBody>
      </p:sp>
      <p:sp>
        <p:nvSpPr>
          <p:cNvPr id="53" name="TextBox 52">
            <a:extLst>
              <a:ext uri="{FF2B5EF4-FFF2-40B4-BE49-F238E27FC236}">
                <a16:creationId xmlns:a16="http://schemas.microsoft.com/office/drawing/2014/main" id="{EC060F64-A70E-47DA-B01E-ECD9C0A422E5}"/>
              </a:ext>
            </a:extLst>
          </p:cNvPr>
          <p:cNvSpPr txBox="1"/>
          <p:nvPr/>
        </p:nvSpPr>
        <p:spPr>
          <a:xfrm>
            <a:off x="9341720" y="8295997"/>
            <a:ext cx="2915123"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2100">
                <a:solidFill>
                  <a:schemeClr val="bg1">
                    <a:lumMod val="50000"/>
                    <a:lumOff val="50000"/>
                  </a:schemeClr>
                </a:solidFill>
                <a:latin typeface="Trebuchet MS" panose="020B0603020202020204" pitchFamily="34" charset="0"/>
              </a:rPr>
              <a:t>Node_1</a:t>
            </a:r>
          </a:p>
          <a:p>
            <a:pPr algn="ctr">
              <a:lnSpc>
                <a:spcPct val="90000"/>
              </a:lnSpc>
            </a:pPr>
            <a:r>
              <a:rPr lang="sv-SE" sz="2100">
                <a:solidFill>
                  <a:schemeClr val="bg1">
                    <a:lumMod val="50000"/>
                    <a:lumOff val="50000"/>
                  </a:schemeClr>
                </a:solidFill>
                <a:latin typeface="Trebuchet MS" panose="020B0603020202020204" pitchFamily="34" charset="0"/>
              </a:rPr>
              <a:t>(NVSwitch/Nvlink) </a:t>
            </a:r>
          </a:p>
        </p:txBody>
      </p:sp>
      <p:grpSp>
        <p:nvGrpSpPr>
          <p:cNvPr id="54" name="Group 53">
            <a:extLst>
              <a:ext uri="{FF2B5EF4-FFF2-40B4-BE49-F238E27FC236}">
                <a16:creationId xmlns:a16="http://schemas.microsoft.com/office/drawing/2014/main" id="{FAAA2184-EDA7-4752-85E0-F64C58ADFF2D}"/>
              </a:ext>
            </a:extLst>
          </p:cNvPr>
          <p:cNvGrpSpPr/>
          <p:nvPr/>
        </p:nvGrpSpPr>
        <p:grpSpPr>
          <a:xfrm>
            <a:off x="5053211" y="3816627"/>
            <a:ext cx="11554268" cy="3323547"/>
            <a:chOff x="3756734" y="2576745"/>
            <a:chExt cx="7702845" cy="2215698"/>
          </a:xfrm>
        </p:grpSpPr>
        <p:sp>
          <p:nvSpPr>
            <p:cNvPr id="55" name="Rectangle 54">
              <a:extLst>
                <a:ext uri="{FF2B5EF4-FFF2-40B4-BE49-F238E27FC236}">
                  <a16:creationId xmlns:a16="http://schemas.microsoft.com/office/drawing/2014/main" id="{4805D793-22D9-4884-B1CC-949806E1151E}"/>
                </a:ext>
              </a:extLst>
            </p:cNvPr>
            <p:cNvSpPr/>
            <p:nvPr/>
          </p:nvSpPr>
          <p:spPr>
            <a:xfrm>
              <a:off x="3756734" y="2576745"/>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6" name="Rectangle 55">
              <a:extLst>
                <a:ext uri="{FF2B5EF4-FFF2-40B4-BE49-F238E27FC236}">
                  <a16:creationId xmlns:a16="http://schemas.microsoft.com/office/drawing/2014/main" id="{CACB21D0-3393-49B6-89A2-FCF1F0AE5BE9}"/>
                </a:ext>
              </a:extLst>
            </p:cNvPr>
            <p:cNvSpPr/>
            <p:nvPr/>
          </p:nvSpPr>
          <p:spPr>
            <a:xfrm>
              <a:off x="3756734" y="3157841"/>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Rectangle 56">
              <a:extLst>
                <a:ext uri="{FF2B5EF4-FFF2-40B4-BE49-F238E27FC236}">
                  <a16:creationId xmlns:a16="http://schemas.microsoft.com/office/drawing/2014/main" id="{51870B7F-A44C-48C8-ACCF-5B0CFD03B1D2}"/>
                </a:ext>
              </a:extLst>
            </p:cNvPr>
            <p:cNvSpPr/>
            <p:nvPr/>
          </p:nvSpPr>
          <p:spPr>
            <a:xfrm>
              <a:off x="3756734" y="3738937"/>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8" name="Rectangle 57">
              <a:extLst>
                <a:ext uri="{FF2B5EF4-FFF2-40B4-BE49-F238E27FC236}">
                  <a16:creationId xmlns:a16="http://schemas.microsoft.com/office/drawing/2014/main" id="{7BAD0373-04F2-4046-9137-A7CEA83ECE14}"/>
                </a:ext>
              </a:extLst>
            </p:cNvPr>
            <p:cNvSpPr/>
            <p:nvPr/>
          </p:nvSpPr>
          <p:spPr>
            <a:xfrm>
              <a:off x="3767091" y="4341901"/>
              <a:ext cx="4935984" cy="450542"/>
            </a:xfrm>
            <a:prstGeom prst="rect">
              <a:avLst/>
            </a:prstGeom>
            <a:no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TextBox 58">
              <a:extLst>
                <a:ext uri="{FF2B5EF4-FFF2-40B4-BE49-F238E27FC236}">
                  <a16:creationId xmlns:a16="http://schemas.microsoft.com/office/drawing/2014/main" id="{211D623E-FB08-409B-B9AC-20302CF5A42E}"/>
                </a:ext>
              </a:extLst>
            </p:cNvPr>
            <p:cNvSpPr txBox="1"/>
            <p:nvPr/>
          </p:nvSpPr>
          <p:spPr>
            <a:xfrm>
              <a:off x="8546215" y="2739138"/>
              <a:ext cx="2903367" cy="2277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i="1">
                  <a:solidFill>
                    <a:srgbClr val="76B900"/>
                  </a:solidFill>
                  <a:latin typeface="Trebuchet MS" panose="020B0603020202020204" pitchFamily="34" charset="0"/>
                </a:rPr>
                <a:t>pipeline-model-parallel group 0</a:t>
              </a:r>
            </a:p>
          </p:txBody>
        </p:sp>
        <p:sp>
          <p:nvSpPr>
            <p:cNvPr id="60" name="TextBox 59">
              <a:extLst>
                <a:ext uri="{FF2B5EF4-FFF2-40B4-BE49-F238E27FC236}">
                  <a16:creationId xmlns:a16="http://schemas.microsoft.com/office/drawing/2014/main" id="{3875A66D-8DD2-4A45-9A87-C801052586FC}"/>
                </a:ext>
              </a:extLst>
            </p:cNvPr>
            <p:cNvSpPr txBox="1"/>
            <p:nvPr/>
          </p:nvSpPr>
          <p:spPr>
            <a:xfrm>
              <a:off x="8546216" y="3259023"/>
              <a:ext cx="2903367" cy="2277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i="1">
                  <a:solidFill>
                    <a:srgbClr val="76B900"/>
                  </a:solidFill>
                  <a:latin typeface="Trebuchet MS" panose="020B0603020202020204" pitchFamily="34" charset="0"/>
                </a:rPr>
                <a:t>pipeline-model-parallel group 1</a:t>
              </a:r>
            </a:p>
          </p:txBody>
        </p:sp>
        <p:sp>
          <p:nvSpPr>
            <p:cNvPr id="61" name="TextBox 60">
              <a:extLst>
                <a:ext uri="{FF2B5EF4-FFF2-40B4-BE49-F238E27FC236}">
                  <a16:creationId xmlns:a16="http://schemas.microsoft.com/office/drawing/2014/main" id="{FBA46E3C-25E2-4A66-B444-FD1DBC60A0E7}"/>
                </a:ext>
              </a:extLst>
            </p:cNvPr>
            <p:cNvSpPr txBox="1"/>
            <p:nvPr/>
          </p:nvSpPr>
          <p:spPr>
            <a:xfrm>
              <a:off x="8556212" y="3861138"/>
              <a:ext cx="2903367" cy="2277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i="1">
                  <a:solidFill>
                    <a:srgbClr val="76B900"/>
                  </a:solidFill>
                  <a:latin typeface="Trebuchet MS" panose="020B0603020202020204" pitchFamily="34" charset="0"/>
                </a:rPr>
                <a:t>pipeline-model-parallel group 2</a:t>
              </a:r>
            </a:p>
          </p:txBody>
        </p:sp>
        <p:sp>
          <p:nvSpPr>
            <p:cNvPr id="62" name="TextBox 61">
              <a:extLst>
                <a:ext uri="{FF2B5EF4-FFF2-40B4-BE49-F238E27FC236}">
                  <a16:creationId xmlns:a16="http://schemas.microsoft.com/office/drawing/2014/main" id="{8DEE61AE-8CB1-4E77-8821-14BBA897AB36}"/>
                </a:ext>
              </a:extLst>
            </p:cNvPr>
            <p:cNvSpPr txBox="1"/>
            <p:nvPr/>
          </p:nvSpPr>
          <p:spPr>
            <a:xfrm>
              <a:off x="8546217" y="4435581"/>
              <a:ext cx="2903367" cy="2277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i="1">
                  <a:solidFill>
                    <a:srgbClr val="76B900"/>
                  </a:solidFill>
                  <a:latin typeface="Trebuchet MS" panose="020B0603020202020204" pitchFamily="34" charset="0"/>
                </a:rPr>
                <a:t>pipeline-model-parallel group 3</a:t>
              </a:r>
            </a:p>
          </p:txBody>
        </p:sp>
      </p:grpSp>
      <p:grpSp>
        <p:nvGrpSpPr>
          <p:cNvPr id="63" name="Group 62">
            <a:extLst>
              <a:ext uri="{FF2B5EF4-FFF2-40B4-BE49-F238E27FC236}">
                <a16:creationId xmlns:a16="http://schemas.microsoft.com/office/drawing/2014/main" id="{C6407515-8CAD-4E11-ABFB-BED2F1E23B73}"/>
              </a:ext>
            </a:extLst>
          </p:cNvPr>
          <p:cNvGrpSpPr/>
          <p:nvPr/>
        </p:nvGrpSpPr>
        <p:grpSpPr>
          <a:xfrm>
            <a:off x="5264054" y="3910993"/>
            <a:ext cx="7236300" cy="3128790"/>
            <a:chOff x="3897296" y="2639656"/>
            <a:chExt cx="4824200" cy="2085860"/>
          </a:xfrm>
        </p:grpSpPr>
        <p:sp>
          <p:nvSpPr>
            <p:cNvPr id="64" name="Rectangle 63">
              <a:extLst>
                <a:ext uri="{FF2B5EF4-FFF2-40B4-BE49-F238E27FC236}">
                  <a16:creationId xmlns:a16="http://schemas.microsoft.com/office/drawing/2014/main" id="{65E893DC-3FAB-49E3-92F5-C579F6413617}"/>
                </a:ext>
              </a:extLst>
            </p:cNvPr>
            <p:cNvSpPr/>
            <p:nvPr/>
          </p:nvSpPr>
          <p:spPr>
            <a:xfrm>
              <a:off x="3905061" y="2639656"/>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Rectangle 64">
              <a:extLst>
                <a:ext uri="{FF2B5EF4-FFF2-40B4-BE49-F238E27FC236}">
                  <a16:creationId xmlns:a16="http://schemas.microsoft.com/office/drawing/2014/main" id="{CAC4F48F-B0B6-4A38-8CD2-EE6319BC83D7}"/>
                </a:ext>
              </a:extLst>
            </p:cNvPr>
            <p:cNvSpPr/>
            <p:nvPr/>
          </p:nvSpPr>
          <p:spPr>
            <a:xfrm>
              <a:off x="3897296"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Rectangle 65">
              <a:extLst>
                <a:ext uri="{FF2B5EF4-FFF2-40B4-BE49-F238E27FC236}">
                  <a16:creationId xmlns:a16="http://schemas.microsoft.com/office/drawing/2014/main" id="{8F0AA6E0-1920-4A1B-8990-6B2A025E869A}"/>
                </a:ext>
              </a:extLst>
            </p:cNvPr>
            <p:cNvSpPr/>
            <p:nvPr/>
          </p:nvSpPr>
          <p:spPr>
            <a:xfrm>
              <a:off x="5186037" y="2648978"/>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7" name="Rectangle 66">
              <a:extLst>
                <a:ext uri="{FF2B5EF4-FFF2-40B4-BE49-F238E27FC236}">
                  <a16:creationId xmlns:a16="http://schemas.microsoft.com/office/drawing/2014/main" id="{489A9DE1-35C3-4F7E-AC11-2F890110F7B8}"/>
                </a:ext>
              </a:extLst>
            </p:cNvPr>
            <p:cNvSpPr/>
            <p:nvPr/>
          </p:nvSpPr>
          <p:spPr>
            <a:xfrm>
              <a:off x="5186037"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Rectangle 67">
              <a:extLst>
                <a:ext uri="{FF2B5EF4-FFF2-40B4-BE49-F238E27FC236}">
                  <a16:creationId xmlns:a16="http://schemas.microsoft.com/office/drawing/2014/main" id="{582E239C-F641-4D70-AF02-5C9055A59630}"/>
                </a:ext>
              </a:extLst>
            </p:cNvPr>
            <p:cNvSpPr/>
            <p:nvPr/>
          </p:nvSpPr>
          <p:spPr>
            <a:xfrm>
              <a:off x="6491425" y="2651668"/>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Rectangle 68">
              <a:extLst>
                <a:ext uri="{FF2B5EF4-FFF2-40B4-BE49-F238E27FC236}">
                  <a16:creationId xmlns:a16="http://schemas.microsoft.com/office/drawing/2014/main" id="{4B1088BC-8017-4188-9D36-5F9B73AD670E}"/>
                </a:ext>
              </a:extLst>
            </p:cNvPr>
            <p:cNvSpPr/>
            <p:nvPr/>
          </p:nvSpPr>
          <p:spPr>
            <a:xfrm>
              <a:off x="6482179"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Rectangle 69">
              <a:extLst>
                <a:ext uri="{FF2B5EF4-FFF2-40B4-BE49-F238E27FC236}">
                  <a16:creationId xmlns:a16="http://schemas.microsoft.com/office/drawing/2014/main" id="{7ED5C63C-D601-48CE-8590-EB4AC84100C6}"/>
                </a:ext>
              </a:extLst>
            </p:cNvPr>
            <p:cNvSpPr/>
            <p:nvPr/>
          </p:nvSpPr>
          <p:spPr>
            <a:xfrm>
              <a:off x="7780166" y="265346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Rectangle 70">
              <a:extLst>
                <a:ext uri="{FF2B5EF4-FFF2-40B4-BE49-F238E27FC236}">
                  <a16:creationId xmlns:a16="http://schemas.microsoft.com/office/drawing/2014/main" id="{EB829CCA-FA12-4826-8DD2-ABBDE9926D88}"/>
                </a:ext>
              </a:extLst>
            </p:cNvPr>
            <p:cNvSpPr/>
            <p:nvPr/>
          </p:nvSpPr>
          <p:spPr>
            <a:xfrm>
              <a:off x="7768701" y="3822442"/>
              <a:ext cx="630315" cy="900072"/>
            </a:xfrm>
            <a:prstGeom prst="rect">
              <a:avLst/>
            </a:prstGeom>
            <a:noFill/>
            <a:ln w="952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TextBox 71">
              <a:extLst>
                <a:ext uri="{FF2B5EF4-FFF2-40B4-BE49-F238E27FC236}">
                  <a16:creationId xmlns:a16="http://schemas.microsoft.com/office/drawing/2014/main" id="{99F71F44-068B-46CF-9238-34D6EC74E019}"/>
                </a:ext>
              </a:extLst>
            </p:cNvPr>
            <p:cNvSpPr txBox="1"/>
            <p:nvPr/>
          </p:nvSpPr>
          <p:spPr>
            <a:xfrm>
              <a:off x="4485462" y="2648978"/>
              <a:ext cx="344710"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1200">
                  <a:solidFill>
                    <a:srgbClr val="C00000"/>
                  </a:solidFill>
                  <a:latin typeface="Trebuchet MS" panose="020B0603020202020204" pitchFamily="34" charset="0"/>
                </a:rPr>
                <a:t>Tensor-model-parallel-group 0</a:t>
              </a:r>
            </a:p>
          </p:txBody>
        </p:sp>
        <p:sp>
          <p:nvSpPr>
            <p:cNvPr id="73" name="TextBox 72">
              <a:extLst>
                <a:ext uri="{FF2B5EF4-FFF2-40B4-BE49-F238E27FC236}">
                  <a16:creationId xmlns:a16="http://schemas.microsoft.com/office/drawing/2014/main" id="{22DC1BF8-836B-4336-92B9-9FC11D8633DE}"/>
                </a:ext>
              </a:extLst>
            </p:cNvPr>
            <p:cNvSpPr txBox="1"/>
            <p:nvPr/>
          </p:nvSpPr>
          <p:spPr>
            <a:xfrm>
              <a:off x="4518864" y="3796922"/>
              <a:ext cx="344710"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1200">
                  <a:solidFill>
                    <a:srgbClr val="C00000"/>
                  </a:solidFill>
                  <a:latin typeface="Trebuchet MS" panose="020B0603020202020204" pitchFamily="34" charset="0"/>
                </a:rPr>
                <a:t>Tensor-model-parallel-group 1</a:t>
              </a:r>
            </a:p>
          </p:txBody>
        </p:sp>
        <p:sp>
          <p:nvSpPr>
            <p:cNvPr id="74" name="TextBox 73">
              <a:extLst>
                <a:ext uri="{FF2B5EF4-FFF2-40B4-BE49-F238E27FC236}">
                  <a16:creationId xmlns:a16="http://schemas.microsoft.com/office/drawing/2014/main" id="{6A24DAA0-2123-4C32-8611-B5EC981170D0}"/>
                </a:ext>
              </a:extLst>
            </p:cNvPr>
            <p:cNvSpPr txBox="1"/>
            <p:nvPr/>
          </p:nvSpPr>
          <p:spPr>
            <a:xfrm>
              <a:off x="5797432" y="2660055"/>
              <a:ext cx="344710"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1200">
                  <a:solidFill>
                    <a:srgbClr val="C00000"/>
                  </a:solidFill>
                  <a:latin typeface="Trebuchet MS" panose="020B0603020202020204" pitchFamily="34" charset="0"/>
                </a:rPr>
                <a:t>Tensor-model-parallel-group 2</a:t>
              </a:r>
            </a:p>
          </p:txBody>
        </p:sp>
        <p:sp>
          <p:nvSpPr>
            <p:cNvPr id="75" name="TextBox 74">
              <a:extLst>
                <a:ext uri="{FF2B5EF4-FFF2-40B4-BE49-F238E27FC236}">
                  <a16:creationId xmlns:a16="http://schemas.microsoft.com/office/drawing/2014/main" id="{10318695-C4CE-4D1F-9238-EA7DCF3A5845}"/>
                </a:ext>
              </a:extLst>
            </p:cNvPr>
            <p:cNvSpPr txBox="1"/>
            <p:nvPr/>
          </p:nvSpPr>
          <p:spPr>
            <a:xfrm>
              <a:off x="5808974" y="3832533"/>
              <a:ext cx="344710"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1200">
                  <a:solidFill>
                    <a:srgbClr val="C00000"/>
                  </a:solidFill>
                  <a:latin typeface="Trebuchet MS" panose="020B0603020202020204" pitchFamily="34" charset="0"/>
                </a:rPr>
                <a:t>Tensor-model-parallel-group 3</a:t>
              </a:r>
            </a:p>
          </p:txBody>
        </p:sp>
        <p:sp>
          <p:nvSpPr>
            <p:cNvPr id="76" name="TextBox 75">
              <a:extLst>
                <a:ext uri="{FF2B5EF4-FFF2-40B4-BE49-F238E27FC236}">
                  <a16:creationId xmlns:a16="http://schemas.microsoft.com/office/drawing/2014/main" id="{84AD5443-B02E-4C36-BC64-BD948EE8D08E}"/>
                </a:ext>
              </a:extLst>
            </p:cNvPr>
            <p:cNvSpPr txBox="1"/>
            <p:nvPr/>
          </p:nvSpPr>
          <p:spPr>
            <a:xfrm>
              <a:off x="7163538" y="2654023"/>
              <a:ext cx="344710"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1200">
                  <a:solidFill>
                    <a:srgbClr val="C00000"/>
                  </a:solidFill>
                  <a:latin typeface="Trebuchet MS" panose="020B0603020202020204" pitchFamily="34" charset="0"/>
                </a:rPr>
                <a:t>Tensor-model-parallel-group 4</a:t>
              </a:r>
            </a:p>
          </p:txBody>
        </p:sp>
        <p:sp>
          <p:nvSpPr>
            <p:cNvPr id="77" name="TextBox 76">
              <a:extLst>
                <a:ext uri="{FF2B5EF4-FFF2-40B4-BE49-F238E27FC236}">
                  <a16:creationId xmlns:a16="http://schemas.microsoft.com/office/drawing/2014/main" id="{903451E6-332D-4501-B40E-80E491E9CB5A}"/>
                </a:ext>
              </a:extLst>
            </p:cNvPr>
            <p:cNvSpPr txBox="1"/>
            <p:nvPr/>
          </p:nvSpPr>
          <p:spPr>
            <a:xfrm>
              <a:off x="7120318" y="3833631"/>
              <a:ext cx="344710"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1200">
                  <a:solidFill>
                    <a:srgbClr val="C00000"/>
                  </a:solidFill>
                  <a:latin typeface="Trebuchet MS" panose="020B0603020202020204" pitchFamily="34" charset="0"/>
                </a:rPr>
                <a:t>Tensor-model-parallel-group 5</a:t>
              </a:r>
            </a:p>
          </p:txBody>
        </p:sp>
        <p:sp>
          <p:nvSpPr>
            <p:cNvPr id="78" name="TextBox 77">
              <a:extLst>
                <a:ext uri="{FF2B5EF4-FFF2-40B4-BE49-F238E27FC236}">
                  <a16:creationId xmlns:a16="http://schemas.microsoft.com/office/drawing/2014/main" id="{2966B19D-690E-4049-8266-39F973555BEC}"/>
                </a:ext>
              </a:extLst>
            </p:cNvPr>
            <p:cNvSpPr txBox="1"/>
            <p:nvPr/>
          </p:nvSpPr>
          <p:spPr>
            <a:xfrm>
              <a:off x="8376786" y="2669665"/>
              <a:ext cx="344710"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1200">
                  <a:solidFill>
                    <a:srgbClr val="C00000"/>
                  </a:solidFill>
                  <a:latin typeface="Trebuchet MS" panose="020B0603020202020204" pitchFamily="34" charset="0"/>
                </a:rPr>
                <a:t>Tensor-model-parallel-group 6</a:t>
              </a:r>
            </a:p>
          </p:txBody>
        </p:sp>
        <p:sp>
          <p:nvSpPr>
            <p:cNvPr id="79" name="TextBox 78">
              <a:extLst>
                <a:ext uri="{FF2B5EF4-FFF2-40B4-BE49-F238E27FC236}">
                  <a16:creationId xmlns:a16="http://schemas.microsoft.com/office/drawing/2014/main" id="{F7053A9A-E731-41CB-87D9-DC0182A19E8D}"/>
                </a:ext>
              </a:extLst>
            </p:cNvPr>
            <p:cNvSpPr txBox="1"/>
            <p:nvPr/>
          </p:nvSpPr>
          <p:spPr>
            <a:xfrm>
              <a:off x="8351946" y="3835535"/>
              <a:ext cx="344710" cy="8899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spAutoFit/>
            </a:bodyPr>
            <a:lstStyle/>
            <a:p>
              <a:pPr algn="ctr">
                <a:lnSpc>
                  <a:spcPct val="90000"/>
                </a:lnSpc>
              </a:pPr>
              <a:r>
                <a:rPr lang="sv-SE" sz="1200">
                  <a:solidFill>
                    <a:srgbClr val="C00000"/>
                  </a:solidFill>
                  <a:latin typeface="Trebuchet MS" panose="020B0603020202020204" pitchFamily="34" charset="0"/>
                </a:rPr>
                <a:t>Tensor-model-parallel-group 7</a:t>
              </a:r>
            </a:p>
          </p:txBody>
        </p:sp>
      </p:grpSp>
      <p:sp>
        <p:nvSpPr>
          <p:cNvPr id="43" name="Rectangle 42">
            <a:extLst>
              <a:ext uri="{FF2B5EF4-FFF2-40B4-BE49-F238E27FC236}">
                <a16:creationId xmlns:a16="http://schemas.microsoft.com/office/drawing/2014/main" id="{64313024-7218-3BF9-2A33-D7C89FA63551}"/>
              </a:ext>
            </a:extLst>
          </p:cNvPr>
          <p:cNvSpPr/>
          <p:nvPr/>
        </p:nvSpPr>
        <p:spPr>
          <a:xfrm>
            <a:off x="149648" y="9733003"/>
            <a:ext cx="15173661" cy="507831"/>
          </a:xfrm>
          <a:prstGeom prst="rect">
            <a:avLst/>
          </a:prstGeom>
        </p:spPr>
        <p:txBody>
          <a:bodyPr wrap="square" lIns="91440" tIns="45720" rIns="91440" bIns="45720" anchor="t">
            <a:spAutoFit/>
          </a:bodyPr>
          <a:lstStyle/>
          <a:p>
            <a:pPr defTabSz="1371600">
              <a:spcBef>
                <a:spcPts val="0"/>
              </a:spcBef>
              <a:spcAft>
                <a:spcPts val="0"/>
              </a:spcAft>
              <a:defRPr/>
            </a:pPr>
            <a:r>
              <a:rPr lang="en-US" sz="1350" dirty="0">
                <a:solidFill>
                  <a:srgbClr val="76B900"/>
                </a:solidFill>
                <a:latin typeface="Arial"/>
                <a:ea typeface="+mn-ea"/>
                <a:cs typeface="Arial"/>
              </a:rPr>
              <a:t>https://docs.nvidia.com/deeplearning/nemo/user-guide/docs/en/main/nlp/nemo_megatron/parallelisms.html</a:t>
            </a:r>
            <a:endParaRPr lang="fr-FR" dirty="0">
              <a:solidFill>
                <a:srgbClr val="76B900"/>
              </a:solidFill>
              <a:ea typeface="+mn-ea"/>
            </a:endParaRPr>
          </a:p>
          <a:p>
            <a:pPr defTabSz="1371600" fontAlgn="auto">
              <a:spcBef>
                <a:spcPts val="0"/>
              </a:spcBef>
              <a:spcAft>
                <a:spcPts val="0"/>
              </a:spcAft>
              <a:defRPr/>
            </a:pPr>
            <a:endParaRPr lang="en-US" sz="1350" dirty="0">
              <a:solidFill>
                <a:srgbClr val="76B900"/>
              </a:solidFill>
              <a:latin typeface="Trebuchet MS"/>
              <a:ea typeface="+mn-ea"/>
            </a:endParaRPr>
          </a:p>
        </p:txBody>
      </p:sp>
      <p:sp>
        <p:nvSpPr>
          <p:cNvPr id="86" name="TextBox 85">
            <a:extLst>
              <a:ext uri="{FF2B5EF4-FFF2-40B4-BE49-F238E27FC236}">
                <a16:creationId xmlns:a16="http://schemas.microsoft.com/office/drawing/2014/main" id="{82EE5E0E-2413-6C7A-D897-B3D67262837D}"/>
              </a:ext>
            </a:extLst>
          </p:cNvPr>
          <p:cNvSpPr txBox="1"/>
          <p:nvPr/>
        </p:nvSpPr>
        <p:spPr>
          <a:xfrm>
            <a:off x="249171" y="5095297"/>
            <a:ext cx="8256293" cy="9648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sv-SE" sz="1575">
                <a:solidFill>
                  <a:schemeClr val="bg1"/>
                </a:solidFill>
                <a:latin typeface="Trebuchet MS" panose="020B0603020202020204" pitchFamily="34" charset="0"/>
              </a:rPr>
              <a:t>2 nodes , 8 GPUs per node</a:t>
            </a:r>
          </a:p>
          <a:p>
            <a:pPr marL="285750" indent="-285750">
              <a:lnSpc>
                <a:spcPct val="90000"/>
              </a:lnSpc>
              <a:buFont typeface="Arial" panose="020B0604020202020204" pitchFamily="34" charset="0"/>
              <a:buChar char="•"/>
            </a:pPr>
            <a:r>
              <a:rPr lang="sv-SE" sz="1575">
                <a:solidFill>
                  <a:srgbClr val="FF0000"/>
                </a:solidFill>
                <a:latin typeface="Trebuchet MS" panose="020B0603020202020204" pitchFamily="34" charset="0"/>
              </a:rPr>
              <a:t>Tensor parallel = 2</a:t>
            </a:r>
          </a:p>
          <a:p>
            <a:pPr marL="285750" indent="-285750">
              <a:lnSpc>
                <a:spcPct val="90000"/>
              </a:lnSpc>
              <a:buFont typeface="Arial" panose="020B0604020202020204" pitchFamily="34" charset="0"/>
              <a:buChar char="•"/>
            </a:pPr>
            <a:r>
              <a:rPr lang="sv-SE" sz="1575">
                <a:solidFill>
                  <a:srgbClr val="86D000"/>
                </a:solidFill>
                <a:latin typeface="Trebuchet MS" panose="020B0603020202020204" pitchFamily="34" charset="0"/>
              </a:rPr>
              <a:t>Pipeline parallel = 4</a:t>
            </a:r>
          </a:p>
          <a:p>
            <a:pPr marL="285750" indent="-285750">
              <a:lnSpc>
                <a:spcPct val="90000"/>
              </a:lnSpc>
              <a:buFont typeface="Arial" panose="020B0604020202020204" pitchFamily="34" charset="0"/>
              <a:buChar char="•"/>
            </a:pPr>
            <a:r>
              <a:rPr lang="sv-SE" sz="1575">
                <a:solidFill>
                  <a:schemeClr val="accent2">
                    <a:lumMod val="60000"/>
                    <a:lumOff val="40000"/>
                  </a:schemeClr>
                </a:solidFill>
                <a:latin typeface="Trebuchet MS" panose="020B0603020202020204" pitchFamily="34" charset="0"/>
              </a:rPr>
              <a:t>Data parallel = 2</a:t>
            </a:r>
          </a:p>
        </p:txBody>
      </p:sp>
      <p:grpSp>
        <p:nvGrpSpPr>
          <p:cNvPr id="39" name="Group 38">
            <a:extLst>
              <a:ext uri="{FF2B5EF4-FFF2-40B4-BE49-F238E27FC236}">
                <a16:creationId xmlns:a16="http://schemas.microsoft.com/office/drawing/2014/main" id="{4D1297E2-C605-B1B5-E9EE-8A84A56FE6A4}"/>
              </a:ext>
            </a:extLst>
          </p:cNvPr>
          <p:cNvGrpSpPr/>
          <p:nvPr/>
        </p:nvGrpSpPr>
        <p:grpSpPr>
          <a:xfrm>
            <a:off x="3011732" y="5578367"/>
            <a:ext cx="9460993" cy="1544612"/>
            <a:chOff x="2395748" y="3751238"/>
            <a:chExt cx="6307328" cy="1029741"/>
          </a:xfrm>
        </p:grpSpPr>
        <p:sp>
          <p:nvSpPr>
            <p:cNvPr id="40" name="Rectangle 39">
              <a:extLst>
                <a:ext uri="{FF2B5EF4-FFF2-40B4-BE49-F238E27FC236}">
                  <a16:creationId xmlns:a16="http://schemas.microsoft.com/office/drawing/2014/main" id="{8B12EC5E-87F1-0528-7301-8738E3B16CE2}"/>
                </a:ext>
              </a:extLst>
            </p:cNvPr>
            <p:cNvSpPr/>
            <p:nvPr/>
          </p:nvSpPr>
          <p:spPr>
            <a:xfrm>
              <a:off x="3767092" y="3751238"/>
              <a:ext cx="4935984" cy="1029741"/>
            </a:xfrm>
            <a:prstGeom prst="rect">
              <a:avLst/>
            </a:prstGeom>
            <a:solidFill>
              <a:schemeClr val="accent2">
                <a:lumMod val="20000"/>
                <a:lumOff val="8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TextBox 40">
              <a:extLst>
                <a:ext uri="{FF2B5EF4-FFF2-40B4-BE49-F238E27FC236}">
                  <a16:creationId xmlns:a16="http://schemas.microsoft.com/office/drawing/2014/main" id="{7AE149D6-316E-57E8-D78B-4C0BC1232927}"/>
                </a:ext>
              </a:extLst>
            </p:cNvPr>
            <p:cNvSpPr txBox="1"/>
            <p:nvPr/>
          </p:nvSpPr>
          <p:spPr>
            <a:xfrm>
              <a:off x="2395748" y="4134927"/>
              <a:ext cx="1163314" cy="2554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2100">
                  <a:solidFill>
                    <a:schemeClr val="accent2">
                      <a:lumMod val="60000"/>
                      <a:lumOff val="40000"/>
                    </a:schemeClr>
                  </a:solidFill>
                  <a:latin typeface="Trebuchet MS" panose="020B0603020202020204" pitchFamily="34" charset="0"/>
                </a:rPr>
                <a:t>Model 1</a:t>
              </a:r>
            </a:p>
          </p:txBody>
        </p:sp>
      </p:grpSp>
      <p:grpSp>
        <p:nvGrpSpPr>
          <p:cNvPr id="42" name="Group 41">
            <a:extLst>
              <a:ext uri="{FF2B5EF4-FFF2-40B4-BE49-F238E27FC236}">
                <a16:creationId xmlns:a16="http://schemas.microsoft.com/office/drawing/2014/main" id="{7590600C-5EBC-1AAA-8A50-078A5812A7F4}"/>
              </a:ext>
            </a:extLst>
          </p:cNvPr>
          <p:cNvGrpSpPr/>
          <p:nvPr/>
        </p:nvGrpSpPr>
        <p:grpSpPr>
          <a:xfrm>
            <a:off x="2982085" y="3831759"/>
            <a:ext cx="9481009" cy="1544612"/>
            <a:chOff x="2372002" y="2583388"/>
            <a:chExt cx="6320672" cy="1029741"/>
          </a:xfrm>
        </p:grpSpPr>
        <p:sp>
          <p:nvSpPr>
            <p:cNvPr id="44" name="Rectangle 43">
              <a:extLst>
                <a:ext uri="{FF2B5EF4-FFF2-40B4-BE49-F238E27FC236}">
                  <a16:creationId xmlns:a16="http://schemas.microsoft.com/office/drawing/2014/main" id="{7B5892AC-ED58-921D-F791-B8E41BD4170F}"/>
                </a:ext>
              </a:extLst>
            </p:cNvPr>
            <p:cNvSpPr/>
            <p:nvPr/>
          </p:nvSpPr>
          <p:spPr>
            <a:xfrm>
              <a:off x="3756689" y="2583388"/>
              <a:ext cx="4935985" cy="1029741"/>
            </a:xfrm>
            <a:prstGeom prst="rect">
              <a:avLst/>
            </a:prstGeom>
            <a:solidFill>
              <a:schemeClr val="bg2">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TextBox 48">
              <a:extLst>
                <a:ext uri="{FF2B5EF4-FFF2-40B4-BE49-F238E27FC236}">
                  <a16:creationId xmlns:a16="http://schemas.microsoft.com/office/drawing/2014/main" id="{7EFD94FA-37BA-BA41-0F36-B40A25B35671}"/>
                </a:ext>
              </a:extLst>
            </p:cNvPr>
            <p:cNvSpPr txBox="1"/>
            <p:nvPr/>
          </p:nvSpPr>
          <p:spPr>
            <a:xfrm>
              <a:off x="2372002" y="2981779"/>
              <a:ext cx="1163314" cy="2554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sv-SE" sz="2100">
                  <a:solidFill>
                    <a:schemeClr val="accent2">
                      <a:lumMod val="60000"/>
                      <a:lumOff val="40000"/>
                    </a:schemeClr>
                  </a:solidFill>
                  <a:latin typeface="Trebuchet MS" panose="020B0603020202020204" pitchFamily="34" charset="0"/>
                </a:rPr>
                <a:t>Model 0</a:t>
              </a:r>
            </a:p>
          </p:txBody>
        </p:sp>
      </p:grpSp>
      <p:sp>
        <p:nvSpPr>
          <p:cNvPr id="80" name="Right Brace 79">
            <a:extLst>
              <a:ext uri="{FF2B5EF4-FFF2-40B4-BE49-F238E27FC236}">
                <a16:creationId xmlns:a16="http://schemas.microsoft.com/office/drawing/2014/main" id="{93ACF780-D617-8BCE-8E82-B852599F4CEB}"/>
              </a:ext>
            </a:extLst>
          </p:cNvPr>
          <p:cNvSpPr/>
          <p:nvPr/>
        </p:nvSpPr>
        <p:spPr>
          <a:xfrm rot="10800000">
            <a:off x="4398225" y="3834450"/>
            <a:ext cx="506028" cy="1544612"/>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1" name="Right Brace 80">
            <a:extLst>
              <a:ext uri="{FF2B5EF4-FFF2-40B4-BE49-F238E27FC236}">
                <a16:creationId xmlns:a16="http://schemas.microsoft.com/office/drawing/2014/main" id="{61D48330-A57B-21BD-7A77-EAB5C31E9A2D}"/>
              </a:ext>
            </a:extLst>
          </p:cNvPr>
          <p:cNvSpPr/>
          <p:nvPr/>
        </p:nvSpPr>
        <p:spPr>
          <a:xfrm rot="10800000">
            <a:off x="4401457" y="5628733"/>
            <a:ext cx="506028" cy="1544612"/>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2" name="Rectangle 81">
            <a:extLst>
              <a:ext uri="{FF2B5EF4-FFF2-40B4-BE49-F238E27FC236}">
                <a16:creationId xmlns:a16="http://schemas.microsoft.com/office/drawing/2014/main" id="{5FD9F68E-21C1-8AAD-7920-F117FFF004A4}"/>
              </a:ext>
            </a:extLst>
          </p:cNvPr>
          <p:cNvSpPr/>
          <p:nvPr/>
        </p:nvSpPr>
        <p:spPr>
          <a:xfrm>
            <a:off x="5051771" y="3832083"/>
            <a:ext cx="7403977" cy="1544612"/>
          </a:xfrm>
          <a:prstGeom prst="rect">
            <a:avLst/>
          </a:prstGeom>
          <a:solidFill>
            <a:schemeClr val="accent2">
              <a:lumMod val="20000"/>
              <a:lumOff val="8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751337652"/>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Sequence parallelism</a:t>
            </a:r>
            <a:endParaRPr lang="en-US"/>
          </a:p>
        </p:txBody>
      </p:sp>
    </p:spTree>
    <p:extLst>
      <p:ext uri="{BB962C8B-B14F-4D97-AF65-F5344CB8AC3E}">
        <p14:creationId xmlns:p14="http://schemas.microsoft.com/office/powerpoint/2010/main" val="365214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7E10C-A845-92FA-D180-D16058A9D3F7}"/>
              </a:ext>
            </a:extLst>
          </p:cNvPr>
          <p:cNvSpPr>
            <a:spLocks noGrp="1"/>
          </p:cNvSpPr>
          <p:nvPr>
            <p:ph type="title"/>
          </p:nvPr>
        </p:nvSpPr>
        <p:spPr/>
        <p:txBody>
          <a:bodyPr/>
          <a:lstStyle/>
          <a:p>
            <a:r>
              <a:rPr lang="en-GB" sz="4400"/>
              <a:t>Dealing with Memory Constraints</a:t>
            </a:r>
          </a:p>
        </p:txBody>
      </p:sp>
      <p:sp>
        <p:nvSpPr>
          <p:cNvPr id="3" name="Text Placeholder 2">
            <a:extLst>
              <a:ext uri="{FF2B5EF4-FFF2-40B4-BE49-F238E27FC236}">
                <a16:creationId xmlns:a16="http://schemas.microsoft.com/office/drawing/2014/main" id="{A3ECEF82-4F9C-E35C-9ACA-DF1A90204AD4}"/>
              </a:ext>
            </a:extLst>
          </p:cNvPr>
          <p:cNvSpPr>
            <a:spLocks noGrp="1"/>
          </p:cNvSpPr>
          <p:nvPr>
            <p:ph type="body" sz="quarter" idx="10"/>
          </p:nvPr>
        </p:nvSpPr>
        <p:spPr/>
        <p:txBody>
          <a:bodyPr/>
          <a:lstStyle/>
          <a:p>
            <a:r>
              <a:rPr lang="en-GB" sz="2400" dirty="0">
                <a:solidFill>
                  <a:schemeClr val="tx2"/>
                </a:solidFill>
              </a:rPr>
              <a:t>Sequence Parallelism – Train with longer sequences</a:t>
            </a:r>
            <a:endParaRPr lang="en-GB" dirty="0"/>
          </a:p>
        </p:txBody>
      </p:sp>
      <p:sp>
        <p:nvSpPr>
          <p:cNvPr id="4" name="Content Placeholder 3">
            <a:extLst>
              <a:ext uri="{FF2B5EF4-FFF2-40B4-BE49-F238E27FC236}">
                <a16:creationId xmlns:a16="http://schemas.microsoft.com/office/drawing/2014/main" id="{F5321291-2C3D-32FF-25A9-9D0AE768D2A3}"/>
              </a:ext>
            </a:extLst>
          </p:cNvPr>
          <p:cNvSpPr>
            <a:spLocks noGrp="1"/>
          </p:cNvSpPr>
          <p:nvPr>
            <p:ph idx="1"/>
          </p:nvPr>
        </p:nvSpPr>
        <p:spPr>
          <a:xfrm>
            <a:off x="1461246" y="6146788"/>
            <a:ext cx="4264956" cy="1729795"/>
          </a:xfrm>
        </p:spPr>
        <p:txBody>
          <a:bodyPr/>
          <a:lstStyle/>
          <a:p>
            <a:r>
              <a:rPr lang="en-GB" dirty="0"/>
              <a:t>In Pipeline parallelism, groups of layers are place on GPUs (sequential execution)</a:t>
            </a:r>
          </a:p>
          <a:p>
            <a:r>
              <a:rPr lang="en-GB" dirty="0"/>
              <a:t>Whole sequence is needed for training </a:t>
            </a:r>
          </a:p>
        </p:txBody>
      </p:sp>
      <p:pic>
        <p:nvPicPr>
          <p:cNvPr id="6" name="Picture 5">
            <a:extLst>
              <a:ext uri="{FF2B5EF4-FFF2-40B4-BE49-F238E27FC236}">
                <a16:creationId xmlns:a16="http://schemas.microsoft.com/office/drawing/2014/main" id="{381CED9D-8B1E-7E28-DE82-795D48FA93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040" r="66818" b="21859"/>
          <a:stretch/>
        </p:blipFill>
        <p:spPr>
          <a:xfrm>
            <a:off x="1647262" y="2234077"/>
            <a:ext cx="3892924" cy="3461048"/>
          </a:xfrm>
          <a:prstGeom prst="rect">
            <a:avLst/>
          </a:prstGeom>
        </p:spPr>
      </p:pic>
      <p:sp>
        <p:nvSpPr>
          <p:cNvPr id="8" name="TextBox 7">
            <a:extLst>
              <a:ext uri="{FF2B5EF4-FFF2-40B4-BE49-F238E27FC236}">
                <a16:creationId xmlns:a16="http://schemas.microsoft.com/office/drawing/2014/main" id="{5B2CFDF2-022D-9645-787A-E82BA4EC8050}"/>
              </a:ext>
            </a:extLst>
          </p:cNvPr>
          <p:cNvSpPr txBox="1"/>
          <p:nvPr/>
        </p:nvSpPr>
        <p:spPr>
          <a:xfrm>
            <a:off x="569167" y="9442578"/>
            <a:ext cx="14560854"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en-GB" dirty="0">
                <a:solidFill>
                  <a:schemeClr val="tx2"/>
                </a:solidFill>
                <a:latin typeface="Lucida Grande" panose="020B0600040502020204" pitchFamily="34" charset="0"/>
                <a:cs typeface="Lucida Grande" panose="020B0600040502020204" pitchFamily="34" charset="0"/>
              </a:rPr>
              <a:t>Sequence Parallelism: Long Sequence Training from System Perspective. </a:t>
            </a:r>
            <a:r>
              <a:rPr lang="en-GB" u="sng" dirty="0" err="1">
                <a:solidFill>
                  <a:schemeClr val="tx2"/>
                </a:solidFill>
                <a:latin typeface="Lucida Grande" panose="020B0600040502020204" pitchFamily="34" charset="0"/>
                <a:cs typeface="Lucida Grande" panose="020B0600040502020204" pitchFamily="34" charset="0"/>
              </a:rPr>
              <a:t>Shenggui</a:t>
            </a:r>
            <a:r>
              <a:rPr lang="en-GB" u="sng" dirty="0">
                <a:solidFill>
                  <a:schemeClr val="tx2"/>
                </a:solidFill>
                <a:latin typeface="Lucida Grande" panose="020B0600040502020204" pitchFamily="34" charset="0"/>
                <a:cs typeface="Lucida Grande" panose="020B0600040502020204" pitchFamily="34" charset="0"/>
              </a:rPr>
              <a:t> Li</a:t>
            </a:r>
            <a:r>
              <a:rPr lang="en-GB" dirty="0">
                <a:solidFill>
                  <a:schemeClr val="tx2"/>
                </a:solidFill>
                <a:latin typeface="Lucida Grande" panose="020B0600040502020204" pitchFamily="34" charset="0"/>
                <a:cs typeface="Lucida Grande" panose="020B0600040502020204" pitchFamily="34" charset="0"/>
              </a:rPr>
              <a:t>, </a:t>
            </a:r>
            <a:r>
              <a:rPr lang="en-GB" u="sng" dirty="0" err="1">
                <a:solidFill>
                  <a:schemeClr val="tx2"/>
                </a:solidFill>
                <a:latin typeface="Lucida Grande" panose="020B0600040502020204" pitchFamily="34" charset="0"/>
                <a:cs typeface="Lucida Grande" panose="020B0600040502020204" pitchFamily="34" charset="0"/>
              </a:rPr>
              <a:t>Fuzhao</a:t>
            </a:r>
            <a:r>
              <a:rPr lang="en-GB" u="sng" dirty="0">
                <a:solidFill>
                  <a:schemeClr val="tx2"/>
                </a:solidFill>
                <a:latin typeface="Lucida Grande" panose="020B0600040502020204" pitchFamily="34" charset="0"/>
                <a:cs typeface="Lucida Grande" panose="020B0600040502020204" pitchFamily="34" charset="0"/>
              </a:rPr>
              <a:t> Xue</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Chaitanya </a:t>
            </a:r>
            <a:r>
              <a:rPr lang="en-GB" u="sng" dirty="0" err="1">
                <a:solidFill>
                  <a:schemeClr val="tx2"/>
                </a:solidFill>
                <a:latin typeface="Lucida Grande" panose="020B0600040502020204" pitchFamily="34" charset="0"/>
                <a:cs typeface="Lucida Grande" panose="020B0600040502020204" pitchFamily="34" charset="0"/>
              </a:rPr>
              <a:t>Baranwal</a:t>
            </a:r>
            <a:r>
              <a:rPr lang="en-GB" dirty="0">
                <a:solidFill>
                  <a:schemeClr val="tx2"/>
                </a:solidFill>
                <a:latin typeface="Lucida Grande" panose="020B0600040502020204" pitchFamily="34" charset="0"/>
                <a:cs typeface="Lucida Grande" panose="020B0600040502020204" pitchFamily="34" charset="0"/>
              </a:rPr>
              <a:t>, </a:t>
            </a:r>
            <a:r>
              <a:rPr lang="en-GB" u="sng" dirty="0" err="1">
                <a:solidFill>
                  <a:schemeClr val="tx2"/>
                </a:solidFill>
                <a:latin typeface="Lucida Grande" panose="020B0600040502020204" pitchFamily="34" charset="0"/>
                <a:cs typeface="Lucida Grande" panose="020B0600040502020204" pitchFamily="34" charset="0"/>
              </a:rPr>
              <a:t>Yongbin</a:t>
            </a:r>
            <a:r>
              <a:rPr lang="en-GB" u="sng" dirty="0">
                <a:solidFill>
                  <a:schemeClr val="tx2"/>
                </a:solidFill>
                <a:latin typeface="Lucida Grande" panose="020B0600040502020204" pitchFamily="34" charset="0"/>
                <a:cs typeface="Lucida Grande" panose="020B0600040502020204" pitchFamily="34" charset="0"/>
              </a:rPr>
              <a:t> Li</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Yang You</a:t>
            </a:r>
            <a:r>
              <a:rPr lang="en-GB" dirty="0">
                <a:solidFill>
                  <a:schemeClr val="tx2"/>
                </a:solidFill>
                <a:latin typeface="Lucida Grande" panose="020B0600040502020204" pitchFamily="34" charset="0"/>
                <a:cs typeface="Lucida Grande" panose="020B0600040502020204" pitchFamily="34" charset="0"/>
              </a:rPr>
              <a:t>. 2022</a:t>
            </a:r>
          </a:p>
        </p:txBody>
      </p:sp>
      <p:sp>
        <p:nvSpPr>
          <p:cNvPr id="5" name="Content Placeholder 3">
            <a:extLst>
              <a:ext uri="{FF2B5EF4-FFF2-40B4-BE49-F238E27FC236}">
                <a16:creationId xmlns:a16="http://schemas.microsoft.com/office/drawing/2014/main" id="{EC740C89-34F9-AAB6-CD27-293DBD5ACA73}"/>
              </a:ext>
            </a:extLst>
          </p:cNvPr>
          <p:cNvSpPr txBox="1">
            <a:spLocks/>
          </p:cNvSpPr>
          <p:nvPr/>
        </p:nvSpPr>
        <p:spPr bwMode="auto">
          <a:xfrm>
            <a:off x="7011522" y="6146788"/>
            <a:ext cx="4264956" cy="17297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5"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2000" b="0">
                <a:solidFill>
                  <a:schemeClr val="bg1"/>
                </a:solidFill>
                <a:latin typeface="Trebuchet MS" panose="020B0603020202020204" pitchFamily="34" charset="0"/>
                <a:ea typeface="+mn-ea"/>
                <a:cs typeface="+mn-cs"/>
              </a:defRPr>
            </a:lvl1pPr>
            <a:lvl2pPr marL="685814"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800" b="0">
                <a:solidFill>
                  <a:schemeClr val="bg1"/>
                </a:solidFill>
                <a:latin typeface="Trebuchet MS" panose="020B0603020202020204" pitchFamily="34" charset="0"/>
              </a:defRPr>
            </a:lvl2pPr>
            <a:lvl3pPr marL="1143023"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600" b="0">
                <a:solidFill>
                  <a:schemeClr val="bg1"/>
                </a:solidFill>
                <a:latin typeface="Trebuchet MS" panose="020B0603020202020204" pitchFamily="34" charset="0"/>
              </a:defRPr>
            </a:lvl3pPr>
            <a:lvl4pPr marL="1600232" indent="-228605" algn="l" rtl="0" eaLnBrk="1" fontAlgn="base" hangingPunct="1">
              <a:spcBef>
                <a:spcPct val="20000"/>
              </a:spcBef>
              <a:spcAft>
                <a:spcPct val="0"/>
              </a:spcAft>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lgn="l" rtl="0" eaLnBrk="1" fontAlgn="base" hangingPunct="1">
              <a:spcBef>
                <a:spcPct val="20000"/>
              </a:spcBef>
              <a:spcAft>
                <a:spcPct val="0"/>
              </a:spcAft>
              <a:buClr>
                <a:schemeClr val="tx2"/>
              </a:buClr>
              <a:buFont typeface="Wingdings" panose="05000000000000000000" pitchFamily="2" charset="2"/>
              <a:buChar char="§"/>
              <a:defRPr sz="1200">
                <a:solidFill>
                  <a:schemeClr val="bg1"/>
                </a:solidFill>
                <a:latin typeface="Trebuchet MS" panose="020B0603020202020204" pitchFamily="34" charset="0"/>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defTabSz="914400"/>
            <a:r>
              <a:rPr lang="en-GB" kern="0" dirty="0"/>
              <a:t>In Tensor Parallelism, individual layers are split amongst GPUs</a:t>
            </a:r>
          </a:p>
          <a:p>
            <a:pPr defTabSz="914400"/>
            <a:r>
              <a:rPr lang="en-GB" kern="0" dirty="0"/>
              <a:t>Whole sequence is needed for training </a:t>
            </a:r>
          </a:p>
        </p:txBody>
      </p:sp>
      <p:sp>
        <p:nvSpPr>
          <p:cNvPr id="7" name="Content Placeholder 3">
            <a:extLst>
              <a:ext uri="{FF2B5EF4-FFF2-40B4-BE49-F238E27FC236}">
                <a16:creationId xmlns:a16="http://schemas.microsoft.com/office/drawing/2014/main" id="{F283F453-28E6-5CCA-4FE0-AC0018542228}"/>
              </a:ext>
            </a:extLst>
          </p:cNvPr>
          <p:cNvSpPr txBox="1">
            <a:spLocks/>
          </p:cNvSpPr>
          <p:nvPr/>
        </p:nvSpPr>
        <p:spPr bwMode="auto">
          <a:xfrm>
            <a:off x="12032880" y="6125858"/>
            <a:ext cx="4793874" cy="17297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5"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2000" b="0">
                <a:solidFill>
                  <a:schemeClr val="bg1"/>
                </a:solidFill>
                <a:latin typeface="Trebuchet MS" panose="020B0603020202020204" pitchFamily="34" charset="0"/>
                <a:ea typeface="+mn-ea"/>
                <a:cs typeface="+mn-cs"/>
              </a:defRPr>
            </a:lvl1pPr>
            <a:lvl2pPr marL="685814"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800" b="0">
                <a:solidFill>
                  <a:schemeClr val="bg1"/>
                </a:solidFill>
                <a:latin typeface="Trebuchet MS" panose="020B0603020202020204" pitchFamily="34" charset="0"/>
              </a:defRPr>
            </a:lvl2pPr>
            <a:lvl3pPr marL="1143023"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600" b="0">
                <a:solidFill>
                  <a:schemeClr val="bg1"/>
                </a:solidFill>
                <a:latin typeface="Trebuchet MS" panose="020B0603020202020204" pitchFamily="34" charset="0"/>
              </a:defRPr>
            </a:lvl3pPr>
            <a:lvl4pPr marL="1600232" indent="-228605" algn="l" rtl="0" eaLnBrk="1" fontAlgn="base" hangingPunct="1">
              <a:spcBef>
                <a:spcPct val="20000"/>
              </a:spcBef>
              <a:spcAft>
                <a:spcPct val="0"/>
              </a:spcAft>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lgn="l" rtl="0" eaLnBrk="1" fontAlgn="base" hangingPunct="1">
              <a:spcBef>
                <a:spcPct val="20000"/>
              </a:spcBef>
              <a:spcAft>
                <a:spcPct val="0"/>
              </a:spcAft>
              <a:buClr>
                <a:schemeClr val="tx2"/>
              </a:buClr>
              <a:buFont typeface="Wingdings" panose="05000000000000000000" pitchFamily="2" charset="2"/>
              <a:buChar char="§"/>
              <a:defRPr sz="1200">
                <a:solidFill>
                  <a:schemeClr val="bg1"/>
                </a:solidFill>
                <a:latin typeface="Trebuchet MS" panose="020B0603020202020204" pitchFamily="34" charset="0"/>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defTabSz="914400"/>
            <a:r>
              <a:rPr lang="en-GB" kern="0" dirty="0"/>
              <a:t>In Sequence Parallelism we distribute the sequence across </a:t>
            </a:r>
            <a:r>
              <a:rPr lang="en-GB" kern="0" dirty="0" err="1"/>
              <a:t>gpus</a:t>
            </a:r>
            <a:endParaRPr lang="en-GB" kern="0" dirty="0"/>
          </a:p>
          <a:p>
            <a:pPr defTabSz="914400"/>
            <a:r>
              <a:rPr lang="en-GB" kern="0" dirty="0"/>
              <a:t>Devices share the same parameters</a:t>
            </a:r>
          </a:p>
        </p:txBody>
      </p:sp>
      <p:pic>
        <p:nvPicPr>
          <p:cNvPr id="9" name="Picture 8">
            <a:extLst>
              <a:ext uri="{FF2B5EF4-FFF2-40B4-BE49-F238E27FC236}">
                <a16:creationId xmlns:a16="http://schemas.microsoft.com/office/drawing/2014/main" id="{94AE28F2-D289-192B-77B6-BD3AFC360A2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35995" r="35909" b="21859"/>
          <a:stretch/>
        </p:blipFill>
        <p:spPr>
          <a:xfrm>
            <a:off x="6687671" y="2234077"/>
            <a:ext cx="4029640" cy="3461048"/>
          </a:xfrm>
          <a:prstGeom prst="rect">
            <a:avLst/>
          </a:prstGeom>
        </p:spPr>
      </p:pic>
      <p:pic>
        <p:nvPicPr>
          <p:cNvPr id="10" name="Picture 9">
            <a:extLst>
              <a:ext uri="{FF2B5EF4-FFF2-40B4-BE49-F238E27FC236}">
                <a16:creationId xmlns:a16="http://schemas.microsoft.com/office/drawing/2014/main" id="{F4FDE596-67CE-7597-2BD5-4CEEF142CFD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3685" r="4313" b="21859"/>
          <a:stretch/>
        </p:blipFill>
        <p:spPr>
          <a:xfrm>
            <a:off x="11864796" y="2234077"/>
            <a:ext cx="4589930" cy="3461048"/>
          </a:xfrm>
          <a:prstGeom prst="rect">
            <a:avLst/>
          </a:prstGeom>
        </p:spPr>
      </p:pic>
    </p:spTree>
    <p:extLst>
      <p:ext uri="{BB962C8B-B14F-4D97-AF65-F5344CB8AC3E}">
        <p14:creationId xmlns:p14="http://schemas.microsoft.com/office/powerpoint/2010/main" val="3931445881"/>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7E10C-A845-92FA-D180-D16058A9D3F7}"/>
              </a:ext>
            </a:extLst>
          </p:cNvPr>
          <p:cNvSpPr>
            <a:spLocks noGrp="1"/>
          </p:cNvSpPr>
          <p:nvPr>
            <p:ph type="title"/>
          </p:nvPr>
        </p:nvSpPr>
        <p:spPr/>
        <p:txBody>
          <a:bodyPr/>
          <a:lstStyle/>
          <a:p>
            <a:r>
              <a:rPr lang="en-GB" sz="4400" dirty="0"/>
              <a:t>Ring self attention</a:t>
            </a:r>
          </a:p>
        </p:txBody>
      </p:sp>
      <p:sp>
        <p:nvSpPr>
          <p:cNvPr id="3" name="Text Placeholder 2">
            <a:extLst>
              <a:ext uri="{FF2B5EF4-FFF2-40B4-BE49-F238E27FC236}">
                <a16:creationId xmlns:a16="http://schemas.microsoft.com/office/drawing/2014/main" id="{A3ECEF82-4F9C-E35C-9ACA-DF1A90204AD4}"/>
              </a:ext>
            </a:extLst>
          </p:cNvPr>
          <p:cNvSpPr>
            <a:spLocks noGrp="1"/>
          </p:cNvSpPr>
          <p:nvPr>
            <p:ph type="body" sz="quarter" idx="10"/>
          </p:nvPr>
        </p:nvSpPr>
        <p:spPr/>
        <p:txBody>
          <a:bodyPr/>
          <a:lstStyle/>
          <a:p>
            <a:r>
              <a:rPr lang="en-GB" sz="2400" dirty="0">
                <a:solidFill>
                  <a:schemeClr val="tx2"/>
                </a:solidFill>
              </a:rPr>
              <a:t>Sequence Parallelism – Train with longer sequences</a:t>
            </a:r>
            <a:endParaRPr lang="en-GB" dirty="0"/>
          </a:p>
        </p:txBody>
      </p:sp>
      <p:sp>
        <p:nvSpPr>
          <p:cNvPr id="8" name="TextBox 7">
            <a:extLst>
              <a:ext uri="{FF2B5EF4-FFF2-40B4-BE49-F238E27FC236}">
                <a16:creationId xmlns:a16="http://schemas.microsoft.com/office/drawing/2014/main" id="{5B2CFDF2-022D-9645-787A-E82BA4EC8050}"/>
              </a:ext>
            </a:extLst>
          </p:cNvPr>
          <p:cNvSpPr txBox="1"/>
          <p:nvPr/>
        </p:nvSpPr>
        <p:spPr>
          <a:xfrm>
            <a:off x="569167" y="9442578"/>
            <a:ext cx="14560854"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en-GB" dirty="0">
                <a:solidFill>
                  <a:schemeClr val="tx2"/>
                </a:solidFill>
                <a:latin typeface="Lucida Grande" panose="020B0600040502020204" pitchFamily="34" charset="0"/>
                <a:cs typeface="Lucida Grande" panose="020B0600040502020204" pitchFamily="34" charset="0"/>
              </a:rPr>
              <a:t>Sequence Parallelism: Long Sequence Training from System Perspective. </a:t>
            </a:r>
            <a:r>
              <a:rPr lang="en-GB" u="sng" dirty="0" err="1">
                <a:solidFill>
                  <a:schemeClr val="tx2"/>
                </a:solidFill>
                <a:latin typeface="Lucida Grande" panose="020B0600040502020204" pitchFamily="34" charset="0"/>
                <a:cs typeface="Lucida Grande" panose="020B0600040502020204" pitchFamily="34" charset="0"/>
              </a:rPr>
              <a:t>Shenggui</a:t>
            </a:r>
            <a:r>
              <a:rPr lang="en-GB" u="sng" dirty="0">
                <a:solidFill>
                  <a:schemeClr val="tx2"/>
                </a:solidFill>
                <a:latin typeface="Lucida Grande" panose="020B0600040502020204" pitchFamily="34" charset="0"/>
                <a:cs typeface="Lucida Grande" panose="020B0600040502020204" pitchFamily="34" charset="0"/>
              </a:rPr>
              <a:t> Li</a:t>
            </a:r>
            <a:r>
              <a:rPr lang="en-GB" dirty="0">
                <a:solidFill>
                  <a:schemeClr val="tx2"/>
                </a:solidFill>
                <a:latin typeface="Lucida Grande" panose="020B0600040502020204" pitchFamily="34" charset="0"/>
                <a:cs typeface="Lucida Grande" panose="020B0600040502020204" pitchFamily="34" charset="0"/>
              </a:rPr>
              <a:t>, </a:t>
            </a:r>
            <a:r>
              <a:rPr lang="en-GB" u="sng" dirty="0" err="1">
                <a:solidFill>
                  <a:schemeClr val="tx2"/>
                </a:solidFill>
                <a:latin typeface="Lucida Grande" panose="020B0600040502020204" pitchFamily="34" charset="0"/>
                <a:cs typeface="Lucida Grande" panose="020B0600040502020204" pitchFamily="34" charset="0"/>
              </a:rPr>
              <a:t>Fuzhao</a:t>
            </a:r>
            <a:r>
              <a:rPr lang="en-GB" u="sng" dirty="0">
                <a:solidFill>
                  <a:schemeClr val="tx2"/>
                </a:solidFill>
                <a:latin typeface="Lucida Grande" panose="020B0600040502020204" pitchFamily="34" charset="0"/>
                <a:cs typeface="Lucida Grande" panose="020B0600040502020204" pitchFamily="34" charset="0"/>
              </a:rPr>
              <a:t> Xue</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Chaitanya </a:t>
            </a:r>
            <a:r>
              <a:rPr lang="en-GB" u="sng" dirty="0" err="1">
                <a:solidFill>
                  <a:schemeClr val="tx2"/>
                </a:solidFill>
                <a:latin typeface="Lucida Grande" panose="020B0600040502020204" pitchFamily="34" charset="0"/>
                <a:cs typeface="Lucida Grande" panose="020B0600040502020204" pitchFamily="34" charset="0"/>
              </a:rPr>
              <a:t>Baranwal</a:t>
            </a:r>
            <a:r>
              <a:rPr lang="en-GB" dirty="0">
                <a:solidFill>
                  <a:schemeClr val="tx2"/>
                </a:solidFill>
                <a:latin typeface="Lucida Grande" panose="020B0600040502020204" pitchFamily="34" charset="0"/>
                <a:cs typeface="Lucida Grande" panose="020B0600040502020204" pitchFamily="34" charset="0"/>
              </a:rPr>
              <a:t>, </a:t>
            </a:r>
            <a:r>
              <a:rPr lang="en-GB" u="sng" dirty="0" err="1">
                <a:solidFill>
                  <a:schemeClr val="tx2"/>
                </a:solidFill>
                <a:latin typeface="Lucida Grande" panose="020B0600040502020204" pitchFamily="34" charset="0"/>
                <a:cs typeface="Lucida Grande" panose="020B0600040502020204" pitchFamily="34" charset="0"/>
              </a:rPr>
              <a:t>Yongbin</a:t>
            </a:r>
            <a:r>
              <a:rPr lang="en-GB" u="sng" dirty="0">
                <a:solidFill>
                  <a:schemeClr val="tx2"/>
                </a:solidFill>
                <a:latin typeface="Lucida Grande" panose="020B0600040502020204" pitchFamily="34" charset="0"/>
                <a:cs typeface="Lucida Grande" panose="020B0600040502020204" pitchFamily="34" charset="0"/>
              </a:rPr>
              <a:t> Li</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Yang You</a:t>
            </a:r>
            <a:r>
              <a:rPr lang="en-GB" dirty="0">
                <a:solidFill>
                  <a:schemeClr val="tx2"/>
                </a:solidFill>
                <a:latin typeface="Lucida Grande" panose="020B0600040502020204" pitchFamily="34" charset="0"/>
                <a:cs typeface="Lucida Grande" panose="020B0600040502020204" pitchFamily="34" charset="0"/>
              </a:rPr>
              <a:t>. 2022</a:t>
            </a:r>
          </a:p>
        </p:txBody>
      </p:sp>
      <p:sp>
        <p:nvSpPr>
          <p:cNvPr id="7" name="Content Placeholder 3">
            <a:extLst>
              <a:ext uri="{FF2B5EF4-FFF2-40B4-BE49-F238E27FC236}">
                <a16:creationId xmlns:a16="http://schemas.microsoft.com/office/drawing/2014/main" id="{F283F453-28E6-5CCA-4FE0-AC0018542228}"/>
              </a:ext>
            </a:extLst>
          </p:cNvPr>
          <p:cNvSpPr txBox="1">
            <a:spLocks/>
          </p:cNvSpPr>
          <p:nvPr/>
        </p:nvSpPr>
        <p:spPr bwMode="auto">
          <a:xfrm>
            <a:off x="9574306" y="2666305"/>
            <a:ext cx="7986650" cy="47764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5"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2000" b="0">
                <a:solidFill>
                  <a:schemeClr val="bg1"/>
                </a:solidFill>
                <a:latin typeface="Trebuchet MS" panose="020B0603020202020204" pitchFamily="34" charset="0"/>
                <a:ea typeface="+mn-ea"/>
                <a:cs typeface="+mn-cs"/>
              </a:defRPr>
            </a:lvl1pPr>
            <a:lvl2pPr marL="685814"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800" b="0">
                <a:solidFill>
                  <a:schemeClr val="bg1"/>
                </a:solidFill>
                <a:latin typeface="Trebuchet MS" panose="020B0603020202020204" pitchFamily="34" charset="0"/>
              </a:defRPr>
            </a:lvl2pPr>
            <a:lvl3pPr marL="1143023"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600" b="0">
                <a:solidFill>
                  <a:schemeClr val="bg1"/>
                </a:solidFill>
                <a:latin typeface="Trebuchet MS" panose="020B0603020202020204" pitchFamily="34" charset="0"/>
              </a:defRPr>
            </a:lvl3pPr>
            <a:lvl4pPr marL="1600232" indent="-228605" algn="l" rtl="0" eaLnBrk="1" fontAlgn="base" hangingPunct="1">
              <a:spcBef>
                <a:spcPct val="20000"/>
              </a:spcBef>
              <a:spcAft>
                <a:spcPct val="0"/>
              </a:spcAft>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lgn="l" rtl="0" eaLnBrk="1" fontAlgn="base" hangingPunct="1">
              <a:spcBef>
                <a:spcPct val="20000"/>
              </a:spcBef>
              <a:spcAft>
                <a:spcPct val="0"/>
              </a:spcAft>
              <a:buClr>
                <a:schemeClr val="tx2"/>
              </a:buClr>
              <a:buFont typeface="Wingdings" panose="05000000000000000000" pitchFamily="2" charset="2"/>
              <a:buChar char="§"/>
              <a:defRPr sz="1200">
                <a:solidFill>
                  <a:schemeClr val="bg1"/>
                </a:solidFill>
                <a:latin typeface="Trebuchet MS" panose="020B0603020202020204" pitchFamily="34" charset="0"/>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defTabSz="914400"/>
            <a:r>
              <a:rPr lang="en-GB" kern="0" dirty="0"/>
              <a:t>Main challenge in sequence parallelism is calculating attention scores across devices</a:t>
            </a:r>
          </a:p>
          <a:p>
            <a:pPr defTabSz="914400"/>
            <a:r>
              <a:rPr lang="en-GB" kern="0" dirty="0"/>
              <a:t>Query, Key and Value (Q,K,V) matrices are split amongst the </a:t>
            </a:r>
            <a:r>
              <a:rPr lang="en-GB" kern="0" dirty="0" err="1"/>
              <a:t>gpus</a:t>
            </a:r>
            <a:endParaRPr lang="en-GB" kern="0" dirty="0"/>
          </a:p>
          <a:p>
            <a:pPr defTabSz="914400"/>
            <a:r>
              <a:rPr lang="en-GB" kern="0" dirty="0"/>
              <a:t>Key embeddings are transferred among the GPUs</a:t>
            </a:r>
          </a:p>
          <a:p>
            <a:pPr lvl="1" defTabSz="914400"/>
            <a:r>
              <a:rPr lang="en-GB" kern="0" dirty="0"/>
              <a:t>Query embeddings of each sub-sequence can multiply all key embeddings</a:t>
            </a:r>
          </a:p>
          <a:p>
            <a:pPr defTabSz="914400"/>
            <a:r>
              <a:rPr lang="en-GB" kern="0" dirty="0"/>
              <a:t>All query embeddings collect their attention scores on each device</a:t>
            </a:r>
          </a:p>
          <a:p>
            <a:pPr defTabSz="914400"/>
            <a:r>
              <a:rPr lang="en-GB" kern="0" dirty="0"/>
              <a:t>After attention scoring, Value embeddings are transferred among the GPUs to compute-self attention output.</a:t>
            </a:r>
          </a:p>
          <a:p>
            <a:pPr defTabSz="914400"/>
            <a:r>
              <a:rPr lang="en-GB" kern="0" dirty="0"/>
              <a:t>No communication in the MLP layer just self-attention module</a:t>
            </a:r>
          </a:p>
        </p:txBody>
      </p:sp>
      <p:pic>
        <p:nvPicPr>
          <p:cNvPr id="10" name="Picture 9">
            <a:extLst>
              <a:ext uri="{FF2B5EF4-FFF2-40B4-BE49-F238E27FC236}">
                <a16:creationId xmlns:a16="http://schemas.microsoft.com/office/drawing/2014/main" id="{9E2CF930-F243-4247-AA5D-5828C80AF165}"/>
              </a:ext>
            </a:extLst>
          </p:cNvPr>
          <p:cNvPicPr>
            <a:picLocks noChangeAspect="1"/>
          </p:cNvPicPr>
          <p:nvPr/>
        </p:nvPicPr>
        <p:blipFill>
          <a:blip r:embed="rId4"/>
          <a:stretch>
            <a:fillRect/>
          </a:stretch>
        </p:blipFill>
        <p:spPr>
          <a:xfrm>
            <a:off x="727044" y="2666305"/>
            <a:ext cx="7986652" cy="53672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78339810"/>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7E10C-A845-92FA-D180-D16058A9D3F7}"/>
              </a:ext>
            </a:extLst>
          </p:cNvPr>
          <p:cNvSpPr>
            <a:spLocks noGrp="1"/>
          </p:cNvSpPr>
          <p:nvPr>
            <p:ph type="title"/>
          </p:nvPr>
        </p:nvSpPr>
        <p:spPr/>
        <p:txBody>
          <a:bodyPr/>
          <a:lstStyle/>
          <a:p>
            <a:r>
              <a:rPr lang="en-GB" sz="4800"/>
              <a:t>Dealing with Memory Constraints</a:t>
            </a:r>
          </a:p>
        </p:txBody>
      </p:sp>
      <p:sp>
        <p:nvSpPr>
          <p:cNvPr id="3" name="Text Placeholder 2">
            <a:extLst>
              <a:ext uri="{FF2B5EF4-FFF2-40B4-BE49-F238E27FC236}">
                <a16:creationId xmlns:a16="http://schemas.microsoft.com/office/drawing/2014/main" id="{A3ECEF82-4F9C-E35C-9ACA-DF1A90204AD4}"/>
              </a:ext>
            </a:extLst>
          </p:cNvPr>
          <p:cNvSpPr>
            <a:spLocks noGrp="1"/>
          </p:cNvSpPr>
          <p:nvPr>
            <p:ph type="body" sz="quarter" idx="10"/>
          </p:nvPr>
        </p:nvSpPr>
        <p:spPr/>
        <p:txBody>
          <a:bodyPr/>
          <a:lstStyle/>
          <a:p>
            <a:r>
              <a:rPr lang="en-GB" sz="2400">
                <a:solidFill>
                  <a:schemeClr val="tx2"/>
                </a:solidFill>
              </a:rPr>
              <a:t>Sequence Parallelism</a:t>
            </a:r>
            <a:endParaRPr lang="en-GB"/>
          </a:p>
        </p:txBody>
      </p:sp>
      <p:sp>
        <p:nvSpPr>
          <p:cNvPr id="4" name="Content Placeholder 3">
            <a:extLst>
              <a:ext uri="{FF2B5EF4-FFF2-40B4-BE49-F238E27FC236}">
                <a16:creationId xmlns:a16="http://schemas.microsoft.com/office/drawing/2014/main" id="{F5321291-2C3D-32FF-25A9-9D0AE768D2A3}"/>
              </a:ext>
            </a:extLst>
          </p:cNvPr>
          <p:cNvSpPr>
            <a:spLocks noGrp="1"/>
          </p:cNvSpPr>
          <p:nvPr>
            <p:ph idx="1"/>
          </p:nvPr>
        </p:nvSpPr>
        <p:spPr>
          <a:xfrm>
            <a:off x="1543049" y="8240325"/>
            <a:ext cx="15201900" cy="885534"/>
          </a:xfrm>
        </p:spPr>
        <p:txBody>
          <a:bodyPr/>
          <a:lstStyle/>
          <a:p>
            <a:pPr marL="0" indent="0" algn="ctr">
              <a:buNone/>
            </a:pPr>
            <a:r>
              <a:rPr lang="en-GB" sz="2400" dirty="0"/>
              <a:t>Sequence parallelism allows you to get higher batch sizes and throughput during training by increasing the parallel size and same communication overhead as tensor parallelism</a:t>
            </a:r>
          </a:p>
        </p:txBody>
      </p:sp>
      <p:pic>
        <p:nvPicPr>
          <p:cNvPr id="6" name="Picture 5">
            <a:extLst>
              <a:ext uri="{FF2B5EF4-FFF2-40B4-BE49-F238E27FC236}">
                <a16:creationId xmlns:a16="http://schemas.microsoft.com/office/drawing/2014/main" id="{12C1351A-35B4-0649-3A77-CB07DD8789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98764" y="1947672"/>
            <a:ext cx="13290471" cy="5647965"/>
          </a:xfrm>
          <a:prstGeom prst="rect">
            <a:avLst/>
          </a:prstGeom>
        </p:spPr>
      </p:pic>
      <p:sp>
        <p:nvSpPr>
          <p:cNvPr id="7" name="TextBox 6">
            <a:extLst>
              <a:ext uri="{FF2B5EF4-FFF2-40B4-BE49-F238E27FC236}">
                <a16:creationId xmlns:a16="http://schemas.microsoft.com/office/drawing/2014/main" id="{9C3A8550-7200-F058-1CDE-D027D2F07E05}"/>
              </a:ext>
            </a:extLst>
          </p:cNvPr>
          <p:cNvSpPr txBox="1"/>
          <p:nvPr/>
        </p:nvSpPr>
        <p:spPr>
          <a:xfrm>
            <a:off x="569167" y="9442578"/>
            <a:ext cx="14560854"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en-GB">
                <a:solidFill>
                  <a:schemeClr val="tx2"/>
                </a:solidFill>
                <a:latin typeface="Lucida Grande" panose="020B0600040502020204" pitchFamily="34" charset="0"/>
                <a:cs typeface="Lucida Grande" panose="020B0600040502020204" pitchFamily="34" charset="0"/>
              </a:rPr>
              <a:t>Sequence Parallelism: Long Sequence Training from System Perspective. </a:t>
            </a:r>
            <a:r>
              <a:rPr lang="en-GB" u="sng" err="1">
                <a:solidFill>
                  <a:schemeClr val="tx2"/>
                </a:solidFill>
                <a:latin typeface="Lucida Grande" panose="020B0600040502020204" pitchFamily="34" charset="0"/>
                <a:cs typeface="Lucida Grande" panose="020B0600040502020204" pitchFamily="34" charset="0"/>
              </a:rPr>
              <a:t>Shenggui</a:t>
            </a:r>
            <a:r>
              <a:rPr lang="en-GB" u="sng">
                <a:solidFill>
                  <a:schemeClr val="tx2"/>
                </a:solidFill>
                <a:latin typeface="Lucida Grande" panose="020B0600040502020204" pitchFamily="34" charset="0"/>
                <a:cs typeface="Lucida Grande" panose="020B0600040502020204" pitchFamily="34" charset="0"/>
              </a:rPr>
              <a:t> Li</a:t>
            </a:r>
            <a:r>
              <a:rPr lang="en-GB">
                <a:solidFill>
                  <a:schemeClr val="tx2"/>
                </a:solidFill>
                <a:latin typeface="Lucida Grande" panose="020B0600040502020204" pitchFamily="34" charset="0"/>
                <a:cs typeface="Lucida Grande" panose="020B0600040502020204" pitchFamily="34" charset="0"/>
              </a:rPr>
              <a:t>, </a:t>
            </a:r>
            <a:r>
              <a:rPr lang="en-GB" u="sng" err="1">
                <a:solidFill>
                  <a:schemeClr val="tx2"/>
                </a:solidFill>
                <a:latin typeface="Lucida Grande" panose="020B0600040502020204" pitchFamily="34" charset="0"/>
                <a:cs typeface="Lucida Grande" panose="020B0600040502020204" pitchFamily="34" charset="0"/>
              </a:rPr>
              <a:t>Fuzhao</a:t>
            </a:r>
            <a:r>
              <a:rPr lang="en-GB" u="sng">
                <a:solidFill>
                  <a:schemeClr val="tx2"/>
                </a:solidFill>
                <a:latin typeface="Lucida Grande" panose="020B0600040502020204" pitchFamily="34" charset="0"/>
                <a:cs typeface="Lucida Grande" panose="020B0600040502020204" pitchFamily="34" charset="0"/>
              </a:rPr>
              <a:t> </a:t>
            </a:r>
            <a:r>
              <a:rPr lang="en-GB" u="sng" err="1">
                <a:solidFill>
                  <a:schemeClr val="tx2"/>
                </a:solidFill>
                <a:latin typeface="Lucida Grande" panose="020B0600040502020204" pitchFamily="34" charset="0"/>
                <a:cs typeface="Lucida Grande" panose="020B0600040502020204" pitchFamily="34" charset="0"/>
              </a:rPr>
              <a:t>Xue</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Chaitanya </a:t>
            </a:r>
            <a:r>
              <a:rPr lang="en-GB" u="sng" err="1">
                <a:solidFill>
                  <a:schemeClr val="tx2"/>
                </a:solidFill>
                <a:latin typeface="Lucida Grande" panose="020B0600040502020204" pitchFamily="34" charset="0"/>
                <a:cs typeface="Lucida Grande" panose="020B0600040502020204" pitchFamily="34" charset="0"/>
              </a:rPr>
              <a:t>Baranwal</a:t>
            </a:r>
            <a:r>
              <a:rPr lang="en-GB">
                <a:solidFill>
                  <a:schemeClr val="tx2"/>
                </a:solidFill>
                <a:latin typeface="Lucida Grande" panose="020B0600040502020204" pitchFamily="34" charset="0"/>
                <a:cs typeface="Lucida Grande" panose="020B0600040502020204" pitchFamily="34" charset="0"/>
              </a:rPr>
              <a:t>, </a:t>
            </a:r>
            <a:r>
              <a:rPr lang="en-GB" u="sng" err="1">
                <a:solidFill>
                  <a:schemeClr val="tx2"/>
                </a:solidFill>
                <a:latin typeface="Lucida Grande" panose="020B0600040502020204" pitchFamily="34" charset="0"/>
                <a:cs typeface="Lucida Grande" panose="020B0600040502020204" pitchFamily="34" charset="0"/>
              </a:rPr>
              <a:t>Yongbin</a:t>
            </a:r>
            <a:r>
              <a:rPr lang="en-GB" u="sng">
                <a:solidFill>
                  <a:schemeClr val="tx2"/>
                </a:solidFill>
                <a:latin typeface="Lucida Grande" panose="020B0600040502020204" pitchFamily="34" charset="0"/>
                <a:cs typeface="Lucida Grande" panose="020B0600040502020204" pitchFamily="34" charset="0"/>
              </a:rPr>
              <a:t> Li</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Yang You</a:t>
            </a:r>
            <a:r>
              <a:rPr lang="en-GB">
                <a:solidFill>
                  <a:schemeClr val="tx2"/>
                </a:solidFill>
                <a:latin typeface="Lucida Grande" panose="020B0600040502020204" pitchFamily="34" charset="0"/>
                <a:cs typeface="Lucida Grande" panose="020B0600040502020204" pitchFamily="34" charset="0"/>
              </a:rPr>
              <a:t>. 2022</a:t>
            </a:r>
          </a:p>
        </p:txBody>
      </p:sp>
    </p:spTree>
    <p:extLst>
      <p:ext uri="{BB962C8B-B14F-4D97-AF65-F5344CB8AC3E}">
        <p14:creationId xmlns:p14="http://schemas.microsoft.com/office/powerpoint/2010/main" val="935071723"/>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200"/>
              <a:t>Dealing with Memory Constraints</a:t>
            </a:r>
            <a:endParaRPr lang="en-US" sz="42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GB" sz="3000">
                <a:solidFill>
                  <a:schemeClr val="tx2"/>
                </a:solidFill>
              </a:rPr>
              <a:t>Sequence parallelism</a:t>
            </a:r>
            <a:endParaRPr lang="en-US" sz="3000">
              <a:solidFill>
                <a:schemeClr val="tx2"/>
              </a:solidFill>
            </a:endParaRPr>
          </a:p>
        </p:txBody>
      </p:sp>
      <p:pic>
        <p:nvPicPr>
          <p:cNvPr id="5" name="Picture 4">
            <a:extLst>
              <a:ext uri="{FF2B5EF4-FFF2-40B4-BE49-F238E27FC236}">
                <a16:creationId xmlns:a16="http://schemas.microsoft.com/office/drawing/2014/main" id="{C95ABC96-6708-8F93-5438-79AC1356F5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89853" y="2203313"/>
            <a:ext cx="12708294" cy="5551001"/>
          </a:xfrm>
          <a:prstGeom prst="rect">
            <a:avLst/>
          </a:prstGeom>
        </p:spPr>
      </p:pic>
      <p:sp>
        <p:nvSpPr>
          <p:cNvPr id="6" name="TextBox 5">
            <a:extLst>
              <a:ext uri="{FF2B5EF4-FFF2-40B4-BE49-F238E27FC236}">
                <a16:creationId xmlns:a16="http://schemas.microsoft.com/office/drawing/2014/main" id="{FD813273-78D7-5C8C-A231-B19DC9FDC0F3}"/>
              </a:ext>
            </a:extLst>
          </p:cNvPr>
          <p:cNvSpPr txBox="1"/>
          <p:nvPr/>
        </p:nvSpPr>
        <p:spPr>
          <a:xfrm>
            <a:off x="198938" y="9359323"/>
            <a:ext cx="1351706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a:solidFill>
                  <a:schemeClr val="tx2"/>
                </a:solidFill>
                <a:latin typeface="Lucida Grande" panose="020B0600040502020204" pitchFamily="34" charset="0"/>
                <a:cs typeface="Lucida Grande" panose="020B0600040502020204" pitchFamily="34" charset="0"/>
              </a:rPr>
              <a:t>Reducing Activation </a:t>
            </a:r>
            <a:r>
              <a:rPr lang="en-GB" err="1">
                <a:solidFill>
                  <a:schemeClr val="tx2"/>
                </a:solidFill>
                <a:latin typeface="Lucida Grande" panose="020B0600040502020204" pitchFamily="34" charset="0"/>
                <a:cs typeface="Lucida Grande" panose="020B0600040502020204" pitchFamily="34" charset="0"/>
              </a:rPr>
              <a:t>Recomputation</a:t>
            </a:r>
            <a:r>
              <a:rPr lang="en-GB">
                <a:solidFill>
                  <a:schemeClr val="tx2"/>
                </a:solidFill>
                <a:latin typeface="Lucida Grande" panose="020B0600040502020204" pitchFamily="34" charset="0"/>
                <a:cs typeface="Lucida Grande" panose="020B0600040502020204" pitchFamily="34" charset="0"/>
              </a:rPr>
              <a:t> in Large Transformer Models. </a:t>
            </a:r>
            <a:r>
              <a:rPr lang="en-GB" u="sng">
                <a:solidFill>
                  <a:schemeClr val="tx2"/>
                </a:solidFill>
                <a:latin typeface="Lucida Grande" panose="020B0600040502020204" pitchFamily="34" charset="0"/>
                <a:cs typeface="Lucida Grande" panose="020B0600040502020204" pitchFamily="34" charset="0"/>
              </a:rPr>
              <a:t>Vijay </a:t>
            </a:r>
            <a:r>
              <a:rPr lang="en-GB" u="sng" err="1">
                <a:solidFill>
                  <a:schemeClr val="tx2"/>
                </a:solidFill>
                <a:latin typeface="Lucida Grande" panose="020B0600040502020204" pitchFamily="34" charset="0"/>
                <a:cs typeface="Lucida Grande" panose="020B0600040502020204" pitchFamily="34" charset="0"/>
              </a:rPr>
              <a:t>Korthikanti</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Jared Casper</a:t>
            </a:r>
            <a:r>
              <a:rPr lang="en-GB">
                <a:solidFill>
                  <a:schemeClr val="tx2"/>
                </a:solidFill>
                <a:latin typeface="Lucida Grande" panose="020B0600040502020204" pitchFamily="34" charset="0"/>
                <a:cs typeface="Lucida Grande" panose="020B0600040502020204" pitchFamily="34" charset="0"/>
              </a:rPr>
              <a:t>, </a:t>
            </a:r>
            <a:r>
              <a:rPr lang="en-GB" u="sng" err="1">
                <a:solidFill>
                  <a:schemeClr val="tx2"/>
                </a:solidFill>
                <a:latin typeface="Lucida Grande" panose="020B0600040502020204" pitchFamily="34" charset="0"/>
                <a:cs typeface="Lucida Grande" panose="020B0600040502020204" pitchFamily="34" charset="0"/>
              </a:rPr>
              <a:t>Sangkug</a:t>
            </a:r>
            <a:r>
              <a:rPr lang="en-GB" u="sng">
                <a:solidFill>
                  <a:schemeClr val="tx2"/>
                </a:solidFill>
                <a:latin typeface="Lucida Grande" panose="020B0600040502020204" pitchFamily="34" charset="0"/>
                <a:cs typeface="Lucida Grande" panose="020B0600040502020204" pitchFamily="34" charset="0"/>
              </a:rPr>
              <a:t> </a:t>
            </a:r>
            <a:r>
              <a:rPr lang="en-GB" u="sng" err="1">
                <a:solidFill>
                  <a:schemeClr val="tx2"/>
                </a:solidFill>
                <a:latin typeface="Lucida Grande" panose="020B0600040502020204" pitchFamily="34" charset="0"/>
                <a:cs typeface="Lucida Grande" panose="020B0600040502020204" pitchFamily="34" charset="0"/>
              </a:rPr>
              <a:t>Lym</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Lawrence McAfee</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Michael </a:t>
            </a:r>
            <a:r>
              <a:rPr lang="en-GB" u="sng" err="1">
                <a:solidFill>
                  <a:schemeClr val="tx2"/>
                </a:solidFill>
                <a:latin typeface="Lucida Grande" panose="020B0600040502020204" pitchFamily="34" charset="0"/>
                <a:cs typeface="Lucida Grande" panose="020B0600040502020204" pitchFamily="34" charset="0"/>
              </a:rPr>
              <a:t>Andersch</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Mohammad </a:t>
            </a:r>
            <a:r>
              <a:rPr lang="en-GB" u="sng" err="1">
                <a:solidFill>
                  <a:schemeClr val="tx2"/>
                </a:solidFill>
                <a:latin typeface="Lucida Grande" panose="020B0600040502020204" pitchFamily="34" charset="0"/>
                <a:cs typeface="Lucida Grande" panose="020B0600040502020204" pitchFamily="34" charset="0"/>
              </a:rPr>
              <a:t>Shoeybi</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Bryan Catanzaro</a:t>
            </a:r>
            <a:r>
              <a:rPr lang="en-GB">
                <a:solidFill>
                  <a:schemeClr val="tx2"/>
                </a:solidFill>
                <a:latin typeface="Lucida Grande" panose="020B0600040502020204" pitchFamily="34" charset="0"/>
                <a:cs typeface="Lucida Grande" panose="020B0600040502020204" pitchFamily="34" charset="0"/>
              </a:rPr>
              <a:t>. 2022</a:t>
            </a:r>
          </a:p>
        </p:txBody>
      </p:sp>
      <p:sp>
        <p:nvSpPr>
          <p:cNvPr id="7" name="Arrow: Right 6">
            <a:extLst>
              <a:ext uri="{FF2B5EF4-FFF2-40B4-BE49-F238E27FC236}">
                <a16:creationId xmlns:a16="http://schemas.microsoft.com/office/drawing/2014/main" id="{133CC4DA-30AB-898E-BE2B-B660B523AF3A}"/>
              </a:ext>
            </a:extLst>
          </p:cNvPr>
          <p:cNvSpPr/>
          <p:nvPr/>
        </p:nvSpPr>
        <p:spPr>
          <a:xfrm>
            <a:off x="3725902" y="4019110"/>
            <a:ext cx="681135" cy="2981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CEB9CAF0-D72C-4D9B-8067-9B334BD6EBBE}"/>
              </a:ext>
            </a:extLst>
          </p:cNvPr>
          <p:cNvSpPr/>
          <p:nvPr/>
        </p:nvSpPr>
        <p:spPr>
          <a:xfrm>
            <a:off x="3741103" y="5603450"/>
            <a:ext cx="681135" cy="29814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3">
            <a:extLst>
              <a:ext uri="{FF2B5EF4-FFF2-40B4-BE49-F238E27FC236}">
                <a16:creationId xmlns:a16="http://schemas.microsoft.com/office/drawing/2014/main" id="{78B71D4B-E1CE-E7E5-6082-590DD93E25EB}"/>
              </a:ext>
            </a:extLst>
          </p:cNvPr>
          <p:cNvSpPr>
            <a:spLocks noGrp="1"/>
          </p:cNvSpPr>
          <p:nvPr>
            <p:ph idx="1"/>
          </p:nvPr>
        </p:nvSpPr>
        <p:spPr>
          <a:xfrm>
            <a:off x="1257300" y="8240325"/>
            <a:ext cx="15773400" cy="428626"/>
          </a:xfrm>
        </p:spPr>
        <p:txBody>
          <a:bodyPr/>
          <a:lstStyle/>
          <a:p>
            <a:pPr marL="0" indent="0" algn="ctr">
              <a:buNone/>
            </a:pPr>
            <a:r>
              <a:rPr lang="en-GB" sz="3200" dirty="0"/>
              <a:t>Tensor + Sequence Parallel has the same communication overhead as Tensor Parallel</a:t>
            </a:r>
          </a:p>
        </p:txBody>
      </p:sp>
    </p:spTree>
    <p:extLst>
      <p:ext uri="{BB962C8B-B14F-4D97-AF65-F5344CB8AC3E}">
        <p14:creationId xmlns:p14="http://schemas.microsoft.com/office/powerpoint/2010/main" val="4106211503"/>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4"/>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Activations checkpointing</a:t>
            </a:r>
            <a:endParaRPr lang="en-US"/>
          </a:p>
        </p:txBody>
      </p:sp>
    </p:spTree>
    <p:extLst>
      <p:ext uri="{BB962C8B-B14F-4D97-AF65-F5344CB8AC3E}">
        <p14:creationId xmlns:p14="http://schemas.microsoft.com/office/powerpoint/2010/main" val="996568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02A0-59A6-4177-9644-3CE1C33CE74A}"/>
              </a:ext>
            </a:extLst>
          </p:cNvPr>
          <p:cNvSpPr>
            <a:spLocks noGrp="1"/>
          </p:cNvSpPr>
          <p:nvPr>
            <p:ph type="title"/>
          </p:nvPr>
        </p:nvSpPr>
        <p:spPr/>
        <p:txBody>
          <a:bodyPr/>
          <a:lstStyle/>
          <a:p>
            <a:r>
              <a:rPr lang="en-GB"/>
              <a:t>Activation recompute challenges</a:t>
            </a:r>
            <a:endParaRPr lang="en-US"/>
          </a:p>
        </p:txBody>
      </p:sp>
      <p:sp>
        <p:nvSpPr>
          <p:cNvPr id="3" name="Text Placeholder 2">
            <a:extLst>
              <a:ext uri="{FF2B5EF4-FFF2-40B4-BE49-F238E27FC236}">
                <a16:creationId xmlns:a16="http://schemas.microsoft.com/office/drawing/2014/main" id="{7AD13CA3-56EE-435D-8423-DDA9C65B02FC}"/>
              </a:ext>
            </a:extLst>
          </p:cNvPr>
          <p:cNvSpPr>
            <a:spLocks noGrp="1"/>
          </p:cNvSpPr>
          <p:nvPr>
            <p:ph type="body" sz="quarter" idx="10"/>
          </p:nvPr>
        </p:nvSpPr>
        <p:spPr/>
        <p:txBody>
          <a:bodyPr/>
          <a:lstStyle/>
          <a:p>
            <a:r>
              <a:rPr lang="en-US" sz="3000" dirty="0">
                <a:solidFill>
                  <a:schemeClr val="tx2"/>
                </a:solidFill>
              </a:rPr>
              <a:t>Activation Definition</a:t>
            </a:r>
          </a:p>
        </p:txBody>
      </p:sp>
      <p:sp>
        <p:nvSpPr>
          <p:cNvPr id="13" name="TextBox 12">
            <a:extLst>
              <a:ext uri="{FF2B5EF4-FFF2-40B4-BE49-F238E27FC236}">
                <a16:creationId xmlns:a16="http://schemas.microsoft.com/office/drawing/2014/main" id="{636956A4-ACE7-4BD9-19A7-C3FB9C260CD1}"/>
              </a:ext>
            </a:extLst>
          </p:cNvPr>
          <p:cNvSpPr txBox="1"/>
          <p:nvPr/>
        </p:nvSpPr>
        <p:spPr>
          <a:xfrm>
            <a:off x="3321698" y="4743536"/>
            <a:ext cx="11644604" cy="107721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GB" sz="3200" b="1" dirty="0">
                <a:solidFill>
                  <a:schemeClr val="bg1"/>
                </a:solidFill>
              </a:rPr>
              <a:t>Activation: </a:t>
            </a:r>
            <a:r>
              <a:rPr lang="en-GB" sz="3200" dirty="0">
                <a:solidFill>
                  <a:schemeClr val="bg1"/>
                </a:solidFill>
              </a:rPr>
              <a:t>Any tensor that is created in the forward pass and is necessary for gradient computation in the backward pass</a:t>
            </a:r>
          </a:p>
        </p:txBody>
      </p:sp>
      <p:sp>
        <p:nvSpPr>
          <p:cNvPr id="4" name="TextBox 3">
            <a:extLst>
              <a:ext uri="{FF2B5EF4-FFF2-40B4-BE49-F238E27FC236}">
                <a16:creationId xmlns:a16="http://schemas.microsoft.com/office/drawing/2014/main" id="{AC1D2359-EA22-5EF9-B06C-FE824B615A59}"/>
              </a:ext>
            </a:extLst>
          </p:cNvPr>
          <p:cNvSpPr txBox="1"/>
          <p:nvPr/>
        </p:nvSpPr>
        <p:spPr>
          <a:xfrm>
            <a:off x="198938" y="9359323"/>
            <a:ext cx="1351706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dirty="0">
                <a:solidFill>
                  <a:schemeClr val="tx2"/>
                </a:solidFill>
                <a:latin typeface="Lucida Grande" panose="020B0600040502020204" pitchFamily="34" charset="0"/>
                <a:cs typeface="Lucida Grande" panose="020B0600040502020204" pitchFamily="34" charset="0"/>
              </a:rPr>
              <a:t>Reducing Activation </a:t>
            </a:r>
            <a:r>
              <a:rPr lang="en-GB" dirty="0" err="1">
                <a:solidFill>
                  <a:schemeClr val="tx2"/>
                </a:solidFill>
                <a:latin typeface="Lucida Grande" panose="020B0600040502020204" pitchFamily="34" charset="0"/>
                <a:cs typeface="Lucida Grande" panose="020B0600040502020204" pitchFamily="34" charset="0"/>
              </a:rPr>
              <a:t>Recomputation</a:t>
            </a:r>
            <a:r>
              <a:rPr lang="en-GB" dirty="0">
                <a:solidFill>
                  <a:schemeClr val="tx2"/>
                </a:solidFill>
                <a:latin typeface="Lucida Grande" panose="020B0600040502020204" pitchFamily="34" charset="0"/>
                <a:cs typeface="Lucida Grande" panose="020B0600040502020204" pitchFamily="34" charset="0"/>
              </a:rPr>
              <a:t> in Large Transformer Models. </a:t>
            </a:r>
            <a:r>
              <a:rPr lang="en-GB" u="sng" dirty="0">
                <a:solidFill>
                  <a:schemeClr val="tx2"/>
                </a:solidFill>
                <a:latin typeface="Lucida Grande" panose="020B0600040502020204" pitchFamily="34" charset="0"/>
                <a:cs typeface="Lucida Grande" panose="020B0600040502020204" pitchFamily="34" charset="0"/>
              </a:rPr>
              <a:t>Vijay </a:t>
            </a:r>
            <a:r>
              <a:rPr lang="en-GB" u="sng" dirty="0" err="1">
                <a:solidFill>
                  <a:schemeClr val="tx2"/>
                </a:solidFill>
                <a:latin typeface="Lucida Grande" panose="020B0600040502020204" pitchFamily="34" charset="0"/>
                <a:cs typeface="Lucida Grande" panose="020B0600040502020204" pitchFamily="34" charset="0"/>
              </a:rPr>
              <a:t>Korthikanti</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Jared Casper</a:t>
            </a:r>
            <a:r>
              <a:rPr lang="en-GB" dirty="0">
                <a:solidFill>
                  <a:schemeClr val="tx2"/>
                </a:solidFill>
                <a:latin typeface="Lucida Grande" panose="020B0600040502020204" pitchFamily="34" charset="0"/>
                <a:cs typeface="Lucida Grande" panose="020B0600040502020204" pitchFamily="34" charset="0"/>
              </a:rPr>
              <a:t>, </a:t>
            </a:r>
            <a:r>
              <a:rPr lang="en-GB" u="sng" dirty="0" err="1">
                <a:solidFill>
                  <a:schemeClr val="tx2"/>
                </a:solidFill>
                <a:latin typeface="Lucida Grande" panose="020B0600040502020204" pitchFamily="34" charset="0"/>
                <a:cs typeface="Lucida Grande" panose="020B0600040502020204" pitchFamily="34" charset="0"/>
              </a:rPr>
              <a:t>Sangkug</a:t>
            </a:r>
            <a:r>
              <a:rPr lang="en-GB" u="sng" dirty="0">
                <a:solidFill>
                  <a:schemeClr val="tx2"/>
                </a:solidFill>
                <a:latin typeface="Lucida Grande" panose="020B0600040502020204" pitchFamily="34" charset="0"/>
                <a:cs typeface="Lucida Grande" panose="020B0600040502020204" pitchFamily="34" charset="0"/>
              </a:rPr>
              <a:t> </a:t>
            </a:r>
            <a:r>
              <a:rPr lang="en-GB" u="sng" dirty="0" err="1">
                <a:solidFill>
                  <a:schemeClr val="tx2"/>
                </a:solidFill>
                <a:latin typeface="Lucida Grande" panose="020B0600040502020204" pitchFamily="34" charset="0"/>
                <a:cs typeface="Lucida Grande" panose="020B0600040502020204" pitchFamily="34" charset="0"/>
              </a:rPr>
              <a:t>Lym</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Lawrence McAfee</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Michael </a:t>
            </a:r>
            <a:r>
              <a:rPr lang="en-GB" u="sng" dirty="0" err="1">
                <a:solidFill>
                  <a:schemeClr val="tx2"/>
                </a:solidFill>
                <a:latin typeface="Lucida Grande" panose="020B0600040502020204" pitchFamily="34" charset="0"/>
                <a:cs typeface="Lucida Grande" panose="020B0600040502020204" pitchFamily="34" charset="0"/>
              </a:rPr>
              <a:t>Andersch</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Mohammad </a:t>
            </a:r>
            <a:r>
              <a:rPr lang="en-GB" u="sng" dirty="0" err="1">
                <a:solidFill>
                  <a:schemeClr val="tx2"/>
                </a:solidFill>
                <a:latin typeface="Lucida Grande" panose="020B0600040502020204" pitchFamily="34" charset="0"/>
                <a:cs typeface="Lucida Grande" panose="020B0600040502020204" pitchFamily="34" charset="0"/>
              </a:rPr>
              <a:t>Shoeybi</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Bryan Catanzaro</a:t>
            </a:r>
            <a:r>
              <a:rPr lang="en-GB" dirty="0">
                <a:solidFill>
                  <a:schemeClr val="tx2"/>
                </a:solidFill>
                <a:latin typeface="Lucida Grande" panose="020B0600040502020204" pitchFamily="34" charset="0"/>
                <a:cs typeface="Lucida Grande" panose="020B0600040502020204" pitchFamily="34" charset="0"/>
              </a:rPr>
              <a:t>. 2022</a:t>
            </a:r>
          </a:p>
        </p:txBody>
      </p:sp>
    </p:spTree>
    <p:extLst>
      <p:ext uri="{BB962C8B-B14F-4D97-AF65-F5344CB8AC3E}">
        <p14:creationId xmlns:p14="http://schemas.microsoft.com/office/powerpoint/2010/main" val="1011536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885EA7-4F2D-9A25-6220-01854CA0E4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9892" y="4825914"/>
            <a:ext cx="8107371" cy="2859896"/>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987132CF-EE95-4CFD-B6EC-D3B027D0FE9A}"/>
              </a:ext>
            </a:extLst>
          </p:cNvPr>
          <p:cNvSpPr>
            <a:spLocks noGrp="1"/>
          </p:cNvSpPr>
          <p:nvPr>
            <p:ph type="title"/>
          </p:nvPr>
        </p:nvSpPr>
        <p:spPr/>
        <p:txBody>
          <a:bodyPr/>
          <a:lstStyle/>
          <a:p>
            <a:r>
              <a:rPr lang="sv-SE" sz="4200" err="1">
                <a:latin typeface="Trebuchet MS"/>
              </a:rPr>
              <a:t>Some</a:t>
            </a:r>
            <a:r>
              <a:rPr lang="sv-SE" sz="4200">
                <a:latin typeface="Trebuchet MS"/>
              </a:rPr>
              <a:t> </a:t>
            </a:r>
            <a:r>
              <a:rPr lang="en-US" sz="4200">
                <a:latin typeface="Trebuchet MS"/>
              </a:rPr>
              <a:t>Concepts</a:t>
            </a:r>
            <a:endParaRPr lang="en-US" sz="4200"/>
          </a:p>
        </p:txBody>
      </p:sp>
      <p:sp>
        <p:nvSpPr>
          <p:cNvPr id="13" name="Text Placeholder 12">
            <a:extLst>
              <a:ext uri="{FF2B5EF4-FFF2-40B4-BE49-F238E27FC236}">
                <a16:creationId xmlns:a16="http://schemas.microsoft.com/office/drawing/2014/main" id="{EA92D5B2-E149-4502-AD7A-C29864AC3F62}"/>
              </a:ext>
            </a:extLst>
          </p:cNvPr>
          <p:cNvSpPr>
            <a:spLocks noGrp="1"/>
          </p:cNvSpPr>
          <p:nvPr>
            <p:ph type="body" sz="quarter" idx="10"/>
          </p:nvPr>
        </p:nvSpPr>
        <p:spPr/>
        <p:txBody>
          <a:bodyPr/>
          <a:lstStyle/>
          <a:p>
            <a:r>
              <a:rPr lang="sv-SE"/>
              <a:t>Collective Communications</a:t>
            </a:r>
            <a:endParaRPr lang="en-GB"/>
          </a:p>
        </p:txBody>
      </p:sp>
      <p:sp>
        <p:nvSpPr>
          <p:cNvPr id="8" name="TextBox 7">
            <a:extLst>
              <a:ext uri="{FF2B5EF4-FFF2-40B4-BE49-F238E27FC236}">
                <a16:creationId xmlns:a16="http://schemas.microsoft.com/office/drawing/2014/main" id="{F3BA1B0A-5D46-4231-BC69-55EFBB530C35}"/>
              </a:ext>
            </a:extLst>
          </p:cNvPr>
          <p:cNvSpPr txBox="1"/>
          <p:nvPr/>
        </p:nvSpPr>
        <p:spPr>
          <a:xfrm>
            <a:off x="2358" y="9804602"/>
            <a:ext cx="9141642" cy="3231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sv-SE" sz="1500">
                <a:solidFill>
                  <a:srgbClr val="76B900"/>
                </a:solidFill>
              </a:rPr>
              <a:t>https://docs.nvidia.com/deeplearning/nccl/user-guide/docs/usage/operations.html</a:t>
            </a:r>
          </a:p>
        </p:txBody>
      </p:sp>
      <p:pic>
        <p:nvPicPr>
          <p:cNvPr id="12" name="Picture 11">
            <a:extLst>
              <a:ext uri="{FF2B5EF4-FFF2-40B4-BE49-F238E27FC236}">
                <a16:creationId xmlns:a16="http://schemas.microsoft.com/office/drawing/2014/main" id="{326C3ABF-8FBC-A3A6-8623-37146AA85B2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92626" y="4837447"/>
            <a:ext cx="7671102" cy="2855163"/>
          </a:xfrm>
          <a:prstGeom prst="rect">
            <a:avLst/>
          </a:prstGeom>
          <a:ln>
            <a:noFill/>
          </a:ln>
          <a:effectLst>
            <a:outerShdw blurRad="190500" algn="tl" rotWithShape="0">
              <a:srgbClr val="000000">
                <a:alpha val="70000"/>
              </a:srgbClr>
            </a:outerShdw>
          </a:effectLst>
        </p:spPr>
      </p:pic>
      <p:sp>
        <p:nvSpPr>
          <p:cNvPr id="9" name="Arrow: Right 8">
            <a:extLst>
              <a:ext uri="{FF2B5EF4-FFF2-40B4-BE49-F238E27FC236}">
                <a16:creationId xmlns:a16="http://schemas.microsoft.com/office/drawing/2014/main" id="{992DDA2A-AE3C-3167-4A98-C0EC074A311F}"/>
              </a:ext>
            </a:extLst>
          </p:cNvPr>
          <p:cNvSpPr/>
          <p:nvPr/>
        </p:nvSpPr>
        <p:spPr>
          <a:xfrm rot="7993744">
            <a:off x="7351443" y="4482873"/>
            <a:ext cx="410907" cy="48340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Right 16">
            <a:extLst>
              <a:ext uri="{FF2B5EF4-FFF2-40B4-BE49-F238E27FC236}">
                <a16:creationId xmlns:a16="http://schemas.microsoft.com/office/drawing/2014/main" id="{689C7126-7A39-A5FE-462E-79565D2E0829}"/>
              </a:ext>
            </a:extLst>
          </p:cNvPr>
          <p:cNvSpPr/>
          <p:nvPr/>
        </p:nvSpPr>
        <p:spPr>
          <a:xfrm rot="7993744">
            <a:off x="14514242" y="4546824"/>
            <a:ext cx="410907" cy="48340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Right 17">
            <a:extLst>
              <a:ext uri="{FF2B5EF4-FFF2-40B4-BE49-F238E27FC236}">
                <a16:creationId xmlns:a16="http://schemas.microsoft.com/office/drawing/2014/main" id="{D20351A3-71E2-C78B-1E6D-31D1CE2030D7}"/>
              </a:ext>
            </a:extLst>
          </p:cNvPr>
          <p:cNvSpPr/>
          <p:nvPr/>
        </p:nvSpPr>
        <p:spPr>
          <a:xfrm rot="7993744">
            <a:off x="15208525" y="4595743"/>
            <a:ext cx="410907" cy="48340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8E502A14-68C3-B18A-9425-0C2E1802EDD1}"/>
              </a:ext>
            </a:extLst>
          </p:cNvPr>
          <p:cNvSpPr/>
          <p:nvPr/>
        </p:nvSpPr>
        <p:spPr>
          <a:xfrm rot="7993744">
            <a:off x="15963543" y="4595743"/>
            <a:ext cx="410907" cy="48340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AAF23E5E-48E3-5F14-1672-93AE4989030A}"/>
              </a:ext>
            </a:extLst>
          </p:cNvPr>
          <p:cNvSpPr/>
          <p:nvPr/>
        </p:nvSpPr>
        <p:spPr>
          <a:xfrm rot="7993744">
            <a:off x="16742861" y="4595744"/>
            <a:ext cx="410907" cy="48340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4925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02A0-59A6-4177-9644-3CE1C33CE74A}"/>
              </a:ext>
            </a:extLst>
          </p:cNvPr>
          <p:cNvSpPr>
            <a:spLocks noGrp="1"/>
          </p:cNvSpPr>
          <p:nvPr>
            <p:ph type="title"/>
          </p:nvPr>
        </p:nvSpPr>
        <p:spPr/>
        <p:txBody>
          <a:bodyPr/>
          <a:lstStyle/>
          <a:p>
            <a:r>
              <a:rPr lang="en-GB"/>
              <a:t>Activation recompute challenges</a:t>
            </a:r>
            <a:endParaRPr lang="en-US"/>
          </a:p>
        </p:txBody>
      </p:sp>
      <p:sp>
        <p:nvSpPr>
          <p:cNvPr id="3" name="Text Placeholder 2">
            <a:extLst>
              <a:ext uri="{FF2B5EF4-FFF2-40B4-BE49-F238E27FC236}">
                <a16:creationId xmlns:a16="http://schemas.microsoft.com/office/drawing/2014/main" id="{7AD13CA3-56EE-435D-8423-DDA9C65B02FC}"/>
              </a:ext>
            </a:extLst>
          </p:cNvPr>
          <p:cNvSpPr>
            <a:spLocks noGrp="1"/>
          </p:cNvSpPr>
          <p:nvPr>
            <p:ph type="body" sz="quarter" idx="10"/>
          </p:nvPr>
        </p:nvSpPr>
        <p:spPr/>
        <p:txBody>
          <a:bodyPr/>
          <a:lstStyle/>
          <a:p>
            <a:r>
              <a:rPr lang="en-US" sz="3000" dirty="0">
                <a:solidFill>
                  <a:schemeClr val="tx2"/>
                </a:solidFill>
              </a:rPr>
              <a:t>Activation Memory Per Transformer Layer</a:t>
            </a:r>
          </a:p>
        </p:txBody>
      </p:sp>
      <p:grpSp>
        <p:nvGrpSpPr>
          <p:cNvPr id="8" name="Group 7">
            <a:extLst>
              <a:ext uri="{FF2B5EF4-FFF2-40B4-BE49-F238E27FC236}">
                <a16:creationId xmlns:a16="http://schemas.microsoft.com/office/drawing/2014/main" id="{C44203BF-5268-A96E-D579-D44385B75BD0}"/>
              </a:ext>
            </a:extLst>
          </p:cNvPr>
          <p:cNvGrpSpPr/>
          <p:nvPr/>
        </p:nvGrpSpPr>
        <p:grpSpPr>
          <a:xfrm>
            <a:off x="3082389" y="1732521"/>
            <a:ext cx="12123222" cy="7617166"/>
            <a:chOff x="2389937" y="1947673"/>
            <a:chExt cx="12807481" cy="7799833"/>
          </a:xfrm>
        </p:grpSpPr>
        <p:pic>
          <p:nvPicPr>
            <p:cNvPr id="5" name="Picture 4">
              <a:extLst>
                <a:ext uri="{FF2B5EF4-FFF2-40B4-BE49-F238E27FC236}">
                  <a16:creationId xmlns:a16="http://schemas.microsoft.com/office/drawing/2014/main" id="{B736D390-E301-56F3-441E-B0FCD26D88B0}"/>
                </a:ext>
              </a:extLst>
            </p:cNvPr>
            <p:cNvPicPr>
              <a:picLocks noChangeAspect="1"/>
            </p:cNvPicPr>
            <p:nvPr/>
          </p:nvPicPr>
          <p:blipFill rotWithShape="1">
            <a:blip r:embed="rId3"/>
            <a:srcRect b="22505"/>
            <a:stretch/>
          </p:blipFill>
          <p:spPr>
            <a:xfrm rot="16200000">
              <a:off x="-383089" y="4720699"/>
              <a:ext cx="7799833" cy="2253782"/>
            </a:xfrm>
            <a:prstGeom prst="rect">
              <a:avLst/>
            </a:prstGeom>
          </p:spPr>
        </p:pic>
        <p:pic>
          <p:nvPicPr>
            <p:cNvPr id="7" name="Picture 6">
              <a:extLst>
                <a:ext uri="{FF2B5EF4-FFF2-40B4-BE49-F238E27FC236}">
                  <a16:creationId xmlns:a16="http://schemas.microsoft.com/office/drawing/2014/main" id="{514CB70F-1D14-A881-0FB3-4BA94A809CE1}"/>
                </a:ext>
              </a:extLst>
            </p:cNvPr>
            <p:cNvPicPr>
              <a:picLocks noChangeAspect="1"/>
            </p:cNvPicPr>
            <p:nvPr/>
          </p:nvPicPr>
          <p:blipFill>
            <a:blip r:embed="rId4"/>
            <a:stretch>
              <a:fillRect/>
            </a:stretch>
          </p:blipFill>
          <p:spPr>
            <a:xfrm>
              <a:off x="6158193" y="2500884"/>
              <a:ext cx="9039225" cy="6905625"/>
            </a:xfrm>
            <a:prstGeom prst="rect">
              <a:avLst/>
            </a:prstGeom>
          </p:spPr>
        </p:pic>
      </p:grpSp>
      <p:sp>
        <p:nvSpPr>
          <p:cNvPr id="9" name="TextBox 8">
            <a:extLst>
              <a:ext uri="{FF2B5EF4-FFF2-40B4-BE49-F238E27FC236}">
                <a16:creationId xmlns:a16="http://schemas.microsoft.com/office/drawing/2014/main" id="{0267A172-D9B6-E1D1-5BC0-CA069E77CF29}"/>
              </a:ext>
            </a:extLst>
          </p:cNvPr>
          <p:cNvSpPr txBox="1"/>
          <p:nvPr/>
        </p:nvSpPr>
        <p:spPr>
          <a:xfrm>
            <a:off x="216869" y="9564839"/>
            <a:ext cx="1351706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dirty="0">
                <a:solidFill>
                  <a:schemeClr val="tx2"/>
                </a:solidFill>
                <a:latin typeface="Lucida Grande" panose="020B0600040502020204" pitchFamily="34" charset="0"/>
                <a:cs typeface="Lucida Grande" panose="020B0600040502020204" pitchFamily="34" charset="0"/>
              </a:rPr>
              <a:t>Reducing Activation </a:t>
            </a:r>
            <a:r>
              <a:rPr lang="en-GB" dirty="0" err="1">
                <a:solidFill>
                  <a:schemeClr val="tx2"/>
                </a:solidFill>
                <a:latin typeface="Lucida Grande" panose="020B0600040502020204" pitchFamily="34" charset="0"/>
                <a:cs typeface="Lucida Grande" panose="020B0600040502020204" pitchFamily="34" charset="0"/>
              </a:rPr>
              <a:t>Recomputation</a:t>
            </a:r>
            <a:r>
              <a:rPr lang="en-GB" dirty="0">
                <a:solidFill>
                  <a:schemeClr val="tx2"/>
                </a:solidFill>
                <a:latin typeface="Lucida Grande" panose="020B0600040502020204" pitchFamily="34" charset="0"/>
                <a:cs typeface="Lucida Grande" panose="020B0600040502020204" pitchFamily="34" charset="0"/>
              </a:rPr>
              <a:t> in Large Transformer Models. </a:t>
            </a:r>
            <a:r>
              <a:rPr lang="en-GB" u="sng" dirty="0">
                <a:solidFill>
                  <a:schemeClr val="tx2"/>
                </a:solidFill>
                <a:latin typeface="Lucida Grande" panose="020B0600040502020204" pitchFamily="34" charset="0"/>
                <a:cs typeface="Lucida Grande" panose="020B0600040502020204" pitchFamily="34" charset="0"/>
              </a:rPr>
              <a:t>Vijay </a:t>
            </a:r>
            <a:r>
              <a:rPr lang="en-GB" u="sng" dirty="0" err="1">
                <a:solidFill>
                  <a:schemeClr val="tx2"/>
                </a:solidFill>
                <a:latin typeface="Lucida Grande" panose="020B0600040502020204" pitchFamily="34" charset="0"/>
                <a:cs typeface="Lucida Grande" panose="020B0600040502020204" pitchFamily="34" charset="0"/>
              </a:rPr>
              <a:t>Korthikanti</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Jared Casper</a:t>
            </a:r>
            <a:r>
              <a:rPr lang="en-GB" dirty="0">
                <a:solidFill>
                  <a:schemeClr val="tx2"/>
                </a:solidFill>
                <a:latin typeface="Lucida Grande" panose="020B0600040502020204" pitchFamily="34" charset="0"/>
                <a:cs typeface="Lucida Grande" panose="020B0600040502020204" pitchFamily="34" charset="0"/>
              </a:rPr>
              <a:t>, </a:t>
            </a:r>
            <a:r>
              <a:rPr lang="en-GB" u="sng" dirty="0" err="1">
                <a:solidFill>
                  <a:schemeClr val="tx2"/>
                </a:solidFill>
                <a:latin typeface="Lucida Grande" panose="020B0600040502020204" pitchFamily="34" charset="0"/>
                <a:cs typeface="Lucida Grande" panose="020B0600040502020204" pitchFamily="34" charset="0"/>
              </a:rPr>
              <a:t>Sangkug</a:t>
            </a:r>
            <a:r>
              <a:rPr lang="en-GB" u="sng" dirty="0">
                <a:solidFill>
                  <a:schemeClr val="tx2"/>
                </a:solidFill>
                <a:latin typeface="Lucida Grande" panose="020B0600040502020204" pitchFamily="34" charset="0"/>
                <a:cs typeface="Lucida Grande" panose="020B0600040502020204" pitchFamily="34" charset="0"/>
              </a:rPr>
              <a:t> </a:t>
            </a:r>
            <a:r>
              <a:rPr lang="en-GB" u="sng" dirty="0" err="1">
                <a:solidFill>
                  <a:schemeClr val="tx2"/>
                </a:solidFill>
                <a:latin typeface="Lucida Grande" panose="020B0600040502020204" pitchFamily="34" charset="0"/>
                <a:cs typeface="Lucida Grande" panose="020B0600040502020204" pitchFamily="34" charset="0"/>
              </a:rPr>
              <a:t>Lym</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Lawrence McAfee</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Michael </a:t>
            </a:r>
            <a:r>
              <a:rPr lang="en-GB" u="sng" dirty="0" err="1">
                <a:solidFill>
                  <a:schemeClr val="tx2"/>
                </a:solidFill>
                <a:latin typeface="Lucida Grande" panose="020B0600040502020204" pitchFamily="34" charset="0"/>
                <a:cs typeface="Lucida Grande" panose="020B0600040502020204" pitchFamily="34" charset="0"/>
              </a:rPr>
              <a:t>Andersch</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Mohammad </a:t>
            </a:r>
            <a:r>
              <a:rPr lang="en-GB" u="sng" dirty="0" err="1">
                <a:solidFill>
                  <a:schemeClr val="tx2"/>
                </a:solidFill>
                <a:latin typeface="Lucida Grande" panose="020B0600040502020204" pitchFamily="34" charset="0"/>
                <a:cs typeface="Lucida Grande" panose="020B0600040502020204" pitchFamily="34" charset="0"/>
              </a:rPr>
              <a:t>Shoeybi</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Bryan Catanzaro</a:t>
            </a:r>
            <a:r>
              <a:rPr lang="en-GB" dirty="0">
                <a:solidFill>
                  <a:schemeClr val="tx2"/>
                </a:solidFill>
                <a:latin typeface="Lucida Grande" panose="020B0600040502020204" pitchFamily="34" charset="0"/>
                <a:cs typeface="Lucida Grande" panose="020B0600040502020204" pitchFamily="34" charset="0"/>
              </a:rPr>
              <a:t>. 2022</a:t>
            </a:r>
          </a:p>
        </p:txBody>
      </p:sp>
    </p:spTree>
    <p:extLst>
      <p:ext uri="{BB962C8B-B14F-4D97-AF65-F5344CB8AC3E}">
        <p14:creationId xmlns:p14="http://schemas.microsoft.com/office/powerpoint/2010/main" val="1016173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02A0-59A6-4177-9644-3CE1C33CE74A}"/>
              </a:ext>
            </a:extLst>
          </p:cNvPr>
          <p:cNvSpPr>
            <a:spLocks noGrp="1"/>
          </p:cNvSpPr>
          <p:nvPr>
            <p:ph type="title"/>
          </p:nvPr>
        </p:nvSpPr>
        <p:spPr/>
        <p:txBody>
          <a:bodyPr/>
          <a:lstStyle/>
          <a:p>
            <a:r>
              <a:rPr lang="en-GB"/>
              <a:t>Activation recompute challenges</a:t>
            </a:r>
            <a:endParaRPr lang="en-US"/>
          </a:p>
        </p:txBody>
      </p:sp>
      <p:sp>
        <p:nvSpPr>
          <p:cNvPr id="3" name="Text Placeholder 2">
            <a:extLst>
              <a:ext uri="{FF2B5EF4-FFF2-40B4-BE49-F238E27FC236}">
                <a16:creationId xmlns:a16="http://schemas.microsoft.com/office/drawing/2014/main" id="{7AD13CA3-56EE-435D-8423-DDA9C65B02FC}"/>
              </a:ext>
            </a:extLst>
          </p:cNvPr>
          <p:cNvSpPr>
            <a:spLocks noGrp="1"/>
          </p:cNvSpPr>
          <p:nvPr>
            <p:ph type="body" sz="quarter" idx="10"/>
          </p:nvPr>
        </p:nvSpPr>
        <p:spPr/>
        <p:txBody>
          <a:bodyPr/>
          <a:lstStyle/>
          <a:p>
            <a:r>
              <a:rPr lang="en-US" sz="3000">
                <a:solidFill>
                  <a:schemeClr val="tx2"/>
                </a:solidFill>
              </a:rPr>
              <a:t>Activation Recompute</a:t>
            </a:r>
          </a:p>
        </p:txBody>
      </p:sp>
      <p:pic>
        <p:nvPicPr>
          <p:cNvPr id="17412" name="Picture 4">
            <a:extLst>
              <a:ext uri="{FF2B5EF4-FFF2-40B4-BE49-F238E27FC236}">
                <a16:creationId xmlns:a16="http://schemas.microsoft.com/office/drawing/2014/main" id="{7D9486AD-A6F7-DAFA-E452-3C5719571FE1}"/>
              </a:ext>
            </a:extLst>
          </p:cNvPr>
          <p:cNvPicPr>
            <a:picLocks noChangeAspect="1" noChangeArrowheads="1"/>
          </p:cNvPicPr>
          <p:nvPr/>
        </p:nvPicPr>
        <p:blipFill>
          <a:blip r:embed="rId3">
            <a:alphaModFix/>
            <a:extLst>
              <a:ext uri="{28A0092B-C50C-407E-A947-70E740481C1C}">
                <a14:useLocalDpi xmlns:a14="http://schemas.microsoft.com/office/drawing/2010/main"/>
              </a:ext>
            </a:extLst>
          </a:blip>
          <a:srcRect/>
          <a:stretch>
            <a:fillRect/>
          </a:stretch>
        </p:blipFill>
        <p:spPr bwMode="auto">
          <a:xfrm>
            <a:off x="3292399" y="2334234"/>
            <a:ext cx="11703202" cy="5618532"/>
          </a:xfrm>
          <a:prstGeom prst="roundRect">
            <a:avLst>
              <a:gd name="adj" fmla="val 875"/>
            </a:avLst>
          </a:prstGeom>
          <a:noFill/>
          <a:ln>
            <a:noFill/>
          </a:ln>
          <a:effectLst>
            <a:outerShdw blurRad="57150" dist="19050" dir="5400000" algn="bl" rotWithShape="0">
              <a:srgbClr val="000000">
                <a:alpha val="50000"/>
              </a:srgbClr>
            </a:out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36956A4-ACE7-4BD9-19A7-C3FB9C260CD1}"/>
              </a:ext>
            </a:extLst>
          </p:cNvPr>
          <p:cNvSpPr txBox="1"/>
          <p:nvPr/>
        </p:nvSpPr>
        <p:spPr>
          <a:xfrm>
            <a:off x="3350997" y="8613110"/>
            <a:ext cx="11644604"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GB" sz="3200" dirty="0">
                <a:solidFill>
                  <a:schemeClr val="bg1"/>
                </a:solidFill>
              </a:rPr>
              <a:t>Balance the memory savings and computational overhead?</a:t>
            </a:r>
          </a:p>
        </p:txBody>
      </p:sp>
    </p:spTree>
    <p:extLst>
      <p:ext uri="{BB962C8B-B14F-4D97-AF65-F5344CB8AC3E}">
        <p14:creationId xmlns:p14="http://schemas.microsoft.com/office/powerpoint/2010/main" val="2425566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02A0-59A6-4177-9644-3CE1C33CE74A}"/>
              </a:ext>
            </a:extLst>
          </p:cNvPr>
          <p:cNvSpPr>
            <a:spLocks noGrp="1"/>
          </p:cNvSpPr>
          <p:nvPr>
            <p:ph type="title"/>
          </p:nvPr>
        </p:nvSpPr>
        <p:spPr/>
        <p:txBody>
          <a:bodyPr/>
          <a:lstStyle/>
          <a:p>
            <a:r>
              <a:rPr lang="en-GB"/>
              <a:t>Activation recompute challenges</a:t>
            </a:r>
            <a:endParaRPr lang="en-US"/>
          </a:p>
        </p:txBody>
      </p:sp>
      <p:sp>
        <p:nvSpPr>
          <p:cNvPr id="3" name="Text Placeholder 2">
            <a:extLst>
              <a:ext uri="{FF2B5EF4-FFF2-40B4-BE49-F238E27FC236}">
                <a16:creationId xmlns:a16="http://schemas.microsoft.com/office/drawing/2014/main" id="{7AD13CA3-56EE-435D-8423-DDA9C65B02FC}"/>
              </a:ext>
            </a:extLst>
          </p:cNvPr>
          <p:cNvSpPr>
            <a:spLocks noGrp="1"/>
          </p:cNvSpPr>
          <p:nvPr>
            <p:ph type="body" sz="quarter" idx="10"/>
          </p:nvPr>
        </p:nvSpPr>
        <p:spPr/>
        <p:txBody>
          <a:bodyPr/>
          <a:lstStyle/>
          <a:p>
            <a:r>
              <a:rPr lang="en-US" sz="3000">
                <a:solidFill>
                  <a:schemeClr val="tx2"/>
                </a:solidFill>
              </a:rPr>
              <a:t>Selective Activation Recompute with Megatron-LM</a:t>
            </a:r>
          </a:p>
        </p:txBody>
      </p:sp>
      <p:sp>
        <p:nvSpPr>
          <p:cNvPr id="5" name="Content Placeholder 4">
            <a:extLst>
              <a:ext uri="{FF2B5EF4-FFF2-40B4-BE49-F238E27FC236}">
                <a16:creationId xmlns:a16="http://schemas.microsoft.com/office/drawing/2014/main" id="{E6D9324A-29CE-C465-DDD0-53725F1A2601}"/>
              </a:ext>
            </a:extLst>
          </p:cNvPr>
          <p:cNvSpPr>
            <a:spLocks noGrp="1"/>
          </p:cNvSpPr>
          <p:nvPr>
            <p:ph idx="1"/>
          </p:nvPr>
        </p:nvSpPr>
        <p:spPr>
          <a:xfrm>
            <a:off x="2537586" y="7512932"/>
            <a:ext cx="10704357" cy="1455476"/>
          </a:xfrm>
        </p:spPr>
        <p:txBody>
          <a:bodyPr/>
          <a:lstStyle/>
          <a:p>
            <a:r>
              <a:rPr lang="en-GB" dirty="0"/>
              <a:t>Saves the activations that take less space and are expensive to recompute</a:t>
            </a:r>
          </a:p>
          <a:p>
            <a:r>
              <a:rPr lang="en-GB" dirty="0"/>
              <a:t>Recompute activations that take a lot of space but are relatively cheap to recompute. </a:t>
            </a:r>
          </a:p>
          <a:p>
            <a:endParaRPr lang="en-GB" dirty="0"/>
          </a:p>
        </p:txBody>
      </p:sp>
      <p:pic>
        <p:nvPicPr>
          <p:cNvPr id="8" name="Picture 7">
            <a:extLst>
              <a:ext uri="{FF2B5EF4-FFF2-40B4-BE49-F238E27FC236}">
                <a16:creationId xmlns:a16="http://schemas.microsoft.com/office/drawing/2014/main" id="{CAA07413-1D54-B1BB-9579-DD878D188C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37586" y="2423160"/>
            <a:ext cx="13212827" cy="4614284"/>
          </a:xfrm>
          <a:prstGeom prst="rect">
            <a:avLst/>
          </a:prstGeom>
        </p:spPr>
      </p:pic>
      <p:sp>
        <p:nvSpPr>
          <p:cNvPr id="4" name="TextBox 3">
            <a:extLst>
              <a:ext uri="{FF2B5EF4-FFF2-40B4-BE49-F238E27FC236}">
                <a16:creationId xmlns:a16="http://schemas.microsoft.com/office/drawing/2014/main" id="{C3D1A8BC-5AF3-5CD9-5CD4-BD198C3D60E4}"/>
              </a:ext>
            </a:extLst>
          </p:cNvPr>
          <p:cNvSpPr txBox="1"/>
          <p:nvPr/>
        </p:nvSpPr>
        <p:spPr>
          <a:xfrm>
            <a:off x="198938" y="9359323"/>
            <a:ext cx="1351706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dirty="0">
                <a:solidFill>
                  <a:schemeClr val="tx2"/>
                </a:solidFill>
                <a:latin typeface="Lucida Grande" panose="020B0600040502020204" pitchFamily="34" charset="0"/>
                <a:cs typeface="Lucida Grande" panose="020B0600040502020204" pitchFamily="34" charset="0"/>
              </a:rPr>
              <a:t>Reducing Activation </a:t>
            </a:r>
            <a:r>
              <a:rPr lang="en-GB" dirty="0" err="1">
                <a:solidFill>
                  <a:schemeClr val="tx2"/>
                </a:solidFill>
                <a:latin typeface="Lucida Grande" panose="020B0600040502020204" pitchFamily="34" charset="0"/>
                <a:cs typeface="Lucida Grande" panose="020B0600040502020204" pitchFamily="34" charset="0"/>
              </a:rPr>
              <a:t>Recomputation</a:t>
            </a:r>
            <a:r>
              <a:rPr lang="en-GB" dirty="0">
                <a:solidFill>
                  <a:schemeClr val="tx2"/>
                </a:solidFill>
                <a:latin typeface="Lucida Grande" panose="020B0600040502020204" pitchFamily="34" charset="0"/>
                <a:cs typeface="Lucida Grande" panose="020B0600040502020204" pitchFamily="34" charset="0"/>
              </a:rPr>
              <a:t> in Large Transformer Models. </a:t>
            </a:r>
            <a:r>
              <a:rPr lang="en-GB" u="sng" dirty="0">
                <a:solidFill>
                  <a:schemeClr val="tx2"/>
                </a:solidFill>
                <a:latin typeface="Lucida Grande" panose="020B0600040502020204" pitchFamily="34" charset="0"/>
                <a:cs typeface="Lucida Grande" panose="020B0600040502020204" pitchFamily="34" charset="0"/>
              </a:rPr>
              <a:t>Vijay </a:t>
            </a:r>
            <a:r>
              <a:rPr lang="en-GB" u="sng" dirty="0" err="1">
                <a:solidFill>
                  <a:schemeClr val="tx2"/>
                </a:solidFill>
                <a:latin typeface="Lucida Grande" panose="020B0600040502020204" pitchFamily="34" charset="0"/>
                <a:cs typeface="Lucida Grande" panose="020B0600040502020204" pitchFamily="34" charset="0"/>
              </a:rPr>
              <a:t>Korthikanti</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Jared Casper</a:t>
            </a:r>
            <a:r>
              <a:rPr lang="en-GB" dirty="0">
                <a:solidFill>
                  <a:schemeClr val="tx2"/>
                </a:solidFill>
                <a:latin typeface="Lucida Grande" panose="020B0600040502020204" pitchFamily="34" charset="0"/>
                <a:cs typeface="Lucida Grande" panose="020B0600040502020204" pitchFamily="34" charset="0"/>
              </a:rPr>
              <a:t>, </a:t>
            </a:r>
            <a:r>
              <a:rPr lang="en-GB" u="sng" dirty="0" err="1">
                <a:solidFill>
                  <a:schemeClr val="tx2"/>
                </a:solidFill>
                <a:latin typeface="Lucida Grande" panose="020B0600040502020204" pitchFamily="34" charset="0"/>
                <a:cs typeface="Lucida Grande" panose="020B0600040502020204" pitchFamily="34" charset="0"/>
              </a:rPr>
              <a:t>Sangkug</a:t>
            </a:r>
            <a:r>
              <a:rPr lang="en-GB" u="sng" dirty="0">
                <a:solidFill>
                  <a:schemeClr val="tx2"/>
                </a:solidFill>
                <a:latin typeface="Lucida Grande" panose="020B0600040502020204" pitchFamily="34" charset="0"/>
                <a:cs typeface="Lucida Grande" panose="020B0600040502020204" pitchFamily="34" charset="0"/>
              </a:rPr>
              <a:t> </a:t>
            </a:r>
            <a:r>
              <a:rPr lang="en-GB" u="sng" dirty="0" err="1">
                <a:solidFill>
                  <a:schemeClr val="tx2"/>
                </a:solidFill>
                <a:latin typeface="Lucida Grande" panose="020B0600040502020204" pitchFamily="34" charset="0"/>
                <a:cs typeface="Lucida Grande" panose="020B0600040502020204" pitchFamily="34" charset="0"/>
              </a:rPr>
              <a:t>Lym</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Lawrence McAfee</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Michael </a:t>
            </a:r>
            <a:r>
              <a:rPr lang="en-GB" u="sng" dirty="0" err="1">
                <a:solidFill>
                  <a:schemeClr val="tx2"/>
                </a:solidFill>
                <a:latin typeface="Lucida Grande" panose="020B0600040502020204" pitchFamily="34" charset="0"/>
                <a:cs typeface="Lucida Grande" panose="020B0600040502020204" pitchFamily="34" charset="0"/>
              </a:rPr>
              <a:t>Andersch</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Mohammad </a:t>
            </a:r>
            <a:r>
              <a:rPr lang="en-GB" u="sng" dirty="0" err="1">
                <a:solidFill>
                  <a:schemeClr val="tx2"/>
                </a:solidFill>
                <a:latin typeface="Lucida Grande" panose="020B0600040502020204" pitchFamily="34" charset="0"/>
                <a:cs typeface="Lucida Grande" panose="020B0600040502020204" pitchFamily="34" charset="0"/>
              </a:rPr>
              <a:t>Shoeybi</a:t>
            </a:r>
            <a:r>
              <a:rPr lang="en-GB" dirty="0">
                <a:solidFill>
                  <a:schemeClr val="tx2"/>
                </a:solidFill>
                <a:latin typeface="Lucida Grande" panose="020B0600040502020204" pitchFamily="34" charset="0"/>
                <a:cs typeface="Lucida Grande" panose="020B0600040502020204" pitchFamily="34" charset="0"/>
              </a:rPr>
              <a:t>, </a:t>
            </a:r>
            <a:r>
              <a:rPr lang="en-GB" u="sng" dirty="0">
                <a:solidFill>
                  <a:schemeClr val="tx2"/>
                </a:solidFill>
                <a:latin typeface="Lucida Grande" panose="020B0600040502020204" pitchFamily="34" charset="0"/>
                <a:cs typeface="Lucida Grande" panose="020B0600040502020204" pitchFamily="34" charset="0"/>
              </a:rPr>
              <a:t>Bryan Catanzaro</a:t>
            </a:r>
            <a:r>
              <a:rPr lang="en-GB" dirty="0">
                <a:solidFill>
                  <a:schemeClr val="tx2"/>
                </a:solidFill>
                <a:latin typeface="Lucida Grande" panose="020B0600040502020204" pitchFamily="34" charset="0"/>
                <a:cs typeface="Lucida Grande" panose="020B0600040502020204" pitchFamily="34" charset="0"/>
              </a:rPr>
              <a:t>. 2022</a:t>
            </a:r>
          </a:p>
        </p:txBody>
      </p:sp>
    </p:spTree>
    <p:extLst>
      <p:ext uri="{BB962C8B-B14F-4D97-AF65-F5344CB8AC3E}">
        <p14:creationId xmlns:p14="http://schemas.microsoft.com/office/powerpoint/2010/main" val="698710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200"/>
              <a:t>Dealing with Memory Constraints</a:t>
            </a:r>
            <a:endParaRPr lang="en-US" sz="42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GB" sz="3000">
                <a:solidFill>
                  <a:schemeClr val="tx2"/>
                </a:solidFill>
              </a:rPr>
              <a:t>Megatron Sequence parallelism + Selective Checkpointing</a:t>
            </a:r>
            <a:endParaRPr lang="en-US" sz="3000">
              <a:solidFill>
                <a:schemeClr val="tx2"/>
              </a:solidFill>
            </a:endParaRPr>
          </a:p>
        </p:txBody>
      </p:sp>
      <p:grpSp>
        <p:nvGrpSpPr>
          <p:cNvPr id="9" name="Group 8">
            <a:extLst>
              <a:ext uri="{FF2B5EF4-FFF2-40B4-BE49-F238E27FC236}">
                <a16:creationId xmlns:a16="http://schemas.microsoft.com/office/drawing/2014/main" id="{CBB4F422-1EB1-992E-3EA7-CBBAB18BE6E7}"/>
              </a:ext>
            </a:extLst>
          </p:cNvPr>
          <p:cNvGrpSpPr/>
          <p:nvPr/>
        </p:nvGrpSpPr>
        <p:grpSpPr>
          <a:xfrm>
            <a:off x="1213392" y="2500884"/>
            <a:ext cx="15861216" cy="6400202"/>
            <a:chOff x="905652" y="2500884"/>
            <a:chExt cx="15861216" cy="6400202"/>
          </a:xfrm>
        </p:grpSpPr>
        <p:grpSp>
          <p:nvGrpSpPr>
            <p:cNvPr id="7" name="Group 6">
              <a:extLst>
                <a:ext uri="{FF2B5EF4-FFF2-40B4-BE49-F238E27FC236}">
                  <a16:creationId xmlns:a16="http://schemas.microsoft.com/office/drawing/2014/main" id="{13E9CF65-9BE8-63CC-2A15-A341CFB53206}"/>
                </a:ext>
              </a:extLst>
            </p:cNvPr>
            <p:cNvGrpSpPr/>
            <p:nvPr/>
          </p:nvGrpSpPr>
          <p:grpSpPr>
            <a:xfrm>
              <a:off x="905652" y="2500884"/>
              <a:ext cx="8238348" cy="6400202"/>
              <a:chOff x="905652" y="2500884"/>
              <a:chExt cx="8238348" cy="6400202"/>
            </a:xfrm>
          </p:grpSpPr>
          <p:pic>
            <p:nvPicPr>
              <p:cNvPr id="6" name="Picture 5">
                <a:extLst>
                  <a:ext uri="{FF2B5EF4-FFF2-40B4-BE49-F238E27FC236}">
                    <a16:creationId xmlns:a16="http://schemas.microsoft.com/office/drawing/2014/main" id="{3596BF78-3589-3B29-7612-04F217CF534D}"/>
                  </a:ext>
                </a:extLst>
              </p:cNvPr>
              <p:cNvPicPr>
                <a:picLocks noChangeAspect="1"/>
              </p:cNvPicPr>
              <p:nvPr/>
            </p:nvPicPr>
            <p:blipFill>
              <a:blip r:embed="rId4">
                <a:alphaModFix/>
                <a:extLst>
                  <a:ext uri="{28A0092B-C50C-407E-A947-70E740481C1C}">
                    <a14:useLocalDpi xmlns:a14="http://schemas.microsoft.com/office/drawing/2010/main"/>
                  </a:ext>
                </a:extLst>
              </a:blip>
              <a:stretch>
                <a:fillRect/>
              </a:stretch>
            </p:blipFill>
            <p:spPr>
              <a:xfrm>
                <a:off x="905652" y="6798366"/>
                <a:ext cx="8238348" cy="210272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C3852781-6695-6922-42E6-34DC4E7D2484}"/>
                  </a:ext>
                </a:extLst>
              </p:cNvPr>
              <p:cNvPicPr>
                <a:picLocks noChangeAspect="1"/>
              </p:cNvPicPr>
              <p:nvPr/>
            </p:nvPicPr>
            <p:blipFill>
              <a:blip r:embed="rId5" cstate="screen">
                <a:alphaModFix/>
                <a:extLst>
                  <a:ext uri="{28A0092B-C50C-407E-A947-70E740481C1C}">
                    <a14:useLocalDpi xmlns:a14="http://schemas.microsoft.com/office/drawing/2010/main"/>
                  </a:ext>
                </a:extLst>
              </a:blip>
              <a:stretch>
                <a:fillRect/>
              </a:stretch>
            </p:blipFill>
            <p:spPr>
              <a:xfrm>
                <a:off x="1257300" y="2500884"/>
                <a:ext cx="7558150" cy="4001563"/>
              </a:xfrm>
              <a:prstGeom prst="rect">
                <a:avLst/>
              </a:prstGeom>
              <a:ln>
                <a:noFill/>
              </a:ln>
              <a:effectLst>
                <a:outerShdw blurRad="190500" algn="tl" rotWithShape="0">
                  <a:srgbClr val="000000">
                    <a:alpha val="70000"/>
                  </a:srgbClr>
                </a:outerShdw>
              </a:effectLst>
            </p:spPr>
          </p:pic>
        </p:grpSp>
        <p:pic>
          <p:nvPicPr>
            <p:cNvPr id="8" name="Content Placeholder 5">
              <a:extLst>
                <a:ext uri="{FF2B5EF4-FFF2-40B4-BE49-F238E27FC236}">
                  <a16:creationId xmlns:a16="http://schemas.microsoft.com/office/drawing/2014/main" id="{ABDD93E3-61C8-3FE6-24D6-4FB8A0BEF830}"/>
                </a:ext>
              </a:extLst>
            </p:cNvPr>
            <p:cNvPicPr>
              <a:picLocks noChangeAspect="1"/>
            </p:cNvPicPr>
            <p:nvPr/>
          </p:nvPicPr>
          <p:blipFill>
            <a:blip r:embed="rId6">
              <a:alphaModFix/>
              <a:extLst>
                <a:ext uri="{28A0092B-C50C-407E-A947-70E740481C1C}">
                  <a14:useLocalDpi xmlns:a14="http://schemas.microsoft.com/office/drawing/2010/main"/>
                </a:ext>
              </a:extLst>
            </a:blip>
            <a:stretch>
              <a:fillRect/>
            </a:stretch>
          </p:blipFill>
          <p:spPr bwMode="auto">
            <a:xfrm>
              <a:off x="9947953" y="3222955"/>
              <a:ext cx="6818915" cy="4956060"/>
            </a:xfrm>
            <a:prstGeom prst="rect">
              <a:avLst/>
            </a:prstGeom>
            <a:ln>
              <a:noFill/>
            </a:ln>
            <a:effectLst>
              <a:outerShdw blurRad="190500" algn="tl" rotWithShape="0">
                <a:srgbClr val="000000">
                  <a:alpha val="70000"/>
                </a:srgbClr>
              </a:outerShdw>
            </a:effectLst>
          </p:spPr>
        </p:pic>
      </p:grpSp>
      <p:sp>
        <p:nvSpPr>
          <p:cNvPr id="3" name="TextBox 2">
            <a:extLst>
              <a:ext uri="{FF2B5EF4-FFF2-40B4-BE49-F238E27FC236}">
                <a16:creationId xmlns:a16="http://schemas.microsoft.com/office/drawing/2014/main" id="{C1BE2869-45AB-016E-A7DC-144380F7451A}"/>
              </a:ext>
            </a:extLst>
          </p:cNvPr>
          <p:cNvSpPr txBox="1"/>
          <p:nvPr/>
        </p:nvSpPr>
        <p:spPr>
          <a:xfrm>
            <a:off x="198938" y="9519580"/>
            <a:ext cx="1351706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a:solidFill>
                  <a:schemeClr val="tx2"/>
                </a:solidFill>
                <a:latin typeface="Lucida Grande" panose="020B0600040502020204" pitchFamily="34" charset="0"/>
                <a:cs typeface="Lucida Grande" panose="020B0600040502020204" pitchFamily="34" charset="0"/>
              </a:rPr>
              <a:t>Reducing Activation </a:t>
            </a:r>
            <a:r>
              <a:rPr lang="en-GB" err="1">
                <a:solidFill>
                  <a:schemeClr val="tx2"/>
                </a:solidFill>
                <a:latin typeface="Lucida Grande" panose="020B0600040502020204" pitchFamily="34" charset="0"/>
                <a:cs typeface="Lucida Grande" panose="020B0600040502020204" pitchFamily="34" charset="0"/>
              </a:rPr>
              <a:t>Recomputation</a:t>
            </a:r>
            <a:r>
              <a:rPr lang="en-GB">
                <a:solidFill>
                  <a:schemeClr val="tx2"/>
                </a:solidFill>
                <a:latin typeface="Lucida Grande" panose="020B0600040502020204" pitchFamily="34" charset="0"/>
                <a:cs typeface="Lucida Grande" panose="020B0600040502020204" pitchFamily="34" charset="0"/>
              </a:rPr>
              <a:t> in Large Transformer Models. </a:t>
            </a:r>
            <a:r>
              <a:rPr lang="en-GB" u="sng">
                <a:solidFill>
                  <a:schemeClr val="tx2"/>
                </a:solidFill>
                <a:latin typeface="Lucida Grande" panose="020B0600040502020204" pitchFamily="34" charset="0"/>
                <a:cs typeface="Lucida Grande" panose="020B0600040502020204" pitchFamily="34" charset="0"/>
              </a:rPr>
              <a:t>Vijay </a:t>
            </a:r>
            <a:r>
              <a:rPr lang="en-GB" u="sng" err="1">
                <a:solidFill>
                  <a:schemeClr val="tx2"/>
                </a:solidFill>
                <a:latin typeface="Lucida Grande" panose="020B0600040502020204" pitchFamily="34" charset="0"/>
                <a:cs typeface="Lucida Grande" panose="020B0600040502020204" pitchFamily="34" charset="0"/>
              </a:rPr>
              <a:t>Korthikanti</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Jared Casper</a:t>
            </a:r>
            <a:r>
              <a:rPr lang="en-GB">
                <a:solidFill>
                  <a:schemeClr val="tx2"/>
                </a:solidFill>
                <a:latin typeface="Lucida Grande" panose="020B0600040502020204" pitchFamily="34" charset="0"/>
                <a:cs typeface="Lucida Grande" panose="020B0600040502020204" pitchFamily="34" charset="0"/>
              </a:rPr>
              <a:t>, </a:t>
            </a:r>
            <a:r>
              <a:rPr lang="en-GB" u="sng" err="1">
                <a:solidFill>
                  <a:schemeClr val="tx2"/>
                </a:solidFill>
                <a:latin typeface="Lucida Grande" panose="020B0600040502020204" pitchFamily="34" charset="0"/>
                <a:cs typeface="Lucida Grande" panose="020B0600040502020204" pitchFamily="34" charset="0"/>
              </a:rPr>
              <a:t>Sangkug</a:t>
            </a:r>
            <a:r>
              <a:rPr lang="en-GB" u="sng">
                <a:solidFill>
                  <a:schemeClr val="tx2"/>
                </a:solidFill>
                <a:latin typeface="Lucida Grande" panose="020B0600040502020204" pitchFamily="34" charset="0"/>
                <a:cs typeface="Lucida Grande" panose="020B0600040502020204" pitchFamily="34" charset="0"/>
              </a:rPr>
              <a:t> </a:t>
            </a:r>
            <a:r>
              <a:rPr lang="en-GB" u="sng" err="1">
                <a:solidFill>
                  <a:schemeClr val="tx2"/>
                </a:solidFill>
                <a:latin typeface="Lucida Grande" panose="020B0600040502020204" pitchFamily="34" charset="0"/>
                <a:cs typeface="Lucida Grande" panose="020B0600040502020204" pitchFamily="34" charset="0"/>
              </a:rPr>
              <a:t>Lym</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Lawrence McAfee</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Michael </a:t>
            </a:r>
            <a:r>
              <a:rPr lang="en-GB" u="sng" err="1">
                <a:solidFill>
                  <a:schemeClr val="tx2"/>
                </a:solidFill>
                <a:latin typeface="Lucida Grande" panose="020B0600040502020204" pitchFamily="34" charset="0"/>
                <a:cs typeface="Lucida Grande" panose="020B0600040502020204" pitchFamily="34" charset="0"/>
              </a:rPr>
              <a:t>Andersch</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Mohammad </a:t>
            </a:r>
            <a:r>
              <a:rPr lang="en-GB" u="sng" err="1">
                <a:solidFill>
                  <a:schemeClr val="tx2"/>
                </a:solidFill>
                <a:latin typeface="Lucida Grande" panose="020B0600040502020204" pitchFamily="34" charset="0"/>
                <a:cs typeface="Lucida Grande" panose="020B0600040502020204" pitchFamily="34" charset="0"/>
              </a:rPr>
              <a:t>Shoeybi</a:t>
            </a:r>
            <a:r>
              <a:rPr lang="en-GB">
                <a:solidFill>
                  <a:schemeClr val="tx2"/>
                </a:solidFill>
                <a:latin typeface="Lucida Grande" panose="020B0600040502020204" pitchFamily="34" charset="0"/>
                <a:cs typeface="Lucida Grande" panose="020B0600040502020204" pitchFamily="34" charset="0"/>
              </a:rPr>
              <a:t>, </a:t>
            </a:r>
            <a:r>
              <a:rPr lang="en-GB" u="sng">
                <a:solidFill>
                  <a:schemeClr val="tx2"/>
                </a:solidFill>
                <a:latin typeface="Lucida Grande" panose="020B0600040502020204" pitchFamily="34" charset="0"/>
                <a:cs typeface="Lucida Grande" panose="020B0600040502020204" pitchFamily="34" charset="0"/>
              </a:rPr>
              <a:t>Bryan Catanzaro</a:t>
            </a:r>
            <a:r>
              <a:rPr lang="en-GB">
                <a:solidFill>
                  <a:schemeClr val="tx2"/>
                </a:solidFill>
                <a:latin typeface="Lucida Grande" panose="020B0600040502020204" pitchFamily="34" charset="0"/>
                <a:cs typeface="Lucida Grande" panose="020B0600040502020204" pitchFamily="34" charset="0"/>
              </a:rPr>
              <a:t>. 2022</a:t>
            </a:r>
          </a:p>
        </p:txBody>
      </p:sp>
    </p:spTree>
    <p:extLst>
      <p:ext uri="{BB962C8B-B14F-4D97-AF65-F5344CB8AC3E}">
        <p14:creationId xmlns:p14="http://schemas.microsoft.com/office/powerpoint/2010/main" val="1784874345"/>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dirty="0"/>
              <a:t>Save memory by Offloading to the CPU</a:t>
            </a:r>
            <a:endParaRPr lang="en-US" dirty="0"/>
          </a:p>
        </p:txBody>
      </p:sp>
    </p:spTree>
    <p:extLst>
      <p:ext uri="{BB962C8B-B14F-4D97-AF65-F5344CB8AC3E}">
        <p14:creationId xmlns:p14="http://schemas.microsoft.com/office/powerpoint/2010/main" val="4158072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61A7-5414-8901-260B-4C47B903C386}"/>
              </a:ext>
            </a:extLst>
          </p:cNvPr>
          <p:cNvSpPr>
            <a:spLocks noGrp="1"/>
          </p:cNvSpPr>
          <p:nvPr>
            <p:ph type="title"/>
          </p:nvPr>
        </p:nvSpPr>
        <p:spPr/>
        <p:txBody>
          <a:bodyPr/>
          <a:lstStyle/>
          <a:p>
            <a:r>
              <a:rPr lang="en-GB" sz="4800" b="0" dirty="0"/>
              <a:t>Scaling Training</a:t>
            </a:r>
            <a:endParaRPr lang="en-GB" dirty="0"/>
          </a:p>
        </p:txBody>
      </p:sp>
      <p:sp>
        <p:nvSpPr>
          <p:cNvPr id="4" name="Text Placeholder 3">
            <a:extLst>
              <a:ext uri="{FF2B5EF4-FFF2-40B4-BE49-F238E27FC236}">
                <a16:creationId xmlns:a16="http://schemas.microsoft.com/office/drawing/2014/main" id="{A29AFFDC-0D6B-CA5E-5BDF-65F306840850}"/>
              </a:ext>
            </a:extLst>
          </p:cNvPr>
          <p:cNvSpPr>
            <a:spLocks noGrp="1"/>
          </p:cNvSpPr>
          <p:nvPr>
            <p:ph type="body" sz="quarter" idx="10"/>
          </p:nvPr>
        </p:nvSpPr>
        <p:spPr/>
        <p:txBody>
          <a:bodyPr/>
          <a:lstStyle/>
          <a:p>
            <a:r>
              <a:rPr lang="en-GB" dirty="0"/>
              <a:t>Scale out vs Scale up</a:t>
            </a:r>
          </a:p>
        </p:txBody>
      </p:sp>
      <p:sp>
        <p:nvSpPr>
          <p:cNvPr id="3" name="Rectangle 2">
            <a:hlinkClick r:id="rId3"/>
            <a:extLst>
              <a:ext uri="{FF2B5EF4-FFF2-40B4-BE49-F238E27FC236}">
                <a16:creationId xmlns:a16="http://schemas.microsoft.com/office/drawing/2014/main" id="{D5698E08-F420-49C2-CFC2-CFDA3020BB14}"/>
              </a:ext>
            </a:extLst>
          </p:cNvPr>
          <p:cNvSpPr/>
          <p:nvPr/>
        </p:nvSpPr>
        <p:spPr>
          <a:xfrm>
            <a:off x="249382" y="9446200"/>
            <a:ext cx="13222886" cy="338554"/>
          </a:xfrm>
          <a:prstGeom prst="rect">
            <a:avLst/>
          </a:prstGeom>
        </p:spPr>
        <p:txBody>
          <a:bodyPr wrap="square">
            <a:spAutoFit/>
          </a:bodyPr>
          <a:lstStyle/>
          <a:p>
            <a:r>
              <a:rPr lang="en-US" sz="1600" dirty="0" err="1">
                <a:solidFill>
                  <a:schemeClr val="tx2"/>
                </a:solidFill>
                <a:hlinkClick r:id="rId4"/>
              </a:rPr>
              <a:t>ZeRO</a:t>
            </a:r>
            <a:r>
              <a:rPr lang="en-US" sz="1600" dirty="0">
                <a:solidFill>
                  <a:schemeClr val="tx2"/>
                </a:solidFill>
                <a:hlinkClick r:id="rId4"/>
              </a:rPr>
              <a:t>-Offload: Democratizing Billion-Scale Model Training </a:t>
            </a:r>
            <a:endParaRPr lang="en-US" sz="1600" dirty="0">
              <a:solidFill>
                <a:schemeClr val="tx2"/>
              </a:solidFill>
            </a:endParaRPr>
          </a:p>
        </p:txBody>
      </p:sp>
      <p:sp>
        <p:nvSpPr>
          <p:cNvPr id="5" name="Content Placeholder 4">
            <a:extLst>
              <a:ext uri="{FF2B5EF4-FFF2-40B4-BE49-F238E27FC236}">
                <a16:creationId xmlns:a16="http://schemas.microsoft.com/office/drawing/2014/main" id="{7E6568C8-202D-E099-258E-673F5D5A8115}"/>
              </a:ext>
            </a:extLst>
          </p:cNvPr>
          <p:cNvSpPr>
            <a:spLocks noGrp="1"/>
          </p:cNvSpPr>
          <p:nvPr>
            <p:ph idx="1"/>
          </p:nvPr>
        </p:nvSpPr>
        <p:spPr>
          <a:xfrm>
            <a:off x="1485103" y="3841855"/>
            <a:ext cx="10886191" cy="1250175"/>
          </a:xfrm>
        </p:spPr>
        <p:txBody>
          <a:bodyPr/>
          <a:lstStyle/>
          <a:p>
            <a:r>
              <a:rPr lang="en-GB" dirty="0"/>
              <a:t>Uses aggregate memory of multiple GPUs</a:t>
            </a:r>
          </a:p>
        </p:txBody>
      </p:sp>
      <p:sp>
        <p:nvSpPr>
          <p:cNvPr id="6" name="TextBox 5">
            <a:extLst>
              <a:ext uri="{FF2B5EF4-FFF2-40B4-BE49-F238E27FC236}">
                <a16:creationId xmlns:a16="http://schemas.microsoft.com/office/drawing/2014/main" id="{BFA1311C-E9F3-5FDB-E450-E26BDEC092DD}"/>
              </a:ext>
            </a:extLst>
          </p:cNvPr>
          <p:cNvSpPr txBox="1"/>
          <p:nvPr/>
        </p:nvSpPr>
        <p:spPr>
          <a:xfrm>
            <a:off x="1485103" y="3102655"/>
            <a:ext cx="2151551"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dirty="0">
                <a:solidFill>
                  <a:schemeClr val="tx2"/>
                </a:solidFill>
                <a:latin typeface="Trebuchet MS" panose="020B0603020202020204" pitchFamily="34" charset="0"/>
              </a:rPr>
              <a:t>Scale Out</a:t>
            </a:r>
          </a:p>
        </p:txBody>
      </p:sp>
      <p:sp>
        <p:nvSpPr>
          <p:cNvPr id="7" name="Content Placeholder 4">
            <a:extLst>
              <a:ext uri="{FF2B5EF4-FFF2-40B4-BE49-F238E27FC236}">
                <a16:creationId xmlns:a16="http://schemas.microsoft.com/office/drawing/2014/main" id="{7EE797BE-F66A-A5D7-2CE0-5A38F5EF28DF}"/>
              </a:ext>
            </a:extLst>
          </p:cNvPr>
          <p:cNvSpPr txBox="1">
            <a:spLocks/>
          </p:cNvSpPr>
          <p:nvPr/>
        </p:nvSpPr>
        <p:spPr bwMode="auto">
          <a:xfrm>
            <a:off x="1485103" y="5832773"/>
            <a:ext cx="11621962" cy="22149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lr>
                <a:schemeClr val="bg2"/>
              </a:buClr>
              <a:buFont typeface="Wingdings" panose="05000000000000000000" pitchFamily="2" charset="2"/>
              <a:buChar char="§"/>
              <a:defRPr sz="3000">
                <a:solidFill>
                  <a:schemeClr val="tx1"/>
                </a:solidFill>
                <a:latin typeface="+mn-lt"/>
              </a:defRPr>
            </a:lvl4pPr>
            <a:lvl5pPr marL="3529612" indent="-381008" algn="l" rtl="0" eaLnBrk="1" fontAlgn="base" hangingPunct="1">
              <a:spcBef>
                <a:spcPct val="20000"/>
              </a:spcBef>
              <a:spcAft>
                <a:spcPct val="0"/>
              </a:spcAft>
              <a:buClr>
                <a:schemeClr val="bg2"/>
              </a:buClr>
              <a:buFont typeface="Wingdings" panose="05000000000000000000" pitchFamily="2" charset="2"/>
              <a:buChar char="§"/>
              <a:defRPr sz="3333">
                <a:solidFill>
                  <a:schemeClr val="tx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defTabSz="914400"/>
            <a:r>
              <a:rPr lang="en-GB" kern="0" dirty="0"/>
              <a:t>Trade compute for memory from activations leveraging checkpoints</a:t>
            </a:r>
          </a:p>
          <a:p>
            <a:pPr defTabSz="914400"/>
            <a:r>
              <a:rPr lang="en-GB" kern="0" dirty="0"/>
              <a:t>Compression techniques – low and mixed precisions</a:t>
            </a:r>
          </a:p>
          <a:p>
            <a:pPr defTabSz="914400"/>
            <a:r>
              <a:rPr lang="en-GB" kern="0" dirty="0"/>
              <a:t>External memory - CPU</a:t>
            </a:r>
          </a:p>
          <a:p>
            <a:pPr defTabSz="914400"/>
            <a:endParaRPr lang="en-GB" kern="0" dirty="0"/>
          </a:p>
        </p:txBody>
      </p:sp>
      <p:sp>
        <p:nvSpPr>
          <p:cNvPr id="8" name="TextBox 7">
            <a:extLst>
              <a:ext uri="{FF2B5EF4-FFF2-40B4-BE49-F238E27FC236}">
                <a16:creationId xmlns:a16="http://schemas.microsoft.com/office/drawing/2014/main" id="{8DA50EA1-9211-47AF-D18F-7613E5E86B92}"/>
              </a:ext>
            </a:extLst>
          </p:cNvPr>
          <p:cNvSpPr txBox="1"/>
          <p:nvPr/>
        </p:nvSpPr>
        <p:spPr>
          <a:xfrm>
            <a:off x="1485103" y="5010511"/>
            <a:ext cx="1962397"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3600" dirty="0">
                <a:solidFill>
                  <a:schemeClr val="tx2"/>
                </a:solidFill>
                <a:latin typeface="Trebuchet MS" panose="020B0603020202020204" pitchFamily="34" charset="0"/>
              </a:rPr>
              <a:t>Scale Up</a:t>
            </a:r>
          </a:p>
        </p:txBody>
      </p:sp>
    </p:spTree>
    <p:extLst>
      <p:ext uri="{BB962C8B-B14F-4D97-AF65-F5344CB8AC3E}">
        <p14:creationId xmlns:p14="http://schemas.microsoft.com/office/powerpoint/2010/main" val="2947938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200"/>
              <a:t>Dealing with Memory Constraints</a:t>
            </a:r>
            <a:endParaRPr lang="en-US" sz="42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a:xfrm>
            <a:off x="772085" y="1257300"/>
            <a:ext cx="16743829" cy="704088"/>
          </a:xfrm>
        </p:spPr>
        <p:txBody>
          <a:bodyPr/>
          <a:lstStyle/>
          <a:p>
            <a:r>
              <a:rPr lang="en-GB" sz="3000" dirty="0">
                <a:solidFill>
                  <a:schemeClr val="tx2"/>
                </a:solidFill>
              </a:rPr>
              <a:t>Offloading data to CPU memory (Heterogeneous DL Training) – Viewed as a computational graph</a:t>
            </a:r>
            <a:endParaRPr lang="en-US" sz="3000" dirty="0">
              <a:solidFill>
                <a:schemeClr val="tx2"/>
              </a:solidFill>
            </a:endParaRPr>
          </a:p>
        </p:txBody>
      </p:sp>
      <p:sp>
        <p:nvSpPr>
          <p:cNvPr id="5" name="TextBox 4">
            <a:extLst>
              <a:ext uri="{FF2B5EF4-FFF2-40B4-BE49-F238E27FC236}">
                <a16:creationId xmlns:a16="http://schemas.microsoft.com/office/drawing/2014/main" id="{64DB274A-E00E-2B93-9A0D-71B876DF43D3}"/>
              </a:ext>
            </a:extLst>
          </p:cNvPr>
          <p:cNvSpPr txBox="1"/>
          <p:nvPr/>
        </p:nvSpPr>
        <p:spPr>
          <a:xfrm>
            <a:off x="126999" y="9667772"/>
            <a:ext cx="12108993"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err="1">
                <a:solidFill>
                  <a:srgbClr val="76B900"/>
                </a:solidFill>
                <a:latin typeface="Lucida Grande" panose="020B0600040502020204" pitchFamily="34" charset="0"/>
                <a:cs typeface="Lucida Grande" panose="020B0600040502020204" pitchFamily="34" charset="0"/>
              </a:rPr>
              <a:t>ZeRO</a:t>
            </a:r>
            <a:r>
              <a:rPr lang="en-GB">
                <a:solidFill>
                  <a:srgbClr val="76B900"/>
                </a:solidFill>
                <a:latin typeface="Lucida Grande" panose="020B0600040502020204" pitchFamily="34" charset="0"/>
                <a:cs typeface="Lucida Grande" panose="020B0600040502020204" pitchFamily="34" charset="0"/>
              </a:rPr>
              <a:t>-Offload: Democratizing Billion-Scale Model Training. </a:t>
            </a:r>
            <a:r>
              <a:rPr lang="en-GB" u="sng" err="1">
                <a:solidFill>
                  <a:srgbClr val="76B900"/>
                </a:solidFill>
                <a:latin typeface="Lucida Grande" panose="020B0600040502020204" pitchFamily="34" charset="0"/>
                <a:cs typeface="Lucida Grande" panose="020B0600040502020204" pitchFamily="34" charset="0"/>
              </a:rPr>
              <a:t>Jie</a:t>
            </a:r>
            <a:r>
              <a:rPr lang="en-GB" u="sng">
                <a:solidFill>
                  <a:srgbClr val="76B900"/>
                </a:solidFill>
                <a:latin typeface="Lucida Grande" panose="020B0600040502020204" pitchFamily="34" charset="0"/>
                <a:cs typeface="Lucida Grande" panose="020B0600040502020204" pitchFamily="34" charset="0"/>
              </a:rPr>
              <a:t> Ren</a:t>
            </a:r>
            <a:r>
              <a:rPr lang="en-GB">
                <a:solidFill>
                  <a:srgbClr val="76B900"/>
                </a:solidFill>
                <a:latin typeface="Lucida Grande" panose="020B0600040502020204" pitchFamily="34" charset="0"/>
                <a:cs typeface="Lucida Grande" panose="020B0600040502020204" pitchFamily="34" charset="0"/>
              </a:rPr>
              <a:t>, </a:t>
            </a:r>
            <a:r>
              <a:rPr lang="en-GB" u="sng" err="1">
                <a:solidFill>
                  <a:srgbClr val="76B900"/>
                </a:solidFill>
                <a:latin typeface="Lucida Grande" panose="020B0600040502020204" pitchFamily="34" charset="0"/>
                <a:cs typeface="Lucida Grande" panose="020B0600040502020204" pitchFamily="34" charset="0"/>
              </a:rPr>
              <a:t>Samyam</a:t>
            </a:r>
            <a:r>
              <a:rPr lang="en-GB" u="sng">
                <a:solidFill>
                  <a:srgbClr val="76B900"/>
                </a:solidFill>
                <a:latin typeface="Lucida Grande" panose="020B0600040502020204" pitchFamily="34" charset="0"/>
                <a:cs typeface="Lucida Grande" panose="020B0600040502020204" pitchFamily="34" charset="0"/>
              </a:rPr>
              <a:t> </a:t>
            </a:r>
            <a:r>
              <a:rPr lang="en-GB" u="sng" err="1">
                <a:solidFill>
                  <a:srgbClr val="76B900"/>
                </a:solidFill>
                <a:latin typeface="Lucida Grande" panose="020B0600040502020204" pitchFamily="34" charset="0"/>
                <a:cs typeface="Lucida Grande" panose="020B0600040502020204" pitchFamily="34" charset="0"/>
              </a:rPr>
              <a:t>Rajbhandari</a:t>
            </a:r>
            <a:r>
              <a:rPr lang="en-GB">
                <a:solidFill>
                  <a:srgbClr val="76B900"/>
                </a:solidFill>
                <a:latin typeface="Lucida Grande" panose="020B0600040502020204" pitchFamily="34" charset="0"/>
                <a:cs typeface="Lucida Grande" panose="020B0600040502020204" pitchFamily="34" charset="0"/>
              </a:rPr>
              <a:t>, </a:t>
            </a:r>
            <a:r>
              <a:rPr lang="en-GB" u="sng">
                <a:solidFill>
                  <a:srgbClr val="76B900"/>
                </a:solidFill>
                <a:latin typeface="Lucida Grande" panose="020B0600040502020204" pitchFamily="34" charset="0"/>
                <a:cs typeface="Lucida Grande" panose="020B0600040502020204" pitchFamily="34" charset="0"/>
              </a:rPr>
              <a:t>Reza Yazdani </a:t>
            </a:r>
            <a:r>
              <a:rPr lang="en-GB" u="sng" err="1">
                <a:solidFill>
                  <a:srgbClr val="76B900"/>
                </a:solidFill>
                <a:latin typeface="Lucida Grande" panose="020B0600040502020204" pitchFamily="34" charset="0"/>
                <a:cs typeface="Lucida Grande" panose="020B0600040502020204" pitchFamily="34" charset="0"/>
              </a:rPr>
              <a:t>Aminabadi</a:t>
            </a:r>
            <a:r>
              <a:rPr lang="en-GB">
                <a:solidFill>
                  <a:srgbClr val="76B900"/>
                </a:solidFill>
                <a:latin typeface="Lucida Grande" panose="020B0600040502020204" pitchFamily="34" charset="0"/>
                <a:cs typeface="Lucida Grande" panose="020B0600040502020204" pitchFamily="34" charset="0"/>
              </a:rPr>
              <a:t>, </a:t>
            </a:r>
            <a:r>
              <a:rPr lang="en-GB" u="sng">
                <a:solidFill>
                  <a:srgbClr val="76B900"/>
                </a:solidFill>
                <a:latin typeface="Lucida Grande" panose="020B0600040502020204" pitchFamily="34" charset="0"/>
                <a:cs typeface="Lucida Grande" panose="020B0600040502020204" pitchFamily="34" charset="0"/>
              </a:rPr>
              <a:t>Olatunji </a:t>
            </a:r>
            <a:r>
              <a:rPr lang="en-GB" u="sng" err="1">
                <a:solidFill>
                  <a:srgbClr val="76B900"/>
                </a:solidFill>
                <a:latin typeface="Lucida Grande" panose="020B0600040502020204" pitchFamily="34" charset="0"/>
                <a:cs typeface="Lucida Grande" panose="020B0600040502020204" pitchFamily="34" charset="0"/>
              </a:rPr>
              <a:t>Ruwase</a:t>
            </a:r>
            <a:r>
              <a:rPr lang="en-GB">
                <a:solidFill>
                  <a:srgbClr val="76B900"/>
                </a:solidFill>
                <a:latin typeface="Lucida Grande" panose="020B0600040502020204" pitchFamily="34" charset="0"/>
                <a:cs typeface="Lucida Grande" panose="020B0600040502020204" pitchFamily="34" charset="0"/>
              </a:rPr>
              <a:t>, </a:t>
            </a:r>
            <a:r>
              <a:rPr lang="en-GB" u="sng" err="1">
                <a:solidFill>
                  <a:srgbClr val="76B900"/>
                </a:solidFill>
                <a:latin typeface="Lucida Grande" panose="020B0600040502020204" pitchFamily="34" charset="0"/>
                <a:cs typeface="Lucida Grande" panose="020B0600040502020204" pitchFamily="34" charset="0"/>
              </a:rPr>
              <a:t>Shuangyan</a:t>
            </a:r>
            <a:r>
              <a:rPr lang="en-GB" u="sng">
                <a:solidFill>
                  <a:srgbClr val="76B900"/>
                </a:solidFill>
                <a:latin typeface="Lucida Grande" panose="020B0600040502020204" pitchFamily="34" charset="0"/>
                <a:cs typeface="Lucida Grande" panose="020B0600040502020204" pitchFamily="34" charset="0"/>
              </a:rPr>
              <a:t> Yang</a:t>
            </a:r>
            <a:r>
              <a:rPr lang="en-GB">
                <a:solidFill>
                  <a:srgbClr val="76B900"/>
                </a:solidFill>
                <a:latin typeface="Lucida Grande" panose="020B0600040502020204" pitchFamily="34" charset="0"/>
                <a:cs typeface="Lucida Grande" panose="020B0600040502020204" pitchFamily="34" charset="0"/>
              </a:rPr>
              <a:t>, </a:t>
            </a:r>
            <a:r>
              <a:rPr lang="en-GB" u="sng" err="1">
                <a:solidFill>
                  <a:srgbClr val="76B900"/>
                </a:solidFill>
                <a:latin typeface="Lucida Grande" panose="020B0600040502020204" pitchFamily="34" charset="0"/>
                <a:cs typeface="Lucida Grande" panose="020B0600040502020204" pitchFamily="34" charset="0"/>
              </a:rPr>
              <a:t>Minjia</a:t>
            </a:r>
            <a:r>
              <a:rPr lang="en-GB" u="sng">
                <a:solidFill>
                  <a:srgbClr val="76B900"/>
                </a:solidFill>
                <a:latin typeface="Lucida Grande" panose="020B0600040502020204" pitchFamily="34" charset="0"/>
                <a:cs typeface="Lucida Grande" panose="020B0600040502020204" pitchFamily="34" charset="0"/>
              </a:rPr>
              <a:t> Zhang</a:t>
            </a:r>
            <a:r>
              <a:rPr lang="en-GB">
                <a:solidFill>
                  <a:srgbClr val="76B900"/>
                </a:solidFill>
                <a:latin typeface="Lucida Grande" panose="020B0600040502020204" pitchFamily="34" charset="0"/>
                <a:cs typeface="Lucida Grande" panose="020B0600040502020204" pitchFamily="34" charset="0"/>
              </a:rPr>
              <a:t>, </a:t>
            </a:r>
            <a:r>
              <a:rPr lang="en-GB" u="sng">
                <a:solidFill>
                  <a:srgbClr val="76B900"/>
                </a:solidFill>
                <a:latin typeface="Lucida Grande" panose="020B0600040502020204" pitchFamily="34" charset="0"/>
                <a:cs typeface="Lucida Grande" panose="020B0600040502020204" pitchFamily="34" charset="0"/>
              </a:rPr>
              <a:t>Dong Li</a:t>
            </a:r>
            <a:r>
              <a:rPr lang="en-GB">
                <a:solidFill>
                  <a:srgbClr val="76B900"/>
                </a:solidFill>
                <a:latin typeface="Lucida Grande" panose="020B0600040502020204" pitchFamily="34" charset="0"/>
                <a:cs typeface="Lucida Grande" panose="020B0600040502020204" pitchFamily="34" charset="0"/>
              </a:rPr>
              <a:t>, </a:t>
            </a:r>
            <a:r>
              <a:rPr lang="en-GB" u="sng" err="1">
                <a:solidFill>
                  <a:srgbClr val="76B900"/>
                </a:solidFill>
                <a:latin typeface="Lucida Grande" panose="020B0600040502020204" pitchFamily="34" charset="0"/>
                <a:cs typeface="Lucida Grande" panose="020B0600040502020204" pitchFamily="34" charset="0"/>
              </a:rPr>
              <a:t>Yuxiong</a:t>
            </a:r>
            <a:r>
              <a:rPr lang="en-GB" u="sng">
                <a:solidFill>
                  <a:srgbClr val="76B900"/>
                </a:solidFill>
                <a:latin typeface="Lucida Grande" panose="020B0600040502020204" pitchFamily="34" charset="0"/>
                <a:cs typeface="Lucida Grande" panose="020B0600040502020204" pitchFamily="34" charset="0"/>
              </a:rPr>
              <a:t> He</a:t>
            </a:r>
            <a:r>
              <a:rPr lang="en-GB">
                <a:solidFill>
                  <a:srgbClr val="76B900"/>
                </a:solidFill>
                <a:latin typeface="Lucida Grande" panose="020B0600040502020204" pitchFamily="34" charset="0"/>
                <a:cs typeface="Lucida Grande" panose="020B0600040502020204" pitchFamily="34" charset="0"/>
              </a:rPr>
              <a:t>. 2021</a:t>
            </a:r>
          </a:p>
        </p:txBody>
      </p:sp>
      <p:pic>
        <p:nvPicPr>
          <p:cNvPr id="6" name="Picture 5">
            <a:extLst>
              <a:ext uri="{FF2B5EF4-FFF2-40B4-BE49-F238E27FC236}">
                <a16:creationId xmlns:a16="http://schemas.microsoft.com/office/drawing/2014/main" id="{CC0F7BC5-9C6E-4EE4-A056-BD1F288BB699}"/>
              </a:ext>
            </a:extLst>
          </p:cNvPr>
          <p:cNvPicPr>
            <a:picLocks noChangeAspect="1"/>
          </p:cNvPicPr>
          <p:nvPr/>
        </p:nvPicPr>
        <p:blipFill>
          <a:blip r:embed="rId3"/>
          <a:stretch>
            <a:fillRect/>
          </a:stretch>
        </p:blipFill>
        <p:spPr>
          <a:xfrm>
            <a:off x="466725" y="2400390"/>
            <a:ext cx="9071722" cy="5551481"/>
          </a:xfrm>
          <a:prstGeom prst="rect">
            <a:avLst/>
          </a:prstGeom>
          <a:ln>
            <a:noFill/>
          </a:ln>
          <a:effectLst>
            <a:outerShdw blurRad="190500" algn="tl" rotWithShape="0">
              <a:srgbClr val="000000">
                <a:alpha val="70000"/>
              </a:srgbClr>
            </a:outerShdw>
          </a:effectLst>
        </p:spPr>
      </p:pic>
      <p:sp>
        <p:nvSpPr>
          <p:cNvPr id="8" name="Content Placeholder 3">
            <a:extLst>
              <a:ext uri="{FF2B5EF4-FFF2-40B4-BE49-F238E27FC236}">
                <a16:creationId xmlns:a16="http://schemas.microsoft.com/office/drawing/2014/main" id="{866AFFF5-723D-E6D2-3DCD-7914262DC985}"/>
              </a:ext>
            </a:extLst>
          </p:cNvPr>
          <p:cNvSpPr txBox="1">
            <a:spLocks/>
          </p:cNvSpPr>
          <p:nvPr/>
        </p:nvSpPr>
        <p:spPr bwMode="auto">
          <a:xfrm>
            <a:off x="10066704" y="2400390"/>
            <a:ext cx="7986650" cy="47764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5"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2000" b="0">
                <a:solidFill>
                  <a:schemeClr val="bg1"/>
                </a:solidFill>
                <a:latin typeface="Trebuchet MS" panose="020B0603020202020204" pitchFamily="34" charset="0"/>
                <a:ea typeface="+mn-ea"/>
                <a:cs typeface="+mn-cs"/>
              </a:defRPr>
            </a:lvl1pPr>
            <a:lvl2pPr marL="685814"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800" b="0">
                <a:solidFill>
                  <a:schemeClr val="bg1"/>
                </a:solidFill>
                <a:latin typeface="Trebuchet MS" panose="020B0603020202020204" pitchFamily="34" charset="0"/>
              </a:defRPr>
            </a:lvl2pPr>
            <a:lvl3pPr marL="1143023"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600" b="0">
                <a:solidFill>
                  <a:schemeClr val="bg1"/>
                </a:solidFill>
                <a:latin typeface="Trebuchet MS" panose="020B0603020202020204" pitchFamily="34" charset="0"/>
              </a:defRPr>
            </a:lvl3pPr>
            <a:lvl4pPr marL="1600232" indent="-228605" algn="l" rtl="0" eaLnBrk="1" fontAlgn="base" hangingPunct="1">
              <a:spcBef>
                <a:spcPct val="20000"/>
              </a:spcBef>
              <a:spcAft>
                <a:spcPct val="0"/>
              </a:spcAft>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lgn="l" rtl="0" eaLnBrk="1" fontAlgn="base" hangingPunct="1">
              <a:spcBef>
                <a:spcPct val="20000"/>
              </a:spcBef>
              <a:spcAft>
                <a:spcPct val="0"/>
              </a:spcAft>
              <a:buClr>
                <a:schemeClr val="tx2"/>
              </a:buClr>
              <a:buFont typeface="Wingdings" panose="05000000000000000000" pitchFamily="2" charset="2"/>
              <a:buChar char="§"/>
              <a:defRPr sz="1200">
                <a:solidFill>
                  <a:schemeClr val="bg1"/>
                </a:solidFill>
                <a:latin typeface="Trebuchet MS" panose="020B0603020202020204" pitchFamily="34" charset="0"/>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defTabSz="914400"/>
            <a:r>
              <a:rPr lang="en-GB" kern="0" dirty="0"/>
              <a:t>Circular nodes represent model states (number is precision)</a:t>
            </a:r>
          </a:p>
          <a:p>
            <a:pPr lvl="1" defTabSz="914400"/>
            <a:r>
              <a:rPr lang="en-GB" kern="0" dirty="0"/>
              <a:t>Parameter16, gradient16, parameter32, momentum32, variance32</a:t>
            </a:r>
          </a:p>
          <a:p>
            <a:pPr defTabSz="914400"/>
            <a:r>
              <a:rPr lang="en-GB" kern="0" dirty="0"/>
              <a:t>Rectangular nodes represent computation</a:t>
            </a:r>
          </a:p>
          <a:p>
            <a:pPr lvl="1" defTabSz="914400"/>
            <a:r>
              <a:rPr lang="en-GB" kern="0" dirty="0"/>
              <a:t>Forward, backward, param update</a:t>
            </a:r>
          </a:p>
          <a:p>
            <a:pPr defTabSz="914400"/>
            <a:r>
              <a:rPr lang="en-GB" kern="0" dirty="0"/>
              <a:t>Edges represent dataflow between nodes</a:t>
            </a:r>
          </a:p>
          <a:p>
            <a:pPr lvl="1" defTabSz="914400"/>
            <a:r>
              <a:rPr lang="en-GB" kern="0" dirty="0"/>
              <a:t>Edge weight proportional to volume in bytes</a:t>
            </a:r>
          </a:p>
          <a:p>
            <a:pPr defTabSz="914400"/>
            <a:r>
              <a:rPr lang="en-GB" kern="0" dirty="0"/>
              <a:t>Offload gradients, optimizer states and optimizer computation to CPU</a:t>
            </a:r>
          </a:p>
          <a:p>
            <a:pPr defTabSz="914400"/>
            <a:r>
              <a:rPr lang="en-GB" kern="0" dirty="0"/>
              <a:t>Keep fp16 parameters and forward/backward pass on GPU</a:t>
            </a:r>
          </a:p>
          <a:p>
            <a:pPr defTabSz="914400"/>
            <a:r>
              <a:rPr lang="en-GB" kern="0" dirty="0"/>
              <a:t>Size of edges for M parameters: 2M-fp16 and 4M-fp32</a:t>
            </a:r>
          </a:p>
          <a:p>
            <a:pPr lvl="1" defTabSz="914400"/>
            <a:r>
              <a:rPr lang="en-GB" kern="0" dirty="0"/>
              <a:t>Represents the volume of data movement from CPU to GPU</a:t>
            </a:r>
          </a:p>
        </p:txBody>
      </p:sp>
    </p:spTree>
    <p:extLst>
      <p:ext uri="{BB962C8B-B14F-4D97-AF65-F5344CB8AC3E}">
        <p14:creationId xmlns:p14="http://schemas.microsoft.com/office/powerpoint/2010/main" val="1558527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200"/>
              <a:t>Dealing with Memory Constraints</a:t>
            </a:r>
            <a:endParaRPr lang="en-US" sz="42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GB" sz="3000" err="1">
                <a:solidFill>
                  <a:schemeClr val="tx2"/>
                </a:solidFill>
              </a:rPr>
              <a:t>DeepSpeed</a:t>
            </a:r>
            <a:r>
              <a:rPr lang="en-GB" sz="3000">
                <a:solidFill>
                  <a:schemeClr val="tx2"/>
                </a:solidFill>
              </a:rPr>
              <a:t> </a:t>
            </a:r>
            <a:r>
              <a:rPr lang="en-GB" sz="3000" err="1">
                <a:solidFill>
                  <a:schemeClr val="tx2"/>
                </a:solidFill>
              </a:rPr>
              <a:t>ZeRO</a:t>
            </a:r>
            <a:r>
              <a:rPr lang="en-GB" sz="3000">
                <a:solidFill>
                  <a:schemeClr val="tx2"/>
                </a:solidFill>
              </a:rPr>
              <a:t>-Offload + with Data Parallelism </a:t>
            </a:r>
            <a:endParaRPr lang="en-US" sz="3000">
              <a:solidFill>
                <a:schemeClr val="tx2"/>
              </a:solidFill>
            </a:endParaRPr>
          </a:p>
        </p:txBody>
      </p:sp>
      <p:sp>
        <p:nvSpPr>
          <p:cNvPr id="3" name="TextBox 2">
            <a:extLst>
              <a:ext uri="{FF2B5EF4-FFF2-40B4-BE49-F238E27FC236}">
                <a16:creationId xmlns:a16="http://schemas.microsoft.com/office/drawing/2014/main" id="{998158F5-018C-A4E9-FC22-8BAF1905578E}"/>
              </a:ext>
            </a:extLst>
          </p:cNvPr>
          <p:cNvSpPr txBox="1"/>
          <p:nvPr/>
        </p:nvSpPr>
        <p:spPr>
          <a:xfrm>
            <a:off x="126999" y="9667772"/>
            <a:ext cx="12108993"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err="1">
                <a:solidFill>
                  <a:srgbClr val="76B900"/>
                </a:solidFill>
                <a:latin typeface="Lucida Grande" panose="020B0600040502020204" pitchFamily="34" charset="0"/>
                <a:cs typeface="Lucida Grande" panose="020B0600040502020204" pitchFamily="34" charset="0"/>
              </a:rPr>
              <a:t>ZeRO</a:t>
            </a:r>
            <a:r>
              <a:rPr lang="en-GB">
                <a:solidFill>
                  <a:srgbClr val="76B900"/>
                </a:solidFill>
                <a:latin typeface="Lucida Grande" panose="020B0600040502020204" pitchFamily="34" charset="0"/>
                <a:cs typeface="Lucida Grande" panose="020B0600040502020204" pitchFamily="34" charset="0"/>
              </a:rPr>
              <a:t>-Offload: Democratizing Billion-Scale Model Training. </a:t>
            </a:r>
            <a:r>
              <a:rPr lang="en-GB" u="sng" err="1">
                <a:solidFill>
                  <a:srgbClr val="76B900"/>
                </a:solidFill>
                <a:latin typeface="Lucida Grande" panose="020B0600040502020204" pitchFamily="34" charset="0"/>
                <a:cs typeface="Lucida Grande" panose="020B0600040502020204" pitchFamily="34" charset="0"/>
              </a:rPr>
              <a:t>Jie</a:t>
            </a:r>
            <a:r>
              <a:rPr lang="en-GB" u="sng">
                <a:solidFill>
                  <a:srgbClr val="76B900"/>
                </a:solidFill>
                <a:latin typeface="Lucida Grande" panose="020B0600040502020204" pitchFamily="34" charset="0"/>
                <a:cs typeface="Lucida Grande" panose="020B0600040502020204" pitchFamily="34" charset="0"/>
              </a:rPr>
              <a:t> Ren</a:t>
            </a:r>
            <a:r>
              <a:rPr lang="en-GB">
                <a:solidFill>
                  <a:srgbClr val="76B900"/>
                </a:solidFill>
                <a:latin typeface="Lucida Grande" panose="020B0600040502020204" pitchFamily="34" charset="0"/>
                <a:cs typeface="Lucida Grande" panose="020B0600040502020204" pitchFamily="34" charset="0"/>
              </a:rPr>
              <a:t>, </a:t>
            </a:r>
            <a:r>
              <a:rPr lang="en-GB" u="sng" err="1">
                <a:solidFill>
                  <a:srgbClr val="76B900"/>
                </a:solidFill>
                <a:latin typeface="Lucida Grande" panose="020B0600040502020204" pitchFamily="34" charset="0"/>
                <a:cs typeface="Lucida Grande" panose="020B0600040502020204" pitchFamily="34" charset="0"/>
              </a:rPr>
              <a:t>Samyam</a:t>
            </a:r>
            <a:r>
              <a:rPr lang="en-GB" u="sng">
                <a:solidFill>
                  <a:srgbClr val="76B900"/>
                </a:solidFill>
                <a:latin typeface="Lucida Grande" panose="020B0600040502020204" pitchFamily="34" charset="0"/>
                <a:cs typeface="Lucida Grande" panose="020B0600040502020204" pitchFamily="34" charset="0"/>
              </a:rPr>
              <a:t> </a:t>
            </a:r>
            <a:r>
              <a:rPr lang="en-GB" u="sng" err="1">
                <a:solidFill>
                  <a:srgbClr val="76B900"/>
                </a:solidFill>
                <a:latin typeface="Lucida Grande" panose="020B0600040502020204" pitchFamily="34" charset="0"/>
                <a:cs typeface="Lucida Grande" panose="020B0600040502020204" pitchFamily="34" charset="0"/>
              </a:rPr>
              <a:t>Rajbhandari</a:t>
            </a:r>
            <a:r>
              <a:rPr lang="en-GB">
                <a:solidFill>
                  <a:srgbClr val="76B900"/>
                </a:solidFill>
                <a:latin typeface="Lucida Grande" panose="020B0600040502020204" pitchFamily="34" charset="0"/>
                <a:cs typeface="Lucida Grande" panose="020B0600040502020204" pitchFamily="34" charset="0"/>
              </a:rPr>
              <a:t>, </a:t>
            </a:r>
            <a:r>
              <a:rPr lang="en-GB" u="sng">
                <a:solidFill>
                  <a:srgbClr val="76B900"/>
                </a:solidFill>
                <a:latin typeface="Lucida Grande" panose="020B0600040502020204" pitchFamily="34" charset="0"/>
                <a:cs typeface="Lucida Grande" panose="020B0600040502020204" pitchFamily="34" charset="0"/>
              </a:rPr>
              <a:t>Reza Yazdani </a:t>
            </a:r>
            <a:r>
              <a:rPr lang="en-GB" u="sng" err="1">
                <a:solidFill>
                  <a:srgbClr val="76B900"/>
                </a:solidFill>
                <a:latin typeface="Lucida Grande" panose="020B0600040502020204" pitchFamily="34" charset="0"/>
                <a:cs typeface="Lucida Grande" panose="020B0600040502020204" pitchFamily="34" charset="0"/>
              </a:rPr>
              <a:t>Aminabadi</a:t>
            </a:r>
            <a:r>
              <a:rPr lang="en-GB">
                <a:solidFill>
                  <a:srgbClr val="76B900"/>
                </a:solidFill>
                <a:latin typeface="Lucida Grande" panose="020B0600040502020204" pitchFamily="34" charset="0"/>
                <a:cs typeface="Lucida Grande" panose="020B0600040502020204" pitchFamily="34" charset="0"/>
              </a:rPr>
              <a:t>, </a:t>
            </a:r>
            <a:r>
              <a:rPr lang="en-GB" u="sng">
                <a:solidFill>
                  <a:srgbClr val="76B900"/>
                </a:solidFill>
                <a:latin typeface="Lucida Grande" panose="020B0600040502020204" pitchFamily="34" charset="0"/>
                <a:cs typeface="Lucida Grande" panose="020B0600040502020204" pitchFamily="34" charset="0"/>
              </a:rPr>
              <a:t>Olatunji </a:t>
            </a:r>
            <a:r>
              <a:rPr lang="en-GB" u="sng" err="1">
                <a:solidFill>
                  <a:srgbClr val="76B900"/>
                </a:solidFill>
                <a:latin typeface="Lucida Grande" panose="020B0600040502020204" pitchFamily="34" charset="0"/>
                <a:cs typeface="Lucida Grande" panose="020B0600040502020204" pitchFamily="34" charset="0"/>
              </a:rPr>
              <a:t>Ruwase</a:t>
            </a:r>
            <a:r>
              <a:rPr lang="en-GB">
                <a:solidFill>
                  <a:srgbClr val="76B900"/>
                </a:solidFill>
                <a:latin typeface="Lucida Grande" panose="020B0600040502020204" pitchFamily="34" charset="0"/>
                <a:cs typeface="Lucida Grande" panose="020B0600040502020204" pitchFamily="34" charset="0"/>
              </a:rPr>
              <a:t>, </a:t>
            </a:r>
            <a:r>
              <a:rPr lang="en-GB" u="sng" err="1">
                <a:solidFill>
                  <a:srgbClr val="76B900"/>
                </a:solidFill>
                <a:latin typeface="Lucida Grande" panose="020B0600040502020204" pitchFamily="34" charset="0"/>
                <a:cs typeface="Lucida Grande" panose="020B0600040502020204" pitchFamily="34" charset="0"/>
              </a:rPr>
              <a:t>Shuangyan</a:t>
            </a:r>
            <a:r>
              <a:rPr lang="en-GB" u="sng">
                <a:solidFill>
                  <a:srgbClr val="76B900"/>
                </a:solidFill>
                <a:latin typeface="Lucida Grande" panose="020B0600040502020204" pitchFamily="34" charset="0"/>
                <a:cs typeface="Lucida Grande" panose="020B0600040502020204" pitchFamily="34" charset="0"/>
              </a:rPr>
              <a:t> Yang</a:t>
            </a:r>
            <a:r>
              <a:rPr lang="en-GB">
                <a:solidFill>
                  <a:srgbClr val="76B900"/>
                </a:solidFill>
                <a:latin typeface="Lucida Grande" panose="020B0600040502020204" pitchFamily="34" charset="0"/>
                <a:cs typeface="Lucida Grande" panose="020B0600040502020204" pitchFamily="34" charset="0"/>
              </a:rPr>
              <a:t>, </a:t>
            </a:r>
            <a:r>
              <a:rPr lang="en-GB" u="sng" err="1">
                <a:solidFill>
                  <a:srgbClr val="76B900"/>
                </a:solidFill>
                <a:latin typeface="Lucida Grande" panose="020B0600040502020204" pitchFamily="34" charset="0"/>
                <a:cs typeface="Lucida Grande" panose="020B0600040502020204" pitchFamily="34" charset="0"/>
              </a:rPr>
              <a:t>Minjia</a:t>
            </a:r>
            <a:r>
              <a:rPr lang="en-GB" u="sng">
                <a:solidFill>
                  <a:srgbClr val="76B900"/>
                </a:solidFill>
                <a:latin typeface="Lucida Grande" panose="020B0600040502020204" pitchFamily="34" charset="0"/>
                <a:cs typeface="Lucida Grande" panose="020B0600040502020204" pitchFamily="34" charset="0"/>
              </a:rPr>
              <a:t> Zhang</a:t>
            </a:r>
            <a:r>
              <a:rPr lang="en-GB">
                <a:solidFill>
                  <a:srgbClr val="76B900"/>
                </a:solidFill>
                <a:latin typeface="Lucida Grande" panose="020B0600040502020204" pitchFamily="34" charset="0"/>
                <a:cs typeface="Lucida Grande" panose="020B0600040502020204" pitchFamily="34" charset="0"/>
              </a:rPr>
              <a:t>, </a:t>
            </a:r>
            <a:r>
              <a:rPr lang="en-GB" u="sng">
                <a:solidFill>
                  <a:srgbClr val="76B900"/>
                </a:solidFill>
                <a:latin typeface="Lucida Grande" panose="020B0600040502020204" pitchFamily="34" charset="0"/>
                <a:cs typeface="Lucida Grande" panose="020B0600040502020204" pitchFamily="34" charset="0"/>
              </a:rPr>
              <a:t>Dong Li</a:t>
            </a:r>
            <a:r>
              <a:rPr lang="en-GB">
                <a:solidFill>
                  <a:srgbClr val="76B900"/>
                </a:solidFill>
                <a:latin typeface="Lucida Grande" panose="020B0600040502020204" pitchFamily="34" charset="0"/>
                <a:cs typeface="Lucida Grande" panose="020B0600040502020204" pitchFamily="34" charset="0"/>
              </a:rPr>
              <a:t>, </a:t>
            </a:r>
            <a:r>
              <a:rPr lang="en-GB" u="sng" err="1">
                <a:solidFill>
                  <a:srgbClr val="76B900"/>
                </a:solidFill>
                <a:latin typeface="Lucida Grande" panose="020B0600040502020204" pitchFamily="34" charset="0"/>
                <a:cs typeface="Lucida Grande" panose="020B0600040502020204" pitchFamily="34" charset="0"/>
              </a:rPr>
              <a:t>Yuxiong</a:t>
            </a:r>
            <a:r>
              <a:rPr lang="en-GB" u="sng">
                <a:solidFill>
                  <a:srgbClr val="76B900"/>
                </a:solidFill>
                <a:latin typeface="Lucida Grande" panose="020B0600040502020204" pitchFamily="34" charset="0"/>
                <a:cs typeface="Lucida Grande" panose="020B0600040502020204" pitchFamily="34" charset="0"/>
              </a:rPr>
              <a:t> He</a:t>
            </a:r>
            <a:r>
              <a:rPr lang="en-GB">
                <a:solidFill>
                  <a:srgbClr val="76B900"/>
                </a:solidFill>
                <a:latin typeface="Lucida Grande" panose="020B0600040502020204" pitchFamily="34" charset="0"/>
                <a:cs typeface="Lucida Grande" panose="020B0600040502020204" pitchFamily="34" charset="0"/>
              </a:rPr>
              <a:t>. 2021</a:t>
            </a:r>
          </a:p>
        </p:txBody>
      </p:sp>
      <p:grpSp>
        <p:nvGrpSpPr>
          <p:cNvPr id="11" name="Group 10">
            <a:extLst>
              <a:ext uri="{FF2B5EF4-FFF2-40B4-BE49-F238E27FC236}">
                <a16:creationId xmlns:a16="http://schemas.microsoft.com/office/drawing/2014/main" id="{C93288AD-B858-CB9C-5591-2B2C81F45FC7}"/>
              </a:ext>
            </a:extLst>
          </p:cNvPr>
          <p:cNvGrpSpPr/>
          <p:nvPr/>
        </p:nvGrpSpPr>
        <p:grpSpPr>
          <a:xfrm>
            <a:off x="325556" y="2799555"/>
            <a:ext cx="17636889" cy="4210003"/>
            <a:chOff x="252505" y="2799555"/>
            <a:chExt cx="17636889" cy="4210003"/>
          </a:xfrm>
        </p:grpSpPr>
        <p:pic>
          <p:nvPicPr>
            <p:cNvPr id="10" name="Picture 9">
              <a:extLst>
                <a:ext uri="{FF2B5EF4-FFF2-40B4-BE49-F238E27FC236}">
                  <a16:creationId xmlns:a16="http://schemas.microsoft.com/office/drawing/2014/main" id="{5D3099FF-08C1-C352-7AFC-840CAC7DC7C9}"/>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10109570" y="2799555"/>
              <a:ext cx="7779824" cy="421000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F963D909-1E8D-7154-61B8-D78A8B38E43C}"/>
                </a:ext>
              </a:extLst>
            </p:cNvPr>
            <p:cNvPicPr>
              <a:picLocks noChangeAspect="1"/>
            </p:cNvPicPr>
            <p:nvPr/>
          </p:nvPicPr>
          <p:blipFill>
            <a:blip r:embed="rId4"/>
            <a:stretch>
              <a:fillRect/>
            </a:stretch>
          </p:blipFill>
          <p:spPr>
            <a:xfrm>
              <a:off x="252505" y="2799555"/>
              <a:ext cx="9562326" cy="4210003"/>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3131379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sz="6000"/>
              <a:t>Mixture of Experts</a:t>
            </a:r>
            <a:endParaRPr lang="en-US"/>
          </a:p>
        </p:txBody>
      </p:sp>
    </p:spTree>
    <p:extLst>
      <p:ext uri="{BB962C8B-B14F-4D97-AF65-F5344CB8AC3E}">
        <p14:creationId xmlns:p14="http://schemas.microsoft.com/office/powerpoint/2010/main" val="1895741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200"/>
              <a:t>Mixture of Experts</a:t>
            </a:r>
            <a:endParaRPr lang="en-US" sz="42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US" sz="3000" dirty="0">
                <a:solidFill>
                  <a:schemeClr val="tx2"/>
                </a:solidFill>
              </a:rPr>
              <a:t>Not a new Idea - 1991</a:t>
            </a:r>
          </a:p>
        </p:txBody>
      </p:sp>
      <p:pic>
        <p:nvPicPr>
          <p:cNvPr id="10" name="Picture 9">
            <a:extLst>
              <a:ext uri="{FF2B5EF4-FFF2-40B4-BE49-F238E27FC236}">
                <a16:creationId xmlns:a16="http://schemas.microsoft.com/office/drawing/2014/main" id="{8192A1BB-A936-0931-E0B6-94969BF03134}"/>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1257300" y="2209611"/>
            <a:ext cx="5747701" cy="6833805"/>
          </a:xfrm>
          <a:prstGeom prst="roundRect">
            <a:avLst>
              <a:gd name="adj" fmla="val 875"/>
            </a:avLst>
          </a:prstGeom>
          <a:noFill/>
          <a:ln>
            <a:noFill/>
          </a:ln>
          <a:effectLst>
            <a:outerShdw blurRad="57150" dist="19050" dir="5400000" algn="bl" rotWithShape="0">
              <a:srgbClr val="000000">
                <a:alpha val="50000"/>
              </a:srgbClr>
            </a:outerShdw>
          </a:effectLst>
        </p:spPr>
      </p:pic>
      <p:sp>
        <p:nvSpPr>
          <p:cNvPr id="13" name="TextBox 12">
            <a:extLst>
              <a:ext uri="{FF2B5EF4-FFF2-40B4-BE49-F238E27FC236}">
                <a16:creationId xmlns:a16="http://schemas.microsoft.com/office/drawing/2014/main" id="{E1D5F3BE-0591-5D6D-9E7C-306F9EA450D5}"/>
              </a:ext>
            </a:extLst>
          </p:cNvPr>
          <p:cNvSpPr txBox="1"/>
          <p:nvPr/>
        </p:nvSpPr>
        <p:spPr>
          <a:xfrm>
            <a:off x="0" y="9640669"/>
            <a:ext cx="9144000"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GB" b="0" u="sng" strike="noStrike">
                <a:solidFill>
                  <a:srgbClr val="1A0DAB"/>
                </a:solidFill>
                <a:effectLst/>
                <a:latin typeface="Lucida Grande" panose="020B0600040502020204" pitchFamily="34" charset="0"/>
                <a:cs typeface="Lucida Grande" panose="020B0600040502020204" pitchFamily="34" charset="0"/>
                <a:hlinkClick r:id="rId4"/>
              </a:rPr>
              <a:t>Adaptive mixtures of local experts. </a:t>
            </a:r>
            <a:r>
              <a:rPr lang="en-GB" b="0" i="0" u="sng" strike="noStrike">
                <a:solidFill>
                  <a:srgbClr val="1A0DAB"/>
                </a:solidFill>
                <a:effectLst/>
                <a:latin typeface="Lucida Grande" panose="020B0600040502020204" pitchFamily="34" charset="0"/>
                <a:cs typeface="Lucida Grande" panose="020B0600040502020204" pitchFamily="34" charset="0"/>
                <a:hlinkClick r:id="rId4"/>
              </a:rPr>
              <a:t>R. A. Jacobs, M. I. Jordan, S. J. Nowlan, G. E. Hinton. Neural Computation, 3(1):79–87, </a:t>
            </a:r>
            <a:r>
              <a:rPr lang="en-GB" b="0" i="0" strike="noStrike">
                <a:solidFill>
                  <a:srgbClr val="1A0DAB"/>
                </a:solidFill>
                <a:effectLst/>
                <a:latin typeface="Lucida Grande" panose="020B0600040502020204" pitchFamily="34" charset="0"/>
                <a:cs typeface="Lucida Grande" panose="020B0600040502020204" pitchFamily="34" charset="0"/>
                <a:hlinkClick r:id="rId4"/>
              </a:rPr>
              <a:t>1991</a:t>
            </a:r>
            <a:r>
              <a:rPr lang="en-GB" b="0" i="0" u="sng" strike="noStrike">
                <a:solidFill>
                  <a:srgbClr val="1A0DAB"/>
                </a:solidFill>
                <a:effectLst/>
                <a:latin typeface="Lucida Grande" panose="020B0600040502020204" pitchFamily="34" charset="0"/>
                <a:cs typeface="Lucida Grande" panose="020B0600040502020204" pitchFamily="34" charset="0"/>
                <a:hlinkClick r:id="rId4"/>
              </a:rPr>
              <a:t>.</a:t>
            </a:r>
          </a:p>
        </p:txBody>
      </p:sp>
      <p:sp>
        <p:nvSpPr>
          <p:cNvPr id="3" name="Content Placeholder 3">
            <a:extLst>
              <a:ext uri="{FF2B5EF4-FFF2-40B4-BE49-F238E27FC236}">
                <a16:creationId xmlns:a16="http://schemas.microsoft.com/office/drawing/2014/main" id="{D582B144-4DCC-9B9A-C8F6-06141B45AC88}"/>
              </a:ext>
            </a:extLst>
          </p:cNvPr>
          <p:cNvSpPr txBox="1">
            <a:spLocks/>
          </p:cNvSpPr>
          <p:nvPr/>
        </p:nvSpPr>
        <p:spPr bwMode="auto">
          <a:xfrm>
            <a:off x="7556586" y="3682986"/>
            <a:ext cx="10121813" cy="38870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5"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2000" b="0">
                <a:solidFill>
                  <a:schemeClr val="bg1"/>
                </a:solidFill>
                <a:latin typeface="Trebuchet MS" panose="020B0603020202020204" pitchFamily="34" charset="0"/>
                <a:ea typeface="+mn-ea"/>
                <a:cs typeface="+mn-cs"/>
              </a:defRPr>
            </a:lvl1pPr>
            <a:lvl2pPr marL="685814"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800" b="0">
                <a:solidFill>
                  <a:schemeClr val="bg1"/>
                </a:solidFill>
                <a:latin typeface="Trebuchet MS" panose="020B0603020202020204" pitchFamily="34" charset="0"/>
              </a:defRPr>
            </a:lvl2pPr>
            <a:lvl3pPr marL="1143023"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600" b="0">
                <a:solidFill>
                  <a:schemeClr val="bg1"/>
                </a:solidFill>
                <a:latin typeface="Trebuchet MS" panose="020B0603020202020204" pitchFamily="34" charset="0"/>
              </a:defRPr>
            </a:lvl3pPr>
            <a:lvl4pPr marL="1600232" indent="-228605" algn="l" rtl="0" eaLnBrk="1" fontAlgn="base" hangingPunct="1">
              <a:spcBef>
                <a:spcPct val="20000"/>
              </a:spcBef>
              <a:spcAft>
                <a:spcPct val="0"/>
              </a:spcAft>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lgn="l" rtl="0" eaLnBrk="1" fontAlgn="base" hangingPunct="1">
              <a:spcBef>
                <a:spcPct val="20000"/>
              </a:spcBef>
              <a:spcAft>
                <a:spcPct val="0"/>
              </a:spcAft>
              <a:buClr>
                <a:schemeClr val="tx2"/>
              </a:buClr>
              <a:buFont typeface="Wingdings" panose="05000000000000000000" pitchFamily="2" charset="2"/>
              <a:buChar char="§"/>
              <a:defRPr sz="1200">
                <a:solidFill>
                  <a:schemeClr val="bg1"/>
                </a:solidFill>
                <a:latin typeface="Trebuchet MS" panose="020B0603020202020204" pitchFamily="34" charset="0"/>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defTabSz="914400"/>
            <a:r>
              <a:rPr lang="en-GB" kern="0" dirty="0"/>
              <a:t>Training a single, multilayer network to perform different subtasks is difficult</a:t>
            </a:r>
          </a:p>
          <a:p>
            <a:pPr defTabSz="914400"/>
            <a:r>
              <a:rPr lang="en-GB" kern="0" dirty="0"/>
              <a:t>Interaction effects slow learning and lead to poor generalization</a:t>
            </a:r>
          </a:p>
          <a:p>
            <a:pPr defTabSz="914400"/>
            <a:r>
              <a:rPr lang="en-GB" kern="0" dirty="0"/>
              <a:t>Prior knowledge of task separation is evidence for an expert system</a:t>
            </a:r>
          </a:p>
          <a:p>
            <a:pPr defTabSz="914400"/>
            <a:r>
              <a:rPr lang="en-GB" kern="0" dirty="0"/>
              <a:t>System is composed of a series of experts with a router (gating network)</a:t>
            </a:r>
          </a:p>
          <a:p>
            <a:pPr defTabSz="914400"/>
            <a:r>
              <a:rPr lang="en-GB" kern="0" dirty="0"/>
              <a:t>Weights of experts are decoupled</a:t>
            </a:r>
          </a:p>
          <a:p>
            <a:pPr defTabSz="914400"/>
            <a:r>
              <a:rPr lang="en-GB" kern="0" dirty="0"/>
              <a:t>Choice of objective function is critical – how to combine experts</a:t>
            </a:r>
          </a:p>
        </p:txBody>
      </p:sp>
    </p:spTree>
    <p:extLst>
      <p:ext uri="{BB962C8B-B14F-4D97-AF65-F5344CB8AC3E}">
        <p14:creationId xmlns:p14="http://schemas.microsoft.com/office/powerpoint/2010/main" val="4143365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32CF-EE95-4CFD-B6EC-D3B027D0FE9A}"/>
              </a:ext>
            </a:extLst>
          </p:cNvPr>
          <p:cNvSpPr>
            <a:spLocks noGrp="1"/>
          </p:cNvSpPr>
          <p:nvPr>
            <p:ph type="title"/>
          </p:nvPr>
        </p:nvSpPr>
        <p:spPr/>
        <p:txBody>
          <a:bodyPr/>
          <a:lstStyle/>
          <a:p>
            <a:r>
              <a:rPr lang="sv-SE" sz="4200" err="1">
                <a:latin typeface="Trebuchet MS"/>
              </a:rPr>
              <a:t>Some</a:t>
            </a:r>
            <a:r>
              <a:rPr lang="sv-SE" sz="4200">
                <a:latin typeface="Trebuchet MS"/>
              </a:rPr>
              <a:t> </a:t>
            </a:r>
            <a:r>
              <a:rPr lang="en-US" sz="4200">
                <a:latin typeface="Trebuchet MS"/>
              </a:rPr>
              <a:t>Concepts</a:t>
            </a:r>
            <a:endParaRPr lang="sv-SE" sz="4200"/>
          </a:p>
        </p:txBody>
      </p:sp>
      <p:sp>
        <p:nvSpPr>
          <p:cNvPr id="3" name="Content Placeholder 2">
            <a:extLst>
              <a:ext uri="{FF2B5EF4-FFF2-40B4-BE49-F238E27FC236}">
                <a16:creationId xmlns:a16="http://schemas.microsoft.com/office/drawing/2014/main" id="{F13495AF-5E8B-4E6B-A332-E511123980AF}"/>
              </a:ext>
            </a:extLst>
          </p:cNvPr>
          <p:cNvSpPr>
            <a:spLocks noGrp="1"/>
          </p:cNvSpPr>
          <p:nvPr>
            <p:ph idx="1"/>
          </p:nvPr>
        </p:nvSpPr>
        <p:spPr/>
        <p:txBody>
          <a:bodyPr/>
          <a:lstStyle/>
          <a:p>
            <a:endParaRPr lang="en-GB" dirty="0"/>
          </a:p>
        </p:txBody>
      </p:sp>
      <p:sp>
        <p:nvSpPr>
          <p:cNvPr id="13" name="Text Placeholder 12">
            <a:extLst>
              <a:ext uri="{FF2B5EF4-FFF2-40B4-BE49-F238E27FC236}">
                <a16:creationId xmlns:a16="http://schemas.microsoft.com/office/drawing/2014/main" id="{EA92D5B2-E149-4502-AD7A-C29864AC3F62}"/>
              </a:ext>
            </a:extLst>
          </p:cNvPr>
          <p:cNvSpPr>
            <a:spLocks noGrp="1"/>
          </p:cNvSpPr>
          <p:nvPr>
            <p:ph type="body" sz="quarter" idx="10"/>
          </p:nvPr>
        </p:nvSpPr>
        <p:spPr/>
        <p:txBody>
          <a:bodyPr/>
          <a:lstStyle/>
          <a:p>
            <a:r>
              <a:rPr lang="sv-SE" err="1">
                <a:latin typeface="Trebuchet MS"/>
              </a:rPr>
              <a:t>Collective</a:t>
            </a:r>
            <a:r>
              <a:rPr lang="sv-SE">
                <a:latin typeface="Trebuchet MS"/>
              </a:rPr>
              <a:t> Communications</a:t>
            </a:r>
            <a:endParaRPr lang="en-GB"/>
          </a:p>
        </p:txBody>
      </p:sp>
      <p:sp>
        <p:nvSpPr>
          <p:cNvPr id="8" name="TextBox 7">
            <a:extLst>
              <a:ext uri="{FF2B5EF4-FFF2-40B4-BE49-F238E27FC236}">
                <a16:creationId xmlns:a16="http://schemas.microsoft.com/office/drawing/2014/main" id="{F3BA1B0A-5D46-4231-BC69-55EFBB530C35}"/>
              </a:ext>
            </a:extLst>
          </p:cNvPr>
          <p:cNvSpPr txBox="1"/>
          <p:nvPr/>
        </p:nvSpPr>
        <p:spPr>
          <a:xfrm>
            <a:off x="2358" y="9804602"/>
            <a:ext cx="9141642" cy="3231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sv-SE" sz="1500">
                <a:solidFill>
                  <a:srgbClr val="76B900"/>
                </a:solidFill>
              </a:rPr>
              <a:t>https://docs.nvidia.com/deeplearning/nccl/user-guide/docs/usage/operations.html</a:t>
            </a:r>
          </a:p>
        </p:txBody>
      </p:sp>
      <p:pic>
        <p:nvPicPr>
          <p:cNvPr id="10" name="Picture 9">
            <a:extLst>
              <a:ext uri="{FF2B5EF4-FFF2-40B4-BE49-F238E27FC236}">
                <a16:creationId xmlns:a16="http://schemas.microsoft.com/office/drawing/2014/main" id="{B423B9A9-886B-4270-AF91-BEE897F9C7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0067" y="4880770"/>
            <a:ext cx="7757318" cy="2787788"/>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A3470118-C81A-5DD7-F19F-A39EABF693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37933" y="4880770"/>
            <a:ext cx="7901031" cy="2790091"/>
          </a:xfrm>
          <a:prstGeom prst="rect">
            <a:avLst/>
          </a:prstGeom>
          <a:ln>
            <a:noFill/>
          </a:ln>
          <a:effectLst>
            <a:outerShdw blurRad="190500" algn="tl" rotWithShape="0">
              <a:srgbClr val="000000">
                <a:alpha val="70000"/>
              </a:srgbClr>
            </a:outerShdw>
          </a:effectLst>
        </p:spPr>
      </p:pic>
      <p:sp>
        <p:nvSpPr>
          <p:cNvPr id="14" name="Arrow: Right 13">
            <a:extLst>
              <a:ext uri="{FF2B5EF4-FFF2-40B4-BE49-F238E27FC236}">
                <a16:creationId xmlns:a16="http://schemas.microsoft.com/office/drawing/2014/main" id="{8E53D0D6-A3CE-8484-A6DC-A70ACD1623D9}"/>
              </a:ext>
            </a:extLst>
          </p:cNvPr>
          <p:cNvSpPr/>
          <p:nvPr/>
        </p:nvSpPr>
        <p:spPr>
          <a:xfrm rot="7993744">
            <a:off x="11694843" y="4639065"/>
            <a:ext cx="410907" cy="48340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98C21720-7C61-C11E-3FA7-AE0F99482BF1}"/>
              </a:ext>
            </a:extLst>
          </p:cNvPr>
          <p:cNvSpPr/>
          <p:nvPr/>
        </p:nvSpPr>
        <p:spPr>
          <a:xfrm rot="7993744">
            <a:off x="14333166" y="4594116"/>
            <a:ext cx="410907" cy="48340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B9BE2F71-9E60-B564-70B0-27D1F5552670}"/>
              </a:ext>
            </a:extLst>
          </p:cNvPr>
          <p:cNvSpPr/>
          <p:nvPr/>
        </p:nvSpPr>
        <p:spPr>
          <a:xfrm rot="7993744">
            <a:off x="15027449" y="4643035"/>
            <a:ext cx="410907" cy="48340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Right 16">
            <a:extLst>
              <a:ext uri="{FF2B5EF4-FFF2-40B4-BE49-F238E27FC236}">
                <a16:creationId xmlns:a16="http://schemas.microsoft.com/office/drawing/2014/main" id="{22AF15B6-C2A0-3FE0-583F-2915F26AB6E9}"/>
              </a:ext>
            </a:extLst>
          </p:cNvPr>
          <p:cNvSpPr/>
          <p:nvPr/>
        </p:nvSpPr>
        <p:spPr>
          <a:xfrm rot="7993744">
            <a:off x="15782467" y="4643035"/>
            <a:ext cx="410907" cy="48340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Right 17">
            <a:extLst>
              <a:ext uri="{FF2B5EF4-FFF2-40B4-BE49-F238E27FC236}">
                <a16:creationId xmlns:a16="http://schemas.microsoft.com/office/drawing/2014/main" id="{6750C210-F59C-BD61-428D-91C6E9CC9669}"/>
              </a:ext>
            </a:extLst>
          </p:cNvPr>
          <p:cNvSpPr/>
          <p:nvPr/>
        </p:nvSpPr>
        <p:spPr>
          <a:xfrm rot="7993744">
            <a:off x="16561785" y="4643036"/>
            <a:ext cx="410907" cy="48340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700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200"/>
              <a:t>Mixture of Experts</a:t>
            </a:r>
            <a:endParaRPr lang="en-US" sz="42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US" sz="3000" dirty="0" err="1">
                <a:solidFill>
                  <a:schemeClr val="tx2"/>
                </a:solidFill>
              </a:rPr>
              <a:t>MoE</a:t>
            </a:r>
            <a:r>
              <a:rPr lang="en-US" sz="3000" dirty="0">
                <a:solidFill>
                  <a:schemeClr val="tx2"/>
                </a:solidFill>
              </a:rPr>
              <a:t> in Neural Networks (2017)</a:t>
            </a:r>
          </a:p>
        </p:txBody>
      </p:sp>
      <p:pic>
        <p:nvPicPr>
          <p:cNvPr id="5" name="Picture 4">
            <a:extLst>
              <a:ext uri="{FF2B5EF4-FFF2-40B4-BE49-F238E27FC236}">
                <a16:creationId xmlns:a16="http://schemas.microsoft.com/office/drawing/2014/main" id="{938EDD04-3B84-2C55-F5B4-A83720CCDACB}"/>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3161803" y="1996532"/>
            <a:ext cx="11507665" cy="6293936"/>
          </a:xfrm>
          <a:prstGeom prst="roundRect">
            <a:avLst>
              <a:gd name="adj" fmla="val 875"/>
            </a:avLst>
          </a:prstGeom>
          <a:noFill/>
          <a:ln>
            <a:noFill/>
          </a:ln>
          <a:effectLst>
            <a:outerShdw blurRad="57150" dist="19050" dir="5400000" algn="bl" rotWithShape="0">
              <a:srgbClr val="000000">
                <a:alpha val="50000"/>
              </a:srgbClr>
            </a:outerShdw>
          </a:effectLst>
        </p:spPr>
      </p:pic>
      <p:sp>
        <p:nvSpPr>
          <p:cNvPr id="9" name="TextBox 8">
            <a:extLst>
              <a:ext uri="{FF2B5EF4-FFF2-40B4-BE49-F238E27FC236}">
                <a16:creationId xmlns:a16="http://schemas.microsoft.com/office/drawing/2014/main" id="{3D6358A0-72F9-5B0A-E776-26B0E8AD691F}"/>
              </a:ext>
            </a:extLst>
          </p:cNvPr>
          <p:cNvSpPr txBox="1"/>
          <p:nvPr/>
        </p:nvSpPr>
        <p:spPr>
          <a:xfrm>
            <a:off x="50400" y="9503908"/>
            <a:ext cx="13826467"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GB" i="0" dirty="0">
                <a:solidFill>
                  <a:srgbClr val="76B900"/>
                </a:solidFill>
                <a:effectLst/>
                <a:latin typeface="Lucida Grande" panose="020B0600040502020204" pitchFamily="34" charset="0"/>
                <a:cs typeface="Lucida Grande" panose="020B0600040502020204" pitchFamily="34" charset="0"/>
              </a:rPr>
              <a:t>Outrageously Large Neural Networks: The Sparsely-Gated Mixture-of-Experts Layer. </a:t>
            </a:r>
            <a:r>
              <a:rPr lang="en-GB" i="0" u="sng" strike="noStrike" dirty="0">
                <a:solidFill>
                  <a:srgbClr val="76B900"/>
                </a:solidFill>
                <a:effectLst/>
                <a:latin typeface="Lucida Grande" panose="020B0600040502020204" pitchFamily="34" charset="0"/>
                <a:cs typeface="Lucida Grande" panose="020B0600040502020204" pitchFamily="34" charset="0"/>
              </a:rPr>
              <a:t>Noam </a:t>
            </a:r>
            <a:r>
              <a:rPr lang="en-GB" i="0" u="sng" strike="noStrike" dirty="0" err="1">
                <a:solidFill>
                  <a:srgbClr val="76B900"/>
                </a:solidFill>
                <a:effectLst/>
                <a:latin typeface="Lucida Grande" panose="020B0600040502020204" pitchFamily="34" charset="0"/>
                <a:cs typeface="Lucida Grande" panose="020B0600040502020204" pitchFamily="34" charset="0"/>
              </a:rPr>
              <a:t>Shazeer</a:t>
            </a:r>
            <a:r>
              <a:rPr lang="en-GB" i="0" dirty="0">
                <a:solidFill>
                  <a:srgbClr val="76B900"/>
                </a:solidFill>
                <a:effectLst/>
                <a:latin typeface="Lucida Grande" panose="020B0600040502020204" pitchFamily="34" charset="0"/>
                <a:cs typeface="Lucida Grande" panose="020B0600040502020204" pitchFamily="34" charset="0"/>
              </a:rPr>
              <a:t>, </a:t>
            </a:r>
            <a:r>
              <a:rPr lang="en-GB" i="0" u="sng" strike="noStrike" dirty="0" err="1">
                <a:solidFill>
                  <a:srgbClr val="76B900"/>
                </a:solidFill>
                <a:effectLst/>
                <a:latin typeface="Lucida Grande" panose="020B0600040502020204" pitchFamily="34" charset="0"/>
                <a:cs typeface="Lucida Grande" panose="020B0600040502020204" pitchFamily="34" charset="0"/>
              </a:rPr>
              <a:t>Azalia</a:t>
            </a:r>
            <a:r>
              <a:rPr lang="en-GB" i="0" u="sng" strike="noStrike" dirty="0">
                <a:solidFill>
                  <a:srgbClr val="76B900"/>
                </a:solidFill>
                <a:effectLst/>
                <a:latin typeface="Lucida Grande" panose="020B0600040502020204" pitchFamily="34" charset="0"/>
                <a:cs typeface="Lucida Grande" panose="020B0600040502020204" pitchFamily="34" charset="0"/>
              </a:rPr>
              <a:t> </a:t>
            </a:r>
            <a:r>
              <a:rPr lang="en-GB" i="0" u="sng" strike="noStrike" dirty="0" err="1">
                <a:solidFill>
                  <a:srgbClr val="76B900"/>
                </a:solidFill>
                <a:effectLst/>
                <a:latin typeface="Lucida Grande" panose="020B0600040502020204" pitchFamily="34" charset="0"/>
                <a:cs typeface="Lucida Grande" panose="020B0600040502020204" pitchFamily="34" charset="0"/>
              </a:rPr>
              <a:t>Mirhoseini</a:t>
            </a:r>
            <a:r>
              <a:rPr lang="en-GB" i="0" dirty="0">
                <a:solidFill>
                  <a:srgbClr val="76B900"/>
                </a:solidFill>
                <a:effectLst/>
                <a:latin typeface="Lucida Grande" panose="020B0600040502020204" pitchFamily="34" charset="0"/>
                <a:cs typeface="Lucida Grande" panose="020B0600040502020204" pitchFamily="34" charset="0"/>
              </a:rPr>
              <a:t>, </a:t>
            </a:r>
            <a:r>
              <a:rPr lang="en-GB" i="0" u="sng" strike="noStrike" dirty="0">
                <a:solidFill>
                  <a:srgbClr val="76B900"/>
                </a:solidFill>
                <a:effectLst/>
                <a:latin typeface="Lucida Grande" panose="020B0600040502020204" pitchFamily="34" charset="0"/>
                <a:cs typeface="Lucida Grande" panose="020B0600040502020204" pitchFamily="34" charset="0"/>
              </a:rPr>
              <a:t>Krzysztof </a:t>
            </a:r>
            <a:r>
              <a:rPr lang="en-GB" i="0" u="sng" strike="noStrike" dirty="0" err="1">
                <a:solidFill>
                  <a:srgbClr val="76B900"/>
                </a:solidFill>
                <a:effectLst/>
                <a:latin typeface="Lucida Grande" panose="020B0600040502020204" pitchFamily="34" charset="0"/>
                <a:cs typeface="Lucida Grande" panose="020B0600040502020204" pitchFamily="34" charset="0"/>
              </a:rPr>
              <a:t>Maziarz</a:t>
            </a:r>
            <a:r>
              <a:rPr lang="en-GB" i="0" dirty="0">
                <a:solidFill>
                  <a:srgbClr val="76B900"/>
                </a:solidFill>
                <a:effectLst/>
                <a:latin typeface="Lucida Grande" panose="020B0600040502020204" pitchFamily="34" charset="0"/>
                <a:cs typeface="Lucida Grande" panose="020B0600040502020204" pitchFamily="34" charset="0"/>
              </a:rPr>
              <a:t>, </a:t>
            </a:r>
            <a:r>
              <a:rPr lang="en-GB" i="0" u="sng" strike="noStrike" dirty="0">
                <a:solidFill>
                  <a:srgbClr val="76B900"/>
                </a:solidFill>
                <a:effectLst/>
                <a:latin typeface="Lucida Grande" panose="020B0600040502020204" pitchFamily="34" charset="0"/>
                <a:cs typeface="Lucida Grande" panose="020B0600040502020204" pitchFamily="34" charset="0"/>
              </a:rPr>
              <a:t>Andy Davis</a:t>
            </a:r>
            <a:r>
              <a:rPr lang="en-GB" i="0" dirty="0">
                <a:solidFill>
                  <a:srgbClr val="76B900"/>
                </a:solidFill>
                <a:effectLst/>
                <a:latin typeface="Lucida Grande" panose="020B0600040502020204" pitchFamily="34" charset="0"/>
                <a:cs typeface="Lucida Grande" panose="020B0600040502020204" pitchFamily="34" charset="0"/>
              </a:rPr>
              <a:t>, </a:t>
            </a:r>
            <a:r>
              <a:rPr lang="en-GB" i="0" u="sng" strike="noStrike" dirty="0">
                <a:solidFill>
                  <a:srgbClr val="76B900"/>
                </a:solidFill>
                <a:effectLst/>
                <a:latin typeface="Lucida Grande" panose="020B0600040502020204" pitchFamily="34" charset="0"/>
                <a:cs typeface="Lucida Grande" panose="020B0600040502020204" pitchFamily="34" charset="0"/>
              </a:rPr>
              <a:t>Quoc Le</a:t>
            </a:r>
            <a:r>
              <a:rPr lang="en-GB" i="0" dirty="0">
                <a:solidFill>
                  <a:srgbClr val="76B900"/>
                </a:solidFill>
                <a:effectLst/>
                <a:latin typeface="Lucida Grande" panose="020B0600040502020204" pitchFamily="34" charset="0"/>
                <a:cs typeface="Lucida Grande" panose="020B0600040502020204" pitchFamily="34" charset="0"/>
              </a:rPr>
              <a:t>, </a:t>
            </a:r>
            <a:r>
              <a:rPr lang="en-GB" i="0" u="sng" strike="noStrike" dirty="0">
                <a:solidFill>
                  <a:srgbClr val="76B900"/>
                </a:solidFill>
                <a:effectLst/>
                <a:latin typeface="Lucida Grande" panose="020B0600040502020204" pitchFamily="34" charset="0"/>
                <a:cs typeface="Lucida Grande" panose="020B0600040502020204" pitchFamily="34" charset="0"/>
              </a:rPr>
              <a:t>Geoffrey Hinton</a:t>
            </a:r>
            <a:r>
              <a:rPr lang="en-GB" i="0" dirty="0">
                <a:solidFill>
                  <a:srgbClr val="76B900"/>
                </a:solidFill>
                <a:effectLst/>
                <a:latin typeface="Lucida Grande" panose="020B0600040502020204" pitchFamily="34" charset="0"/>
                <a:cs typeface="Lucida Grande" panose="020B0600040502020204" pitchFamily="34" charset="0"/>
              </a:rPr>
              <a:t>, </a:t>
            </a:r>
            <a:r>
              <a:rPr lang="en-GB" i="0" u="sng" strike="noStrike" dirty="0">
                <a:solidFill>
                  <a:srgbClr val="76B900"/>
                </a:solidFill>
                <a:effectLst/>
                <a:latin typeface="Lucida Grande" panose="020B0600040502020204" pitchFamily="34" charset="0"/>
                <a:cs typeface="Lucida Grande" panose="020B0600040502020204" pitchFamily="34" charset="0"/>
              </a:rPr>
              <a:t>Jeff Dean</a:t>
            </a:r>
            <a:r>
              <a:rPr lang="en-GB" i="0" strike="noStrike" dirty="0">
                <a:solidFill>
                  <a:srgbClr val="76B900"/>
                </a:solidFill>
                <a:effectLst/>
                <a:latin typeface="Lucida Grande" panose="020B0600040502020204" pitchFamily="34" charset="0"/>
                <a:cs typeface="Lucida Grande" panose="020B0600040502020204" pitchFamily="34" charset="0"/>
              </a:rPr>
              <a:t>. ICLR 2017</a:t>
            </a:r>
            <a:endParaRPr lang="en-GB" i="0" dirty="0">
              <a:solidFill>
                <a:srgbClr val="76B900"/>
              </a:solidFill>
              <a:effectLst/>
              <a:latin typeface="Lucida Grande" panose="020B0600040502020204" pitchFamily="34" charset="0"/>
              <a:cs typeface="Lucida Grande" panose="020B0600040502020204" pitchFamily="34" charset="0"/>
            </a:endParaRPr>
          </a:p>
        </p:txBody>
      </p:sp>
      <p:sp>
        <p:nvSpPr>
          <p:cNvPr id="6" name="Content Placeholder 3">
            <a:extLst>
              <a:ext uri="{FF2B5EF4-FFF2-40B4-BE49-F238E27FC236}">
                <a16:creationId xmlns:a16="http://schemas.microsoft.com/office/drawing/2014/main" id="{B748D2E7-1F6B-4B4B-9B03-99A35CA0841A}"/>
              </a:ext>
            </a:extLst>
          </p:cNvPr>
          <p:cNvSpPr>
            <a:spLocks noGrp="1"/>
          </p:cNvSpPr>
          <p:nvPr>
            <p:ph idx="1"/>
          </p:nvPr>
        </p:nvSpPr>
        <p:spPr>
          <a:xfrm>
            <a:off x="1028935" y="8682875"/>
            <a:ext cx="15773400" cy="428626"/>
          </a:xfrm>
        </p:spPr>
        <p:txBody>
          <a:bodyPr/>
          <a:lstStyle/>
          <a:p>
            <a:pPr marL="0" indent="0" algn="ctr">
              <a:buNone/>
            </a:pPr>
            <a:r>
              <a:rPr lang="en-GB" sz="3200" dirty="0"/>
              <a:t>Applied thousands of mixture of experts to language modelling inside of an RNN</a:t>
            </a:r>
          </a:p>
        </p:txBody>
      </p:sp>
    </p:spTree>
    <p:extLst>
      <p:ext uri="{BB962C8B-B14F-4D97-AF65-F5344CB8AC3E}">
        <p14:creationId xmlns:p14="http://schemas.microsoft.com/office/powerpoint/2010/main" val="2900169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200"/>
              <a:t>Mixture of Experts</a:t>
            </a:r>
            <a:endParaRPr lang="en-US" sz="42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US" sz="3000">
                <a:solidFill>
                  <a:schemeClr val="tx2"/>
                </a:solidFill>
              </a:rPr>
              <a:t>Switch Transformers</a:t>
            </a:r>
          </a:p>
        </p:txBody>
      </p:sp>
      <p:pic>
        <p:nvPicPr>
          <p:cNvPr id="6" name="Picture 5">
            <a:extLst>
              <a:ext uri="{FF2B5EF4-FFF2-40B4-BE49-F238E27FC236}">
                <a16:creationId xmlns:a16="http://schemas.microsoft.com/office/drawing/2014/main" id="{C41A5DD1-5C23-5DE6-A59E-A614E4BE131D}"/>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559526" y="2266060"/>
            <a:ext cx="8584474" cy="6312652"/>
          </a:xfrm>
          <a:prstGeom prst="roundRect">
            <a:avLst>
              <a:gd name="adj" fmla="val 875"/>
            </a:avLst>
          </a:prstGeom>
          <a:noFill/>
          <a:ln>
            <a:noFill/>
          </a:ln>
          <a:effectLst>
            <a:outerShdw blurRad="57150" dist="19050" dir="5400000" algn="bl" rotWithShape="0">
              <a:srgbClr val="000000">
                <a:alpha val="50000"/>
              </a:srgbClr>
            </a:outerShdw>
          </a:effectLst>
        </p:spPr>
      </p:pic>
      <p:sp>
        <p:nvSpPr>
          <p:cNvPr id="5" name="TextBox 4">
            <a:extLst>
              <a:ext uri="{FF2B5EF4-FFF2-40B4-BE49-F238E27FC236}">
                <a16:creationId xmlns:a16="http://schemas.microsoft.com/office/drawing/2014/main" id="{087C838C-F304-96DA-1830-2A443E5D76D2}"/>
              </a:ext>
            </a:extLst>
          </p:cNvPr>
          <p:cNvSpPr txBox="1"/>
          <p:nvPr/>
        </p:nvSpPr>
        <p:spPr>
          <a:xfrm>
            <a:off x="0" y="9687788"/>
            <a:ext cx="17589600"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GB" i="0">
                <a:solidFill>
                  <a:srgbClr val="76B900"/>
                </a:solidFill>
                <a:effectLst/>
                <a:latin typeface="Lucida Grande"/>
              </a:rPr>
              <a:t>Switch Transformers: Scaling to Trillion Parameter Models with Simple and Efficient Sparsity. </a:t>
            </a:r>
            <a:r>
              <a:rPr lang="en-GB" i="0" strike="noStrike">
                <a:solidFill>
                  <a:srgbClr val="76B900"/>
                </a:solidFill>
                <a:effectLst/>
                <a:latin typeface="Lucida Grande"/>
              </a:rPr>
              <a:t>William </a:t>
            </a:r>
            <a:r>
              <a:rPr lang="en-GB" i="0" strike="noStrike" err="1">
                <a:solidFill>
                  <a:srgbClr val="76B900"/>
                </a:solidFill>
                <a:effectLst/>
                <a:latin typeface="Lucida Grande"/>
              </a:rPr>
              <a:t>Fedus</a:t>
            </a:r>
            <a:r>
              <a:rPr lang="en-GB" i="0" strike="noStrike">
                <a:solidFill>
                  <a:srgbClr val="76B900"/>
                </a:solidFill>
                <a:effectLst/>
                <a:latin typeface="Lucida Grande"/>
              </a:rPr>
              <a:t>, Barret </a:t>
            </a:r>
            <a:r>
              <a:rPr lang="en-GB" i="0" strike="noStrike" err="1">
                <a:solidFill>
                  <a:srgbClr val="76B900"/>
                </a:solidFill>
                <a:effectLst/>
                <a:latin typeface="Lucida Grande"/>
              </a:rPr>
              <a:t>Zoph</a:t>
            </a:r>
            <a:r>
              <a:rPr lang="en-GB" i="0" strike="noStrike">
                <a:solidFill>
                  <a:srgbClr val="76B900"/>
                </a:solidFill>
                <a:effectLst/>
                <a:latin typeface="Lucida Grande"/>
              </a:rPr>
              <a:t>, Noam </a:t>
            </a:r>
            <a:r>
              <a:rPr lang="en-GB" i="0" strike="noStrike" err="1">
                <a:solidFill>
                  <a:srgbClr val="76B900"/>
                </a:solidFill>
                <a:effectLst/>
                <a:latin typeface="Lucida Grande"/>
              </a:rPr>
              <a:t>Shazeer</a:t>
            </a:r>
            <a:endParaRPr lang="en-GB" i="0">
              <a:solidFill>
                <a:srgbClr val="76B900"/>
              </a:solidFill>
              <a:effectLst/>
              <a:latin typeface="Lucida Grande"/>
            </a:endParaRPr>
          </a:p>
        </p:txBody>
      </p:sp>
      <p:pic>
        <p:nvPicPr>
          <p:cNvPr id="9" name="Picture 8">
            <a:extLst>
              <a:ext uri="{FF2B5EF4-FFF2-40B4-BE49-F238E27FC236}">
                <a16:creationId xmlns:a16="http://schemas.microsoft.com/office/drawing/2014/main" id="{3138F05C-506E-BD71-94BC-6B32E5D5ADAC}"/>
              </a:ext>
            </a:extLst>
          </p:cNvPr>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9719153" y="3266435"/>
            <a:ext cx="8009321" cy="4311901"/>
          </a:xfrm>
          <a:prstGeom prst="roundRect">
            <a:avLst>
              <a:gd name="adj" fmla="val 875"/>
            </a:avLst>
          </a:prstGeom>
          <a:noFill/>
          <a:ln>
            <a:noFill/>
          </a:ln>
          <a:effectLst>
            <a:outerShdw blurRad="57150" dist="19050" dir="5400000" algn="bl" rotWithShape="0">
              <a:srgbClr val="000000">
                <a:alpha val="50000"/>
              </a:srgbClr>
            </a:outerShdw>
          </a:effectLst>
        </p:spPr>
      </p:pic>
      <p:sp>
        <p:nvSpPr>
          <p:cNvPr id="8" name="Content Placeholder 3">
            <a:extLst>
              <a:ext uri="{FF2B5EF4-FFF2-40B4-BE49-F238E27FC236}">
                <a16:creationId xmlns:a16="http://schemas.microsoft.com/office/drawing/2014/main" id="{078FAF72-283D-3CF1-4891-BB465C916434}"/>
              </a:ext>
            </a:extLst>
          </p:cNvPr>
          <p:cNvSpPr>
            <a:spLocks noGrp="1"/>
          </p:cNvSpPr>
          <p:nvPr>
            <p:ph idx="1"/>
          </p:nvPr>
        </p:nvSpPr>
        <p:spPr>
          <a:xfrm>
            <a:off x="559525" y="8682875"/>
            <a:ext cx="8584475" cy="658349"/>
          </a:xfrm>
        </p:spPr>
        <p:txBody>
          <a:bodyPr/>
          <a:lstStyle/>
          <a:p>
            <a:pPr marL="0" indent="0" algn="ctr">
              <a:buNone/>
            </a:pPr>
            <a:r>
              <a:rPr lang="en-GB" dirty="0"/>
              <a:t>Applied mixture of experts to transformer models with sparse expert models</a:t>
            </a:r>
          </a:p>
        </p:txBody>
      </p:sp>
      <p:sp>
        <p:nvSpPr>
          <p:cNvPr id="10" name="Content Placeholder 3">
            <a:extLst>
              <a:ext uri="{FF2B5EF4-FFF2-40B4-BE49-F238E27FC236}">
                <a16:creationId xmlns:a16="http://schemas.microsoft.com/office/drawing/2014/main" id="{D2835142-C6EA-77C4-F58B-01F6E17E1B40}"/>
              </a:ext>
            </a:extLst>
          </p:cNvPr>
          <p:cNvSpPr txBox="1">
            <a:spLocks/>
          </p:cNvSpPr>
          <p:nvPr/>
        </p:nvSpPr>
        <p:spPr bwMode="auto">
          <a:xfrm>
            <a:off x="9431575" y="8024526"/>
            <a:ext cx="8584475" cy="6583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5"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2000" b="0">
                <a:solidFill>
                  <a:schemeClr val="bg1"/>
                </a:solidFill>
                <a:latin typeface="Trebuchet MS" panose="020B0603020202020204" pitchFamily="34" charset="0"/>
                <a:ea typeface="+mn-ea"/>
                <a:cs typeface="+mn-cs"/>
              </a:defRPr>
            </a:lvl1pPr>
            <a:lvl2pPr marL="685814"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800" b="0">
                <a:solidFill>
                  <a:schemeClr val="bg1"/>
                </a:solidFill>
                <a:latin typeface="Trebuchet MS" panose="020B0603020202020204" pitchFamily="34" charset="0"/>
              </a:defRPr>
            </a:lvl2pPr>
            <a:lvl3pPr marL="1143023"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600" b="0">
                <a:solidFill>
                  <a:schemeClr val="bg1"/>
                </a:solidFill>
                <a:latin typeface="Trebuchet MS" panose="020B0603020202020204" pitchFamily="34" charset="0"/>
              </a:defRPr>
            </a:lvl3pPr>
            <a:lvl4pPr marL="1600232" indent="-228605" algn="l" rtl="0" eaLnBrk="1" fontAlgn="base" hangingPunct="1">
              <a:spcBef>
                <a:spcPct val="20000"/>
              </a:spcBef>
              <a:spcAft>
                <a:spcPct val="0"/>
              </a:spcAft>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lgn="l" rtl="0" eaLnBrk="1" fontAlgn="base" hangingPunct="1">
              <a:spcBef>
                <a:spcPct val="20000"/>
              </a:spcBef>
              <a:spcAft>
                <a:spcPct val="0"/>
              </a:spcAft>
              <a:buClr>
                <a:schemeClr val="tx2"/>
              </a:buClr>
              <a:buFont typeface="Wingdings" panose="05000000000000000000" pitchFamily="2" charset="2"/>
              <a:buChar char="§"/>
              <a:defRPr sz="1200">
                <a:solidFill>
                  <a:schemeClr val="bg1"/>
                </a:solidFill>
                <a:latin typeface="Trebuchet MS" panose="020B0603020202020204" pitchFamily="34" charset="0"/>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marL="0" indent="0" algn="ctr" defTabSz="914400">
              <a:buFont typeface="Wingdings" panose="05000000000000000000" pitchFamily="2" charset="2"/>
              <a:buNone/>
            </a:pPr>
            <a:r>
              <a:rPr lang="en-GB" kern="0" dirty="0"/>
              <a:t>Increasing the number of experts led to increase in accuracy</a:t>
            </a:r>
          </a:p>
        </p:txBody>
      </p:sp>
    </p:spTree>
    <p:extLst>
      <p:ext uri="{BB962C8B-B14F-4D97-AF65-F5344CB8AC3E}">
        <p14:creationId xmlns:p14="http://schemas.microsoft.com/office/powerpoint/2010/main" val="893583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DDD43B-F910-23C7-8D2B-BAFAAD7956F3}"/>
              </a:ext>
            </a:extLst>
          </p:cNvPr>
          <p:cNvSpPr>
            <a:spLocks noGrp="1"/>
          </p:cNvSpPr>
          <p:nvPr>
            <p:ph type="title"/>
          </p:nvPr>
        </p:nvSpPr>
        <p:spPr/>
        <p:txBody>
          <a:bodyPr/>
          <a:lstStyle/>
          <a:p>
            <a:r>
              <a:rPr lang="fr-FR" err="1">
                <a:latin typeface="Trebuchet MS"/>
              </a:rPr>
              <a:t>Mixtral</a:t>
            </a:r>
            <a:endParaRPr lang="fr-FR" err="1"/>
          </a:p>
        </p:txBody>
      </p:sp>
      <p:sp>
        <p:nvSpPr>
          <p:cNvPr id="3" name="Espace réservé du texte 2">
            <a:extLst>
              <a:ext uri="{FF2B5EF4-FFF2-40B4-BE49-F238E27FC236}">
                <a16:creationId xmlns:a16="http://schemas.microsoft.com/office/drawing/2014/main" id="{63106647-CB2D-7190-464F-F4979B2E4AFD}"/>
              </a:ext>
            </a:extLst>
          </p:cNvPr>
          <p:cNvSpPr>
            <a:spLocks noGrp="1"/>
          </p:cNvSpPr>
          <p:nvPr>
            <p:ph type="body" sz="quarter" idx="10"/>
          </p:nvPr>
        </p:nvSpPr>
        <p:spPr/>
        <p:txBody>
          <a:bodyPr/>
          <a:lstStyle/>
          <a:p>
            <a:r>
              <a:rPr lang="en-US" err="1">
                <a:solidFill>
                  <a:schemeClr val="tx2"/>
                </a:solidFill>
              </a:rPr>
              <a:t>Mixtral</a:t>
            </a:r>
            <a:r>
              <a:rPr lang="en-US">
                <a:solidFill>
                  <a:schemeClr val="tx2"/>
                </a:solidFill>
              </a:rPr>
              <a:t> of Experts </a:t>
            </a:r>
            <a:endParaRPr lang="fr-FR">
              <a:solidFill>
                <a:schemeClr val="tx2"/>
              </a:solidFill>
            </a:endParaRPr>
          </a:p>
        </p:txBody>
      </p:sp>
      <p:grpSp>
        <p:nvGrpSpPr>
          <p:cNvPr id="7" name="Group 6">
            <a:extLst>
              <a:ext uri="{FF2B5EF4-FFF2-40B4-BE49-F238E27FC236}">
                <a16:creationId xmlns:a16="http://schemas.microsoft.com/office/drawing/2014/main" id="{9F4DBCC5-F328-3DA5-FAB8-877DF11E580E}"/>
              </a:ext>
            </a:extLst>
          </p:cNvPr>
          <p:cNvGrpSpPr/>
          <p:nvPr/>
        </p:nvGrpSpPr>
        <p:grpSpPr>
          <a:xfrm>
            <a:off x="1799400" y="5058694"/>
            <a:ext cx="14689201" cy="4504135"/>
            <a:chOff x="2179300" y="5058694"/>
            <a:chExt cx="14689201" cy="4504135"/>
          </a:xfrm>
        </p:grpSpPr>
        <p:pic>
          <p:nvPicPr>
            <p:cNvPr id="8" name="Picture 7">
              <a:extLst>
                <a:ext uri="{FF2B5EF4-FFF2-40B4-BE49-F238E27FC236}">
                  <a16:creationId xmlns:a16="http://schemas.microsoft.com/office/drawing/2014/main" id="{67080810-E424-28B6-258F-766274FD4324}"/>
                </a:ext>
              </a:extLst>
            </p:cNvPr>
            <p:cNvPicPr>
              <a:picLocks noChangeAspect="1"/>
            </p:cNvPicPr>
            <p:nvPr/>
          </p:nvPicPr>
          <p:blipFill>
            <a:blip r:embed="rId3">
              <a:alphaModFix/>
            </a:blip>
            <a:stretch>
              <a:fillRect/>
            </a:stretch>
          </p:blipFill>
          <p:spPr>
            <a:xfrm>
              <a:off x="2179300" y="5062187"/>
              <a:ext cx="5745500" cy="4500642"/>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10" name="Picture 9">
              <a:extLst>
                <a:ext uri="{FF2B5EF4-FFF2-40B4-BE49-F238E27FC236}">
                  <a16:creationId xmlns:a16="http://schemas.microsoft.com/office/drawing/2014/main" id="{E5255AD8-11E7-0CF9-E832-1DDB0A7A60BC}"/>
                </a:ext>
              </a:extLst>
            </p:cNvPr>
            <p:cNvPicPr>
              <a:picLocks noChangeAspect="1"/>
            </p:cNvPicPr>
            <p:nvPr/>
          </p:nvPicPr>
          <p:blipFill>
            <a:blip r:embed="rId4">
              <a:alphaModFix/>
            </a:blip>
            <a:stretch>
              <a:fillRect/>
            </a:stretch>
          </p:blipFill>
          <p:spPr>
            <a:xfrm>
              <a:off x="10015867" y="5058694"/>
              <a:ext cx="6852634" cy="4500642"/>
            </a:xfrm>
            <a:prstGeom prst="roundRect">
              <a:avLst>
                <a:gd name="adj" fmla="val 875"/>
              </a:avLst>
            </a:prstGeom>
            <a:noFill/>
            <a:ln>
              <a:noFill/>
            </a:ln>
            <a:effectLst>
              <a:outerShdw blurRad="57150" dist="19050" dir="5400000" algn="bl" rotWithShape="0">
                <a:srgbClr val="000000">
                  <a:alpha val="50000"/>
                </a:srgbClr>
              </a:outerShdw>
            </a:effectLst>
          </p:spPr>
        </p:pic>
      </p:grpSp>
      <p:sp>
        <p:nvSpPr>
          <p:cNvPr id="12" name="TextBox 11">
            <a:extLst>
              <a:ext uri="{FF2B5EF4-FFF2-40B4-BE49-F238E27FC236}">
                <a16:creationId xmlns:a16="http://schemas.microsoft.com/office/drawing/2014/main" id="{920DBF14-553F-B8B8-ADC4-2C0C006FDA9E}"/>
              </a:ext>
            </a:extLst>
          </p:cNvPr>
          <p:cNvSpPr txBox="1"/>
          <p:nvPr/>
        </p:nvSpPr>
        <p:spPr>
          <a:xfrm>
            <a:off x="0" y="9712579"/>
            <a:ext cx="12523304" cy="55399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000" err="1">
                <a:solidFill>
                  <a:schemeClr val="tx2"/>
                </a:solidFill>
              </a:rPr>
              <a:t>Mixtral</a:t>
            </a:r>
            <a:r>
              <a:rPr lang="en-US" sz="1000">
                <a:solidFill>
                  <a:schemeClr val="tx2"/>
                </a:solidFill>
              </a:rPr>
              <a:t> of Experts. Albert Q. Jiang, Alexandre </a:t>
            </a:r>
            <a:r>
              <a:rPr lang="en-US" sz="1000" err="1">
                <a:solidFill>
                  <a:schemeClr val="tx2"/>
                </a:solidFill>
              </a:rPr>
              <a:t>Sablayrolles</a:t>
            </a:r>
            <a:r>
              <a:rPr lang="en-US" sz="1000">
                <a:solidFill>
                  <a:schemeClr val="tx2"/>
                </a:solidFill>
              </a:rPr>
              <a:t>, Antoine Roux, Arthur Mensch, Blanche </a:t>
            </a:r>
            <a:r>
              <a:rPr lang="en-US" sz="1000" err="1">
                <a:solidFill>
                  <a:schemeClr val="tx2"/>
                </a:solidFill>
              </a:rPr>
              <a:t>Savary</a:t>
            </a:r>
            <a:r>
              <a:rPr lang="en-US" sz="1000">
                <a:solidFill>
                  <a:schemeClr val="tx2"/>
                </a:solidFill>
              </a:rPr>
              <a:t>, Chris Bamford, Devendra Singh </a:t>
            </a:r>
            <a:r>
              <a:rPr lang="en-US" sz="1000" err="1">
                <a:solidFill>
                  <a:schemeClr val="tx2"/>
                </a:solidFill>
              </a:rPr>
              <a:t>Chaplot</a:t>
            </a:r>
            <a:r>
              <a:rPr lang="en-US" sz="1000">
                <a:solidFill>
                  <a:schemeClr val="tx2"/>
                </a:solidFill>
              </a:rPr>
              <a:t>, Diego de las Casas, Emma Bou Hanna, Florian </a:t>
            </a:r>
            <a:r>
              <a:rPr lang="en-US" sz="1000" err="1">
                <a:solidFill>
                  <a:schemeClr val="tx2"/>
                </a:solidFill>
              </a:rPr>
              <a:t>Bressand</a:t>
            </a:r>
            <a:r>
              <a:rPr lang="en-US" sz="1000">
                <a:solidFill>
                  <a:schemeClr val="tx2"/>
                </a:solidFill>
              </a:rPr>
              <a:t>, Gianna Lengyel, Guillaume Bour, Guillaume </a:t>
            </a:r>
            <a:r>
              <a:rPr lang="en-US" sz="1000" err="1">
                <a:solidFill>
                  <a:schemeClr val="tx2"/>
                </a:solidFill>
              </a:rPr>
              <a:t>Lample</a:t>
            </a:r>
            <a:r>
              <a:rPr lang="en-US" sz="1000">
                <a:solidFill>
                  <a:schemeClr val="tx2"/>
                </a:solidFill>
              </a:rPr>
              <a:t>, </a:t>
            </a:r>
            <a:r>
              <a:rPr lang="en-US" sz="1000" err="1">
                <a:solidFill>
                  <a:schemeClr val="tx2"/>
                </a:solidFill>
              </a:rPr>
              <a:t>Lélio</a:t>
            </a:r>
            <a:r>
              <a:rPr lang="en-US" sz="1000">
                <a:solidFill>
                  <a:schemeClr val="tx2"/>
                </a:solidFill>
              </a:rPr>
              <a:t> Renard </a:t>
            </a:r>
            <a:r>
              <a:rPr lang="en-US" sz="1000" err="1">
                <a:solidFill>
                  <a:schemeClr val="tx2"/>
                </a:solidFill>
              </a:rPr>
              <a:t>Lavaud</a:t>
            </a:r>
            <a:r>
              <a:rPr lang="en-US" sz="1000">
                <a:solidFill>
                  <a:schemeClr val="tx2"/>
                </a:solidFill>
              </a:rPr>
              <a:t>, Lucile Saulnier, Marie-Anne </a:t>
            </a:r>
            <a:r>
              <a:rPr lang="en-US" sz="1000" err="1">
                <a:solidFill>
                  <a:schemeClr val="tx2"/>
                </a:solidFill>
              </a:rPr>
              <a:t>Lachaux</a:t>
            </a:r>
            <a:r>
              <a:rPr lang="en-US" sz="1000">
                <a:solidFill>
                  <a:schemeClr val="tx2"/>
                </a:solidFill>
              </a:rPr>
              <a:t>, Pierre Stock, Sandeep Subramanian, Sophia Yang, Szymon </a:t>
            </a:r>
            <a:r>
              <a:rPr lang="en-US" sz="1000" err="1">
                <a:solidFill>
                  <a:schemeClr val="tx2"/>
                </a:solidFill>
              </a:rPr>
              <a:t>Antoniak</a:t>
            </a:r>
            <a:r>
              <a:rPr lang="en-US" sz="1000">
                <a:solidFill>
                  <a:schemeClr val="tx2"/>
                </a:solidFill>
              </a:rPr>
              <a:t>, </a:t>
            </a:r>
            <a:r>
              <a:rPr lang="en-US" sz="1000" err="1">
                <a:solidFill>
                  <a:schemeClr val="tx2"/>
                </a:solidFill>
              </a:rPr>
              <a:t>Teven</a:t>
            </a:r>
            <a:r>
              <a:rPr lang="en-US" sz="1000">
                <a:solidFill>
                  <a:schemeClr val="tx2"/>
                </a:solidFill>
              </a:rPr>
              <a:t> Le </a:t>
            </a:r>
            <a:r>
              <a:rPr lang="en-US" sz="1000" err="1">
                <a:solidFill>
                  <a:schemeClr val="tx2"/>
                </a:solidFill>
              </a:rPr>
              <a:t>Scao</a:t>
            </a:r>
            <a:r>
              <a:rPr lang="en-US" sz="1000">
                <a:solidFill>
                  <a:schemeClr val="tx2"/>
                </a:solidFill>
              </a:rPr>
              <a:t>, </a:t>
            </a:r>
            <a:r>
              <a:rPr lang="en-US" sz="1000" err="1">
                <a:solidFill>
                  <a:schemeClr val="tx2"/>
                </a:solidFill>
              </a:rPr>
              <a:t>Théophile</a:t>
            </a:r>
            <a:r>
              <a:rPr lang="en-US" sz="1000">
                <a:solidFill>
                  <a:schemeClr val="tx2"/>
                </a:solidFill>
              </a:rPr>
              <a:t> </a:t>
            </a:r>
            <a:r>
              <a:rPr lang="en-US" sz="1000" err="1">
                <a:solidFill>
                  <a:schemeClr val="tx2"/>
                </a:solidFill>
              </a:rPr>
              <a:t>Gervet</a:t>
            </a:r>
            <a:r>
              <a:rPr lang="en-US" sz="1000">
                <a:solidFill>
                  <a:schemeClr val="tx2"/>
                </a:solidFill>
              </a:rPr>
              <a:t>, Thibaut </a:t>
            </a:r>
            <a:r>
              <a:rPr lang="en-US" sz="1000" err="1">
                <a:solidFill>
                  <a:schemeClr val="tx2"/>
                </a:solidFill>
              </a:rPr>
              <a:t>Lavril</a:t>
            </a:r>
            <a:r>
              <a:rPr lang="en-US" sz="1000">
                <a:solidFill>
                  <a:schemeClr val="tx2"/>
                </a:solidFill>
              </a:rPr>
              <a:t>, Thomas Wang, </a:t>
            </a:r>
            <a:r>
              <a:rPr lang="en-US" sz="1000" err="1">
                <a:solidFill>
                  <a:schemeClr val="tx2"/>
                </a:solidFill>
              </a:rPr>
              <a:t>Timothée</a:t>
            </a:r>
            <a:r>
              <a:rPr lang="en-US" sz="1000">
                <a:solidFill>
                  <a:schemeClr val="tx2"/>
                </a:solidFill>
              </a:rPr>
              <a:t> Lacroix, William El Sayed. https://arxiv.org/pdf/2401.04088.pdf</a:t>
            </a:r>
            <a:endParaRPr lang="en-US">
              <a:solidFill>
                <a:schemeClr val="tx2"/>
              </a:solidFill>
            </a:endParaRPr>
          </a:p>
        </p:txBody>
      </p:sp>
      <p:grpSp>
        <p:nvGrpSpPr>
          <p:cNvPr id="5" name="Group 4">
            <a:extLst>
              <a:ext uri="{FF2B5EF4-FFF2-40B4-BE49-F238E27FC236}">
                <a16:creationId xmlns:a16="http://schemas.microsoft.com/office/drawing/2014/main" id="{350D54B3-FEF0-A7D0-1637-3ED2BE7E2785}"/>
              </a:ext>
            </a:extLst>
          </p:cNvPr>
          <p:cNvGrpSpPr/>
          <p:nvPr/>
        </p:nvGrpSpPr>
        <p:grpSpPr>
          <a:xfrm>
            <a:off x="1203036" y="1958968"/>
            <a:ext cx="15881929" cy="2770261"/>
            <a:chOff x="458076" y="1958968"/>
            <a:chExt cx="15881929" cy="2770261"/>
          </a:xfrm>
        </p:grpSpPr>
        <p:pic>
          <p:nvPicPr>
            <p:cNvPr id="6" name="Picture 5">
              <a:extLst>
                <a:ext uri="{FF2B5EF4-FFF2-40B4-BE49-F238E27FC236}">
                  <a16:creationId xmlns:a16="http://schemas.microsoft.com/office/drawing/2014/main" id="{A0BCA045-6C04-BE03-F137-0D34CC66F6AE}"/>
                </a:ext>
              </a:extLst>
            </p:cNvPr>
            <p:cNvPicPr>
              <a:picLocks noChangeAspect="1"/>
            </p:cNvPicPr>
            <p:nvPr/>
          </p:nvPicPr>
          <p:blipFill>
            <a:blip r:embed="rId5">
              <a:alphaModFix/>
            </a:blip>
            <a:stretch>
              <a:fillRect/>
            </a:stretch>
          </p:blipFill>
          <p:spPr>
            <a:xfrm>
              <a:off x="458076" y="2019916"/>
              <a:ext cx="7897030" cy="2709313"/>
            </a:xfrm>
            <a:prstGeom prst="roundRect">
              <a:avLst>
                <a:gd name="adj" fmla="val 875"/>
              </a:avLst>
            </a:prstGeom>
            <a:noFill/>
            <a:ln>
              <a:noFill/>
            </a:ln>
            <a:effectLst>
              <a:outerShdw blurRad="57150" dist="19050" dir="5400000" algn="bl" rotWithShape="0">
                <a:srgbClr val="000000">
                  <a:alpha val="50000"/>
                </a:srgbClr>
              </a:outerShdw>
            </a:effectLst>
          </p:spPr>
        </p:pic>
        <p:sp>
          <p:nvSpPr>
            <p:cNvPr id="4" name="Content Placeholder 3">
              <a:extLst>
                <a:ext uri="{FF2B5EF4-FFF2-40B4-BE49-F238E27FC236}">
                  <a16:creationId xmlns:a16="http://schemas.microsoft.com/office/drawing/2014/main" id="{57D5970C-9D7D-87CE-44B6-DA91E6FFFE4B}"/>
                </a:ext>
              </a:extLst>
            </p:cNvPr>
            <p:cNvSpPr txBox="1">
              <a:spLocks/>
            </p:cNvSpPr>
            <p:nvPr/>
          </p:nvSpPr>
          <p:spPr bwMode="auto">
            <a:xfrm>
              <a:off x="8782097" y="1958968"/>
              <a:ext cx="7557908" cy="27566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5"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2000" b="0">
                  <a:solidFill>
                    <a:schemeClr val="bg1"/>
                  </a:solidFill>
                  <a:latin typeface="Trebuchet MS" panose="020B0603020202020204" pitchFamily="34" charset="0"/>
                  <a:ea typeface="+mn-ea"/>
                  <a:cs typeface="+mn-cs"/>
                </a:defRPr>
              </a:lvl1pPr>
              <a:lvl2pPr marL="685814"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800" b="0">
                  <a:solidFill>
                    <a:schemeClr val="bg1"/>
                  </a:solidFill>
                  <a:latin typeface="Trebuchet MS" panose="020B0603020202020204" pitchFamily="34" charset="0"/>
                </a:defRPr>
              </a:lvl2pPr>
              <a:lvl3pPr marL="1143023"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600" b="0">
                  <a:solidFill>
                    <a:schemeClr val="bg1"/>
                  </a:solidFill>
                  <a:latin typeface="Trebuchet MS" panose="020B0603020202020204" pitchFamily="34" charset="0"/>
                </a:defRPr>
              </a:lvl3pPr>
              <a:lvl4pPr marL="1600232" indent="-228605" algn="l" rtl="0" eaLnBrk="1" fontAlgn="base" hangingPunct="1">
                <a:spcBef>
                  <a:spcPct val="20000"/>
                </a:spcBef>
                <a:spcAft>
                  <a:spcPct val="0"/>
                </a:spcAft>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lgn="l" rtl="0" eaLnBrk="1" fontAlgn="base" hangingPunct="1">
                <a:spcBef>
                  <a:spcPct val="20000"/>
                </a:spcBef>
                <a:spcAft>
                  <a:spcPct val="0"/>
                </a:spcAft>
                <a:buClr>
                  <a:schemeClr val="tx2"/>
                </a:buClr>
                <a:buFont typeface="Wingdings" panose="05000000000000000000" pitchFamily="2" charset="2"/>
                <a:buChar char="§"/>
                <a:defRPr sz="1200">
                  <a:solidFill>
                    <a:schemeClr val="bg1"/>
                  </a:solidFill>
                  <a:latin typeface="Trebuchet MS" panose="020B0603020202020204" pitchFamily="34" charset="0"/>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defTabSz="914400"/>
              <a:r>
                <a:rPr lang="en-GB" kern="0" dirty="0"/>
                <a:t>Mixture of expert layer is applied independently per token</a:t>
              </a:r>
            </a:p>
            <a:p>
              <a:pPr defTabSz="914400"/>
              <a:r>
                <a:rPr lang="en-GB" kern="0" dirty="0"/>
                <a:t>Each token is influenced by 2/8 experts</a:t>
              </a:r>
            </a:p>
            <a:p>
              <a:pPr lvl="1" defTabSz="914400"/>
              <a:r>
                <a:rPr lang="en-GB" kern="0" dirty="0"/>
                <a:t>All feed forward sub-blocks are replaced with Mixture of expert layers.</a:t>
              </a:r>
            </a:p>
            <a:p>
              <a:pPr defTabSz="914400"/>
              <a:r>
                <a:rPr lang="en-GB" kern="0" dirty="0"/>
                <a:t>Apache 2.0 license</a:t>
              </a:r>
            </a:p>
          </p:txBody>
        </p:sp>
      </p:grpSp>
    </p:spTree>
    <p:extLst>
      <p:ext uri="{BB962C8B-B14F-4D97-AF65-F5344CB8AC3E}">
        <p14:creationId xmlns:p14="http://schemas.microsoft.com/office/powerpoint/2010/main" val="2353508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IO-Aware attention algorithm</a:t>
            </a:r>
            <a:endParaRPr lang="en-US"/>
          </a:p>
        </p:txBody>
      </p:sp>
    </p:spTree>
    <p:extLst>
      <p:ext uri="{BB962C8B-B14F-4D97-AF65-F5344CB8AC3E}">
        <p14:creationId xmlns:p14="http://schemas.microsoft.com/office/powerpoint/2010/main" val="1254288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US" sz="4800"/>
              <a:t>Flash attention</a:t>
            </a:r>
          </a:p>
        </p:txBody>
      </p:sp>
      <p:sp>
        <p:nvSpPr>
          <p:cNvPr id="9" name="Text Placeholder 8">
            <a:extLst>
              <a:ext uri="{FF2B5EF4-FFF2-40B4-BE49-F238E27FC236}">
                <a16:creationId xmlns:a16="http://schemas.microsoft.com/office/drawing/2014/main" id="{D2F5907E-26EE-1E29-A9EB-543C0E5F34F7}"/>
              </a:ext>
            </a:extLst>
          </p:cNvPr>
          <p:cNvSpPr>
            <a:spLocks noGrp="1"/>
          </p:cNvSpPr>
          <p:nvPr>
            <p:ph type="body" sz="quarter" idx="10"/>
          </p:nvPr>
        </p:nvSpPr>
        <p:spPr/>
        <p:txBody>
          <a:bodyPr/>
          <a:lstStyle/>
          <a:p>
            <a:endParaRPr lang="en-GB" dirty="0"/>
          </a:p>
        </p:txBody>
      </p:sp>
      <p:pic>
        <p:nvPicPr>
          <p:cNvPr id="5" name="Content Placeholder 4">
            <a:extLst>
              <a:ext uri="{FF2B5EF4-FFF2-40B4-BE49-F238E27FC236}">
                <a16:creationId xmlns:a16="http://schemas.microsoft.com/office/drawing/2014/main" id="{8274B1CD-0AFA-264A-E7C8-0F7227FA6FD2}"/>
              </a:ext>
            </a:extLst>
          </p:cNvPr>
          <p:cNvPicPr>
            <a:picLocks noGrp="1" noChangeAspect="1"/>
          </p:cNvPicPr>
          <p:nvPr>
            <p:ph idx="1"/>
          </p:nvPr>
        </p:nvPicPr>
        <p:blipFill rotWithShape="1">
          <a:blip r:embed="rId3">
            <a:alphaModFix/>
          </a:blip>
          <a:stretch/>
        </p:blipFill>
        <p:spPr>
          <a:xfrm>
            <a:off x="446558" y="3191256"/>
            <a:ext cx="9091890" cy="5083495"/>
          </a:xfrm>
          <a:prstGeom prst="roundRect">
            <a:avLst>
              <a:gd name="adj" fmla="val 875"/>
            </a:avLst>
          </a:prstGeom>
          <a:noFill/>
          <a:ln>
            <a:noFill/>
          </a:ln>
          <a:effectLst>
            <a:outerShdw blurRad="57150" dist="19050" dir="5400000" algn="bl" rotWithShape="0">
              <a:srgbClr val="000000">
                <a:alpha val="50000"/>
              </a:srgbClr>
            </a:outerShdw>
          </a:effectLst>
        </p:spPr>
      </p:pic>
      <p:sp>
        <p:nvSpPr>
          <p:cNvPr id="6" name="TextBox 5">
            <a:extLst>
              <a:ext uri="{FF2B5EF4-FFF2-40B4-BE49-F238E27FC236}">
                <a16:creationId xmlns:a16="http://schemas.microsoft.com/office/drawing/2014/main" id="{09FDB788-AEEC-6EDC-CD60-E38C142A6F26}"/>
              </a:ext>
            </a:extLst>
          </p:cNvPr>
          <p:cNvSpPr txBox="1"/>
          <p:nvPr/>
        </p:nvSpPr>
        <p:spPr>
          <a:xfrm>
            <a:off x="0" y="9600214"/>
            <a:ext cx="13656200" cy="5230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spAutoFit/>
          </a:bodyPr>
          <a:lstStyle/>
          <a:p>
            <a:pPr>
              <a:lnSpc>
                <a:spcPct val="90000"/>
              </a:lnSpc>
            </a:pPr>
            <a:r>
              <a:rPr lang="en-US" sz="1333">
                <a:solidFill>
                  <a:schemeClr val="tx2"/>
                </a:solidFill>
                <a:latin typeface="NVIDIA Sans"/>
              </a:rPr>
              <a:t>Dao, Tri and Fu, Daniel Y. and </a:t>
            </a:r>
            <a:r>
              <a:rPr lang="en-US" sz="1333" err="1">
                <a:solidFill>
                  <a:schemeClr val="tx2"/>
                </a:solidFill>
                <a:latin typeface="NVIDIA Sans"/>
              </a:rPr>
              <a:t>Ermon</a:t>
            </a:r>
            <a:r>
              <a:rPr lang="en-US" sz="1333">
                <a:solidFill>
                  <a:schemeClr val="tx2"/>
                </a:solidFill>
                <a:latin typeface="NVIDIA Sans"/>
              </a:rPr>
              <a:t>, Stefano and Rudra, </a:t>
            </a:r>
            <a:r>
              <a:rPr lang="en-US" sz="1333" err="1">
                <a:solidFill>
                  <a:schemeClr val="tx2"/>
                </a:solidFill>
                <a:latin typeface="NVIDIA Sans"/>
              </a:rPr>
              <a:t>Atri</a:t>
            </a:r>
            <a:r>
              <a:rPr lang="en-US" sz="1333">
                <a:solidFill>
                  <a:schemeClr val="tx2"/>
                </a:solidFill>
                <a:latin typeface="NVIDIA Sans"/>
              </a:rPr>
              <a:t> and R{\'e}, Christopher. </a:t>
            </a:r>
            <a:r>
              <a:rPr lang="en-US" sz="1333" err="1">
                <a:solidFill>
                  <a:schemeClr val="tx2"/>
                </a:solidFill>
                <a:latin typeface="NVIDIA Sans"/>
              </a:rPr>
              <a:t>FlashAttention</a:t>
            </a:r>
            <a:r>
              <a:rPr lang="en-US" sz="1333">
                <a:solidFill>
                  <a:schemeClr val="tx2"/>
                </a:solidFill>
                <a:latin typeface="NVIDIA Sans"/>
              </a:rPr>
              <a:t>: Fast and Memory-Efficient Exact Attention with IO-Awareness. Advances in Neural Information Processing Systems. .2022</a:t>
            </a:r>
          </a:p>
        </p:txBody>
      </p:sp>
      <p:sp>
        <p:nvSpPr>
          <p:cNvPr id="3" name="Content Placeholder 3">
            <a:extLst>
              <a:ext uri="{FF2B5EF4-FFF2-40B4-BE49-F238E27FC236}">
                <a16:creationId xmlns:a16="http://schemas.microsoft.com/office/drawing/2014/main" id="{0759C4C7-EB2D-FFBD-59F0-EB223FF28778}"/>
              </a:ext>
            </a:extLst>
          </p:cNvPr>
          <p:cNvSpPr txBox="1">
            <a:spLocks/>
          </p:cNvSpPr>
          <p:nvPr/>
        </p:nvSpPr>
        <p:spPr bwMode="auto">
          <a:xfrm>
            <a:off x="9968752" y="4679397"/>
            <a:ext cx="7691717" cy="30764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5"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2000" b="0">
                <a:solidFill>
                  <a:schemeClr val="bg1"/>
                </a:solidFill>
                <a:latin typeface="Trebuchet MS" panose="020B0603020202020204" pitchFamily="34" charset="0"/>
                <a:ea typeface="+mn-ea"/>
                <a:cs typeface="+mn-cs"/>
              </a:defRPr>
            </a:lvl1pPr>
            <a:lvl2pPr marL="685814"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800" b="0">
                <a:solidFill>
                  <a:schemeClr val="bg1"/>
                </a:solidFill>
                <a:latin typeface="Trebuchet MS" panose="020B0603020202020204" pitchFamily="34" charset="0"/>
              </a:defRPr>
            </a:lvl2pPr>
            <a:lvl3pPr marL="1143023" indent="-228605" algn="l" rtl="0" eaLnBrk="1" fontAlgn="base" hangingPunct="1">
              <a:lnSpc>
                <a:spcPct val="90000"/>
              </a:lnSpc>
              <a:spcBef>
                <a:spcPts val="1500"/>
              </a:spcBef>
              <a:spcAft>
                <a:spcPts val="1500"/>
              </a:spcAft>
              <a:buClr>
                <a:schemeClr val="tx2"/>
              </a:buClr>
              <a:buSzPct val="100000"/>
              <a:buFont typeface="Wingdings" panose="05000000000000000000" pitchFamily="2" charset="2"/>
              <a:buChar char="§"/>
              <a:defRPr sz="1600" b="0">
                <a:solidFill>
                  <a:schemeClr val="bg1"/>
                </a:solidFill>
                <a:latin typeface="Trebuchet MS" panose="020B0603020202020204" pitchFamily="34" charset="0"/>
              </a:defRPr>
            </a:lvl3pPr>
            <a:lvl4pPr marL="1600232" indent="-228605" algn="l" rtl="0" eaLnBrk="1" fontAlgn="base" hangingPunct="1">
              <a:spcBef>
                <a:spcPct val="20000"/>
              </a:spcBef>
              <a:spcAft>
                <a:spcPct val="0"/>
              </a:spcAft>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lgn="l" rtl="0" eaLnBrk="1" fontAlgn="base" hangingPunct="1">
              <a:spcBef>
                <a:spcPct val="20000"/>
              </a:spcBef>
              <a:spcAft>
                <a:spcPct val="0"/>
              </a:spcAft>
              <a:buClr>
                <a:schemeClr val="tx2"/>
              </a:buClr>
              <a:buFont typeface="Wingdings" panose="05000000000000000000" pitchFamily="2" charset="2"/>
              <a:buChar char="§"/>
              <a:defRPr sz="1200">
                <a:solidFill>
                  <a:schemeClr val="bg1"/>
                </a:solidFill>
                <a:latin typeface="Trebuchet MS" panose="020B0603020202020204" pitchFamily="34" charset="0"/>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defTabSz="914400"/>
            <a:r>
              <a:rPr lang="en-GB" kern="0" dirty="0"/>
              <a:t>GPU memory access patterns matter to increase training efficiency</a:t>
            </a:r>
          </a:p>
          <a:p>
            <a:pPr defTabSz="914400"/>
            <a:r>
              <a:rPr lang="en-GB" kern="0" dirty="0"/>
              <a:t>Optimizes communication between on-chip SRAM (fast) and HBM memory (slower) using tiling</a:t>
            </a:r>
          </a:p>
          <a:p>
            <a:pPr defTabSz="914400"/>
            <a:r>
              <a:rPr lang="en-GB" kern="0" dirty="0"/>
              <a:t>Achieves linear scaling in sequence length vs quadratic for attention</a:t>
            </a:r>
          </a:p>
        </p:txBody>
      </p:sp>
    </p:spTree>
    <p:extLst>
      <p:ext uri="{BB962C8B-B14F-4D97-AF65-F5344CB8AC3E}">
        <p14:creationId xmlns:p14="http://schemas.microsoft.com/office/powerpoint/2010/main" val="1878202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A048-C82F-47B7-80D5-C6AA29E55C47}"/>
              </a:ext>
            </a:extLst>
          </p:cNvPr>
          <p:cNvSpPr>
            <a:spLocks noGrp="1"/>
          </p:cNvSpPr>
          <p:nvPr>
            <p:ph type="title"/>
          </p:nvPr>
        </p:nvSpPr>
        <p:spPr/>
        <p:txBody>
          <a:bodyPr/>
          <a:lstStyle/>
          <a:p>
            <a:r>
              <a:rPr lang="en-US" sz="4800"/>
              <a:t>Flash attention</a:t>
            </a:r>
          </a:p>
        </p:txBody>
      </p:sp>
      <p:sp>
        <p:nvSpPr>
          <p:cNvPr id="11" name="Text Placeholder 10">
            <a:extLst>
              <a:ext uri="{FF2B5EF4-FFF2-40B4-BE49-F238E27FC236}">
                <a16:creationId xmlns:a16="http://schemas.microsoft.com/office/drawing/2014/main" id="{74E92DB9-12F6-FBDE-88CF-72827CA587DF}"/>
              </a:ext>
            </a:extLst>
          </p:cNvPr>
          <p:cNvSpPr>
            <a:spLocks noGrp="1"/>
          </p:cNvSpPr>
          <p:nvPr>
            <p:ph type="body" sz="quarter" idx="10"/>
          </p:nvPr>
        </p:nvSpPr>
        <p:spPr/>
        <p:txBody>
          <a:bodyPr/>
          <a:lstStyle/>
          <a:p>
            <a:endParaRPr lang="en-GB"/>
          </a:p>
        </p:txBody>
      </p:sp>
      <p:sp>
        <p:nvSpPr>
          <p:cNvPr id="10" name="Content Placeholder 9">
            <a:extLst>
              <a:ext uri="{FF2B5EF4-FFF2-40B4-BE49-F238E27FC236}">
                <a16:creationId xmlns:a16="http://schemas.microsoft.com/office/drawing/2014/main" id="{4DDD3E55-EC97-41EB-024F-75CD1B7F8ED7}"/>
              </a:ext>
            </a:extLst>
          </p:cNvPr>
          <p:cNvSpPr>
            <a:spLocks noGrp="1"/>
          </p:cNvSpPr>
          <p:nvPr>
            <p:ph idx="1"/>
          </p:nvPr>
        </p:nvSpPr>
        <p:spPr/>
        <p:txBody>
          <a:bodyPr/>
          <a:lstStyle/>
          <a:p>
            <a:endParaRPr lang="en-GB"/>
          </a:p>
        </p:txBody>
      </p:sp>
      <p:sp>
        <p:nvSpPr>
          <p:cNvPr id="6" name="TextBox 5">
            <a:extLst>
              <a:ext uri="{FF2B5EF4-FFF2-40B4-BE49-F238E27FC236}">
                <a16:creationId xmlns:a16="http://schemas.microsoft.com/office/drawing/2014/main" id="{09FDB788-AEEC-6EDC-CD60-E38C142A6F26}"/>
              </a:ext>
            </a:extLst>
          </p:cNvPr>
          <p:cNvSpPr txBox="1"/>
          <p:nvPr/>
        </p:nvSpPr>
        <p:spPr>
          <a:xfrm>
            <a:off x="0" y="9724645"/>
            <a:ext cx="13656200" cy="5230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spAutoFit/>
          </a:bodyPr>
          <a:lstStyle/>
          <a:p>
            <a:pPr>
              <a:lnSpc>
                <a:spcPct val="90000"/>
              </a:lnSpc>
            </a:pPr>
            <a:r>
              <a:rPr lang="en-US" sz="1333">
                <a:solidFill>
                  <a:schemeClr val="tx2"/>
                </a:solidFill>
                <a:latin typeface="NVIDIA Sans"/>
              </a:rPr>
              <a:t>Dao, Tri and Fu, Daniel Y. and </a:t>
            </a:r>
            <a:r>
              <a:rPr lang="en-US" sz="1333" err="1">
                <a:solidFill>
                  <a:schemeClr val="tx2"/>
                </a:solidFill>
                <a:latin typeface="NVIDIA Sans"/>
              </a:rPr>
              <a:t>Ermon</a:t>
            </a:r>
            <a:r>
              <a:rPr lang="en-US" sz="1333">
                <a:solidFill>
                  <a:schemeClr val="tx2"/>
                </a:solidFill>
                <a:latin typeface="NVIDIA Sans"/>
              </a:rPr>
              <a:t>, Stefano and Rudra, </a:t>
            </a:r>
            <a:r>
              <a:rPr lang="en-US" sz="1333" err="1">
                <a:solidFill>
                  <a:schemeClr val="tx2"/>
                </a:solidFill>
                <a:latin typeface="NVIDIA Sans"/>
              </a:rPr>
              <a:t>Atri</a:t>
            </a:r>
            <a:r>
              <a:rPr lang="en-US" sz="1333">
                <a:solidFill>
                  <a:schemeClr val="tx2"/>
                </a:solidFill>
                <a:latin typeface="NVIDIA Sans"/>
              </a:rPr>
              <a:t> and R{\'e}, Christopher. </a:t>
            </a:r>
            <a:r>
              <a:rPr lang="en-US" sz="1333" err="1">
                <a:solidFill>
                  <a:schemeClr val="tx2"/>
                </a:solidFill>
                <a:latin typeface="NVIDIA Sans"/>
              </a:rPr>
              <a:t>FlashAttention</a:t>
            </a:r>
            <a:r>
              <a:rPr lang="en-US" sz="1333">
                <a:solidFill>
                  <a:schemeClr val="tx2"/>
                </a:solidFill>
                <a:latin typeface="NVIDIA Sans"/>
              </a:rPr>
              <a:t>: Fast and Memory-Efficient Exact Attention with IO-Awareness. Advances in Neural Information Processing Systems. .2022</a:t>
            </a:r>
          </a:p>
        </p:txBody>
      </p:sp>
      <p:pic>
        <p:nvPicPr>
          <p:cNvPr id="9" name="Picture 8">
            <a:extLst>
              <a:ext uri="{FF2B5EF4-FFF2-40B4-BE49-F238E27FC236}">
                <a16:creationId xmlns:a16="http://schemas.microsoft.com/office/drawing/2014/main" id="{A42DA150-23EB-15D3-976A-57A99DF1BEBC}"/>
              </a:ext>
            </a:extLst>
          </p:cNvPr>
          <p:cNvPicPr>
            <a:picLocks noChangeAspect="1"/>
          </p:cNvPicPr>
          <p:nvPr/>
        </p:nvPicPr>
        <p:blipFill>
          <a:blip r:embed="rId3">
            <a:alphaModFix/>
          </a:blip>
          <a:stretch>
            <a:fillRect/>
          </a:stretch>
        </p:blipFill>
        <p:spPr>
          <a:xfrm>
            <a:off x="1670489" y="2828022"/>
            <a:ext cx="14947021" cy="4630955"/>
          </a:xfrm>
          <a:prstGeom prst="roundRect">
            <a:avLst>
              <a:gd name="adj" fmla="val 875"/>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42331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Optimize the optimizer</a:t>
            </a:r>
            <a:endParaRPr lang="en-US"/>
          </a:p>
        </p:txBody>
      </p:sp>
    </p:spTree>
    <p:extLst>
      <p:ext uri="{BB962C8B-B14F-4D97-AF65-F5344CB8AC3E}">
        <p14:creationId xmlns:p14="http://schemas.microsoft.com/office/powerpoint/2010/main" val="2496517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EC64-4846-BBB7-DF61-D57D0B412E8F}"/>
              </a:ext>
            </a:extLst>
          </p:cNvPr>
          <p:cNvSpPr>
            <a:spLocks noGrp="1"/>
          </p:cNvSpPr>
          <p:nvPr>
            <p:ph type="title"/>
          </p:nvPr>
        </p:nvSpPr>
        <p:spPr/>
        <p:txBody>
          <a:bodyPr/>
          <a:lstStyle/>
          <a:p>
            <a:r>
              <a:rPr lang="en-GB" sz="4800"/>
              <a:t>1-bit Adam</a:t>
            </a:r>
          </a:p>
        </p:txBody>
      </p:sp>
      <p:sp>
        <p:nvSpPr>
          <p:cNvPr id="5" name="Text Placeholder 4">
            <a:extLst>
              <a:ext uri="{FF2B5EF4-FFF2-40B4-BE49-F238E27FC236}">
                <a16:creationId xmlns:a16="http://schemas.microsoft.com/office/drawing/2014/main" id="{0E73D25E-EE2B-1379-34E5-32B6ECC0090D}"/>
              </a:ext>
            </a:extLst>
          </p:cNvPr>
          <p:cNvSpPr>
            <a:spLocks noGrp="1"/>
          </p:cNvSpPr>
          <p:nvPr>
            <p:ph type="body" sz="quarter" idx="10"/>
          </p:nvPr>
        </p:nvSpPr>
        <p:spPr/>
        <p:txBody>
          <a:bodyPr/>
          <a:lstStyle/>
          <a:p>
            <a:r>
              <a:rPr lang="en-GB" sz="3200">
                <a:solidFill>
                  <a:srgbClr val="86D000"/>
                </a:solidFill>
              </a:rPr>
              <a:t>1-bit Adam</a:t>
            </a:r>
          </a:p>
        </p:txBody>
      </p:sp>
      <p:pic>
        <p:nvPicPr>
          <p:cNvPr id="4" name="Picture 3">
            <a:extLst>
              <a:ext uri="{FF2B5EF4-FFF2-40B4-BE49-F238E27FC236}">
                <a16:creationId xmlns:a16="http://schemas.microsoft.com/office/drawing/2014/main" id="{42B0651D-E1D8-1BB9-9935-70D31301F24A}"/>
              </a:ext>
            </a:extLst>
          </p:cNvPr>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441768" y="3002657"/>
            <a:ext cx="6804843" cy="3942488"/>
          </a:xfrm>
          <a:prstGeom prst="roundRect">
            <a:avLst>
              <a:gd name="adj" fmla="val 875"/>
            </a:avLst>
          </a:prstGeom>
          <a:noFill/>
          <a:ln>
            <a:noFill/>
          </a:ln>
          <a:effectLst>
            <a:outerShdw blurRad="57150" dist="19050" dir="5400000" algn="bl" rotWithShape="0">
              <a:srgbClr val="000000">
                <a:alpha val="50000"/>
              </a:srgbClr>
            </a:outerShdw>
          </a:effectLst>
        </p:spPr>
      </p:pic>
      <p:sp>
        <p:nvSpPr>
          <p:cNvPr id="6" name="TextBox 5">
            <a:extLst>
              <a:ext uri="{FF2B5EF4-FFF2-40B4-BE49-F238E27FC236}">
                <a16:creationId xmlns:a16="http://schemas.microsoft.com/office/drawing/2014/main" id="{AB882126-54D6-7CD9-0B5E-97AC4319B410}"/>
              </a:ext>
            </a:extLst>
          </p:cNvPr>
          <p:cNvSpPr txBox="1"/>
          <p:nvPr/>
        </p:nvSpPr>
        <p:spPr>
          <a:xfrm>
            <a:off x="135171" y="9402751"/>
            <a:ext cx="1517904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GB" i="0">
                <a:solidFill>
                  <a:schemeClr val="tx2"/>
                </a:solidFill>
                <a:effectLst/>
                <a:latin typeface="Lucida Grande"/>
              </a:rPr>
              <a:t>1-bit Adam: Communication Efficient Large-Scale Training with Adam's Convergence Speed.  </a:t>
            </a:r>
            <a:r>
              <a:rPr lang="en-GB" i="0" u="none" strike="noStrike" err="1">
                <a:solidFill>
                  <a:srgbClr val="76B900"/>
                </a:solidFill>
                <a:effectLst/>
                <a:latin typeface="Lucida Grande"/>
                <a:hlinkClick r:id="rId4">
                  <a:extLst>
                    <a:ext uri="{A12FA001-AC4F-418D-AE19-62706E023703}">
                      <ahyp:hlinkClr xmlns:ahyp="http://schemas.microsoft.com/office/drawing/2018/hyperlinkcolor" val="tx"/>
                    </a:ext>
                  </a:extLst>
                </a:hlinkClick>
              </a:rPr>
              <a:t>Hanlin</a:t>
            </a:r>
            <a:r>
              <a:rPr lang="en-GB" i="0" u="none" strike="noStrike">
                <a:solidFill>
                  <a:schemeClr val="tx2"/>
                </a:solidFill>
                <a:effectLst/>
                <a:latin typeface="Lucida Grande"/>
                <a:hlinkClick r:id="rId4">
                  <a:extLst>
                    <a:ext uri="{A12FA001-AC4F-418D-AE19-62706E023703}">
                      <ahyp:hlinkClr xmlns:ahyp="http://schemas.microsoft.com/office/drawing/2018/hyperlinkcolor" val="tx"/>
                    </a:ext>
                  </a:extLst>
                </a:hlinkClick>
              </a:rPr>
              <a:t> Tang</a:t>
            </a:r>
            <a:r>
              <a:rPr lang="en-GB" i="0">
                <a:solidFill>
                  <a:schemeClr val="tx2"/>
                </a:solidFill>
                <a:effectLst/>
                <a:latin typeface="Lucida Grande"/>
              </a:rPr>
              <a:t>, </a:t>
            </a:r>
            <a:r>
              <a:rPr lang="en-GB" i="0" u="none" strike="noStrike" err="1">
                <a:solidFill>
                  <a:srgbClr val="76B900"/>
                </a:solidFill>
                <a:effectLst/>
                <a:latin typeface="Lucida Grande"/>
                <a:hlinkClick r:id="rId5">
                  <a:extLst>
                    <a:ext uri="{A12FA001-AC4F-418D-AE19-62706E023703}">
                      <ahyp:hlinkClr xmlns:ahyp="http://schemas.microsoft.com/office/drawing/2018/hyperlinkcolor" val="tx"/>
                    </a:ext>
                  </a:extLst>
                </a:hlinkClick>
              </a:rPr>
              <a:t>Shaoduo</a:t>
            </a:r>
            <a:r>
              <a:rPr lang="en-GB" i="0" u="none" strike="noStrike">
                <a:solidFill>
                  <a:schemeClr val="tx2"/>
                </a:solidFill>
                <a:effectLst/>
                <a:latin typeface="Lucida Grande"/>
                <a:hlinkClick r:id="rId5">
                  <a:extLst>
                    <a:ext uri="{A12FA001-AC4F-418D-AE19-62706E023703}">
                      <ahyp:hlinkClr xmlns:ahyp="http://schemas.microsoft.com/office/drawing/2018/hyperlinkcolor" val="tx"/>
                    </a:ext>
                  </a:extLst>
                </a:hlinkClick>
              </a:rPr>
              <a:t> Gan</a:t>
            </a:r>
            <a:r>
              <a:rPr lang="en-GB" i="0">
                <a:solidFill>
                  <a:schemeClr val="tx2"/>
                </a:solidFill>
                <a:effectLst/>
                <a:latin typeface="Lucida Grande"/>
              </a:rPr>
              <a:t>, </a:t>
            </a:r>
            <a:r>
              <a:rPr lang="en-GB" i="0" u="none" strike="noStrike">
                <a:solidFill>
                  <a:schemeClr val="tx2"/>
                </a:solidFill>
                <a:effectLst/>
                <a:latin typeface="Lucida Grande"/>
                <a:hlinkClick r:id="rId6">
                  <a:extLst>
                    <a:ext uri="{A12FA001-AC4F-418D-AE19-62706E023703}">
                      <ahyp:hlinkClr xmlns:ahyp="http://schemas.microsoft.com/office/drawing/2018/hyperlinkcolor" val="tx"/>
                    </a:ext>
                  </a:extLst>
                </a:hlinkClick>
              </a:rPr>
              <a:t>Ammar Ahmad Awan</a:t>
            </a:r>
            <a:r>
              <a:rPr lang="en-GB" i="0">
                <a:solidFill>
                  <a:schemeClr val="tx2"/>
                </a:solidFill>
                <a:effectLst/>
                <a:latin typeface="Lucida Grande"/>
              </a:rPr>
              <a:t>, </a:t>
            </a:r>
            <a:r>
              <a:rPr lang="en-GB" i="0" u="none" strike="noStrike" err="1">
                <a:solidFill>
                  <a:srgbClr val="76B900"/>
                </a:solidFill>
                <a:effectLst/>
                <a:latin typeface="Lucida Grande"/>
                <a:hlinkClick r:id="rId7">
                  <a:extLst>
                    <a:ext uri="{A12FA001-AC4F-418D-AE19-62706E023703}">
                      <ahyp:hlinkClr xmlns:ahyp="http://schemas.microsoft.com/office/drawing/2018/hyperlinkcolor" val="tx"/>
                    </a:ext>
                  </a:extLst>
                </a:hlinkClick>
              </a:rPr>
              <a:t>Samyam</a:t>
            </a:r>
            <a:r>
              <a:rPr lang="en-GB" i="0" u="none" strike="noStrike">
                <a:solidFill>
                  <a:srgbClr val="76B900"/>
                </a:solidFill>
                <a:effectLst/>
                <a:latin typeface="Lucida Grande"/>
                <a:hlinkClick r:id="rId7">
                  <a:extLst>
                    <a:ext uri="{A12FA001-AC4F-418D-AE19-62706E023703}">
                      <ahyp:hlinkClr xmlns:ahyp="http://schemas.microsoft.com/office/drawing/2018/hyperlinkcolor" val="tx"/>
                    </a:ext>
                  </a:extLst>
                </a:hlinkClick>
              </a:rPr>
              <a:t> </a:t>
            </a:r>
            <a:r>
              <a:rPr lang="en-GB" i="0" u="none" strike="noStrike" err="1">
                <a:solidFill>
                  <a:schemeClr val="tx2"/>
                </a:solidFill>
                <a:effectLst/>
                <a:latin typeface="Lucida Grande"/>
                <a:hlinkClick r:id="rId7">
                  <a:extLst>
                    <a:ext uri="{A12FA001-AC4F-418D-AE19-62706E023703}">
                      <ahyp:hlinkClr xmlns:ahyp="http://schemas.microsoft.com/office/drawing/2018/hyperlinkcolor" val="tx"/>
                    </a:ext>
                  </a:extLst>
                </a:hlinkClick>
              </a:rPr>
              <a:t>Rajbhandari</a:t>
            </a:r>
            <a:r>
              <a:rPr lang="en-GB" i="0">
                <a:solidFill>
                  <a:schemeClr val="tx2"/>
                </a:solidFill>
                <a:effectLst/>
                <a:latin typeface="Lucida Grande"/>
              </a:rPr>
              <a:t>, </a:t>
            </a:r>
            <a:r>
              <a:rPr lang="en-GB" i="0" u="none" strike="noStrike" err="1">
                <a:solidFill>
                  <a:srgbClr val="76B900"/>
                </a:solidFill>
                <a:effectLst/>
                <a:latin typeface="Lucida Grande"/>
                <a:hlinkClick r:id="rId8">
                  <a:extLst>
                    <a:ext uri="{A12FA001-AC4F-418D-AE19-62706E023703}">
                      <ahyp:hlinkClr xmlns:ahyp="http://schemas.microsoft.com/office/drawing/2018/hyperlinkcolor" val="tx"/>
                    </a:ext>
                  </a:extLst>
                </a:hlinkClick>
              </a:rPr>
              <a:t>Conglong</a:t>
            </a:r>
            <a:r>
              <a:rPr lang="en-GB" i="0" u="none" strike="noStrike">
                <a:solidFill>
                  <a:schemeClr val="tx2"/>
                </a:solidFill>
                <a:effectLst/>
                <a:latin typeface="Lucida Grande"/>
                <a:hlinkClick r:id="rId8">
                  <a:extLst>
                    <a:ext uri="{A12FA001-AC4F-418D-AE19-62706E023703}">
                      <ahyp:hlinkClr xmlns:ahyp="http://schemas.microsoft.com/office/drawing/2018/hyperlinkcolor" val="tx"/>
                    </a:ext>
                  </a:extLst>
                </a:hlinkClick>
              </a:rPr>
              <a:t> Li</a:t>
            </a:r>
            <a:r>
              <a:rPr lang="en-GB" i="0">
                <a:solidFill>
                  <a:schemeClr val="tx2"/>
                </a:solidFill>
                <a:effectLst/>
                <a:latin typeface="Lucida Grande"/>
              </a:rPr>
              <a:t>, </a:t>
            </a:r>
            <a:r>
              <a:rPr lang="en-GB" i="0" u="none" strike="noStrike" err="1">
                <a:solidFill>
                  <a:srgbClr val="76B900"/>
                </a:solidFill>
                <a:effectLst/>
                <a:latin typeface="Lucida Grande"/>
                <a:hlinkClick r:id="rId9">
                  <a:extLst>
                    <a:ext uri="{A12FA001-AC4F-418D-AE19-62706E023703}">
                      <ahyp:hlinkClr xmlns:ahyp="http://schemas.microsoft.com/office/drawing/2018/hyperlinkcolor" val="tx"/>
                    </a:ext>
                  </a:extLst>
                </a:hlinkClick>
              </a:rPr>
              <a:t>Xiangru</a:t>
            </a:r>
            <a:r>
              <a:rPr lang="en-GB" i="0" u="none" strike="noStrike">
                <a:solidFill>
                  <a:schemeClr val="tx2"/>
                </a:solidFill>
                <a:effectLst/>
                <a:latin typeface="Lucida Grande"/>
                <a:hlinkClick r:id="rId9">
                  <a:extLst>
                    <a:ext uri="{A12FA001-AC4F-418D-AE19-62706E023703}">
                      <ahyp:hlinkClr xmlns:ahyp="http://schemas.microsoft.com/office/drawing/2018/hyperlinkcolor" val="tx"/>
                    </a:ext>
                  </a:extLst>
                </a:hlinkClick>
              </a:rPr>
              <a:t> Lian</a:t>
            </a:r>
            <a:r>
              <a:rPr lang="en-GB" i="0">
                <a:solidFill>
                  <a:schemeClr val="tx2"/>
                </a:solidFill>
                <a:effectLst/>
                <a:latin typeface="Lucida Grande"/>
              </a:rPr>
              <a:t>, </a:t>
            </a:r>
            <a:r>
              <a:rPr lang="en-GB" i="0" u="none" strike="noStrike">
                <a:solidFill>
                  <a:schemeClr val="tx2"/>
                </a:solidFill>
                <a:effectLst/>
                <a:latin typeface="Lucida Grande"/>
                <a:hlinkClick r:id="rId10">
                  <a:extLst>
                    <a:ext uri="{A12FA001-AC4F-418D-AE19-62706E023703}">
                      <ahyp:hlinkClr xmlns:ahyp="http://schemas.microsoft.com/office/drawing/2018/hyperlinkcolor" val="tx"/>
                    </a:ext>
                  </a:extLst>
                </a:hlinkClick>
              </a:rPr>
              <a:t>Ji Liu</a:t>
            </a:r>
            <a:r>
              <a:rPr lang="en-GB" i="0">
                <a:solidFill>
                  <a:schemeClr val="tx2"/>
                </a:solidFill>
                <a:effectLst/>
                <a:latin typeface="Lucida Grande"/>
              </a:rPr>
              <a:t>, </a:t>
            </a:r>
            <a:r>
              <a:rPr lang="en-GB" i="0" u="none" strike="noStrike">
                <a:solidFill>
                  <a:schemeClr val="tx2"/>
                </a:solidFill>
                <a:effectLst/>
                <a:latin typeface="Lucida Grande"/>
                <a:hlinkClick r:id="rId11">
                  <a:extLst>
                    <a:ext uri="{A12FA001-AC4F-418D-AE19-62706E023703}">
                      <ahyp:hlinkClr xmlns:ahyp="http://schemas.microsoft.com/office/drawing/2018/hyperlinkcolor" val="tx"/>
                    </a:ext>
                  </a:extLst>
                </a:hlinkClick>
              </a:rPr>
              <a:t>Ce Zhang</a:t>
            </a:r>
            <a:r>
              <a:rPr lang="en-GB" i="0">
                <a:solidFill>
                  <a:schemeClr val="tx2"/>
                </a:solidFill>
                <a:effectLst/>
                <a:latin typeface="Lucida Grande"/>
              </a:rPr>
              <a:t>, </a:t>
            </a:r>
            <a:r>
              <a:rPr lang="en-GB" i="0" u="none" strike="noStrike" err="1">
                <a:solidFill>
                  <a:srgbClr val="76B900"/>
                </a:solidFill>
                <a:effectLst/>
                <a:latin typeface="Lucida Grande"/>
                <a:hlinkClick r:id="rId12">
                  <a:extLst>
                    <a:ext uri="{A12FA001-AC4F-418D-AE19-62706E023703}">
                      <ahyp:hlinkClr xmlns:ahyp="http://schemas.microsoft.com/office/drawing/2018/hyperlinkcolor" val="tx"/>
                    </a:ext>
                  </a:extLst>
                </a:hlinkClick>
              </a:rPr>
              <a:t>Yuxiong</a:t>
            </a:r>
            <a:r>
              <a:rPr lang="en-GB" i="0" u="none" strike="noStrike">
                <a:solidFill>
                  <a:schemeClr val="tx2"/>
                </a:solidFill>
                <a:effectLst/>
                <a:latin typeface="Lucida Grande"/>
                <a:hlinkClick r:id="rId12">
                  <a:extLst>
                    <a:ext uri="{A12FA001-AC4F-418D-AE19-62706E023703}">
                      <ahyp:hlinkClr xmlns:ahyp="http://schemas.microsoft.com/office/drawing/2018/hyperlinkcolor" val="tx"/>
                    </a:ext>
                  </a:extLst>
                </a:hlinkClick>
              </a:rPr>
              <a:t> He</a:t>
            </a:r>
            <a:endParaRPr lang="en-GB" i="0">
              <a:solidFill>
                <a:schemeClr val="tx2"/>
              </a:solidFill>
              <a:effectLst/>
              <a:latin typeface="Lucida Grande"/>
            </a:endParaRPr>
          </a:p>
        </p:txBody>
      </p:sp>
      <p:pic>
        <p:nvPicPr>
          <p:cNvPr id="7" name="Picture 6">
            <a:extLst>
              <a:ext uri="{FF2B5EF4-FFF2-40B4-BE49-F238E27FC236}">
                <a16:creationId xmlns:a16="http://schemas.microsoft.com/office/drawing/2014/main" id="{9E0CFC66-F6A1-AA3E-3732-C70CAF5EB87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61700" y="7133026"/>
            <a:ext cx="2383616" cy="2081844"/>
          </a:xfrm>
          <a:prstGeom prst="rect">
            <a:avLst/>
          </a:prstGeom>
        </p:spPr>
      </p:pic>
      <p:pic>
        <p:nvPicPr>
          <p:cNvPr id="3" name="Picture 2">
            <a:extLst>
              <a:ext uri="{FF2B5EF4-FFF2-40B4-BE49-F238E27FC236}">
                <a16:creationId xmlns:a16="http://schemas.microsoft.com/office/drawing/2014/main" id="{C8D66D37-D5F0-2C85-AA01-2AD7C483B128}"/>
              </a:ext>
            </a:extLst>
          </p:cNvPr>
          <p:cNvPicPr>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a:off x="11063546" y="5604214"/>
            <a:ext cx="5163179" cy="3590372"/>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8" name="Picture 7">
            <a:extLst>
              <a:ext uri="{FF2B5EF4-FFF2-40B4-BE49-F238E27FC236}">
                <a16:creationId xmlns:a16="http://schemas.microsoft.com/office/drawing/2014/main" id="{A252CE20-AA19-9B5D-5408-BF7C119CA1C6}"/>
              </a:ext>
            </a:extLst>
          </p:cNvPr>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10977494" y="1802720"/>
            <a:ext cx="5249231" cy="3590372"/>
          </a:xfrm>
          <a:prstGeom prst="roundRect">
            <a:avLst>
              <a:gd name="adj" fmla="val 875"/>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062534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NCCL: NVIDIA Collective Communication Library</a:t>
            </a:r>
            <a:endParaRPr lang="en-US"/>
          </a:p>
        </p:txBody>
      </p:sp>
    </p:spTree>
    <p:extLst>
      <p:ext uri="{BB962C8B-B14F-4D97-AF65-F5344CB8AC3E}">
        <p14:creationId xmlns:p14="http://schemas.microsoft.com/office/powerpoint/2010/main" val="2462316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MULTI-GPU training</a:t>
            </a:r>
          </a:p>
        </p:txBody>
      </p:sp>
      <p:sp>
        <p:nvSpPr>
          <p:cNvPr id="10" name="Text Placeholder 9"/>
          <p:cNvSpPr>
            <a:spLocks noGrp="1"/>
          </p:cNvSpPr>
          <p:nvPr>
            <p:ph type="body" sz="quarter" idx="10"/>
          </p:nvPr>
        </p:nvSpPr>
        <p:spPr/>
        <p:txBody>
          <a:bodyPr/>
          <a:lstStyle/>
          <a:p>
            <a:r>
              <a:rPr lang="en-US"/>
              <a:t>NCCL: NVIDIA Collective Communication Library</a:t>
            </a:r>
          </a:p>
        </p:txBody>
      </p:sp>
      <p:pic>
        <p:nvPicPr>
          <p:cNvPr id="4" name="Picture 3">
            <a:extLst>
              <a:ext uri="{FF2B5EF4-FFF2-40B4-BE49-F238E27FC236}">
                <a16:creationId xmlns:a16="http://schemas.microsoft.com/office/drawing/2014/main" id="{A17F0D72-AF17-FF1C-56C0-A3A0161F391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6216" y="6428428"/>
            <a:ext cx="9563100" cy="3248972"/>
          </a:xfrm>
          <a:prstGeom prst="rect">
            <a:avLst/>
          </a:prstGeom>
        </p:spPr>
      </p:pic>
      <p:sp>
        <p:nvSpPr>
          <p:cNvPr id="9" name="TextBox 8">
            <a:extLst>
              <a:ext uri="{FF2B5EF4-FFF2-40B4-BE49-F238E27FC236}">
                <a16:creationId xmlns:a16="http://schemas.microsoft.com/office/drawing/2014/main" id="{2E6D2340-B018-AFD4-9AE5-F463096A4060}"/>
              </a:ext>
            </a:extLst>
          </p:cNvPr>
          <p:cNvSpPr txBox="1"/>
          <p:nvPr/>
        </p:nvSpPr>
        <p:spPr>
          <a:xfrm>
            <a:off x="830580" y="2911985"/>
            <a:ext cx="16962120" cy="2800767"/>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GB" sz="2800" b="0" i="0">
                <a:solidFill>
                  <a:schemeClr val="tx2"/>
                </a:solidFill>
                <a:effectLst/>
              </a:rPr>
              <a:t>N</a:t>
            </a:r>
            <a:r>
              <a:rPr lang="en-GB" sz="2800" b="0" i="0">
                <a:solidFill>
                  <a:srgbClr val="333333"/>
                </a:solidFill>
                <a:effectLst/>
              </a:rPr>
              <a:t>VIDIA </a:t>
            </a:r>
            <a:r>
              <a:rPr lang="en-GB" sz="2800" b="0" i="0">
                <a:solidFill>
                  <a:schemeClr val="tx2"/>
                </a:solidFill>
                <a:effectLst/>
              </a:rPr>
              <a:t>C</a:t>
            </a:r>
            <a:r>
              <a:rPr lang="en-GB" sz="2800" b="0" i="0">
                <a:solidFill>
                  <a:srgbClr val="333333"/>
                </a:solidFill>
                <a:effectLst/>
              </a:rPr>
              <a:t>ollective </a:t>
            </a:r>
            <a:r>
              <a:rPr lang="en-GB" sz="2800" b="0" i="0">
                <a:solidFill>
                  <a:schemeClr val="tx2"/>
                </a:solidFill>
                <a:effectLst/>
              </a:rPr>
              <a:t>C</a:t>
            </a:r>
            <a:r>
              <a:rPr lang="en-GB" sz="2800" b="0" i="0">
                <a:solidFill>
                  <a:srgbClr val="333333"/>
                </a:solidFill>
                <a:effectLst/>
              </a:rPr>
              <a:t>ommunications </a:t>
            </a:r>
            <a:r>
              <a:rPr lang="en-GB" sz="2800" b="0" i="0">
                <a:solidFill>
                  <a:schemeClr val="tx2"/>
                </a:solidFill>
                <a:effectLst/>
              </a:rPr>
              <a:t>L</a:t>
            </a:r>
            <a:r>
              <a:rPr lang="en-GB" sz="2800" b="0" i="0">
                <a:solidFill>
                  <a:srgbClr val="333333"/>
                </a:solidFill>
                <a:effectLst/>
              </a:rPr>
              <a:t>ibrary</a:t>
            </a:r>
          </a:p>
          <a:p>
            <a:pPr marL="285750" indent="-285750" algn="l">
              <a:buFont typeface="Arial" panose="020B0604020202020204" pitchFamily="34" charset="0"/>
              <a:buChar char="•"/>
            </a:pPr>
            <a:endParaRPr lang="en-GB" sz="2800" b="0" i="0">
              <a:solidFill>
                <a:srgbClr val="333333"/>
              </a:solidFill>
              <a:effectLst/>
            </a:endParaRPr>
          </a:p>
          <a:p>
            <a:pPr marL="1219170" lvl="1" indent="-457200">
              <a:buFont typeface="+mj-lt"/>
              <a:buAutoNum type="arabicPeriod"/>
            </a:pPr>
            <a:r>
              <a:rPr lang="en-GB" sz="2000" b="0" i="0">
                <a:solidFill>
                  <a:srgbClr val="333333"/>
                </a:solidFill>
                <a:effectLst/>
              </a:rPr>
              <a:t>Automatic topology detection</a:t>
            </a:r>
          </a:p>
          <a:p>
            <a:pPr marL="1219170" lvl="1" indent="-457200">
              <a:buFont typeface="+mj-lt"/>
              <a:buAutoNum type="arabicPeriod"/>
            </a:pPr>
            <a:r>
              <a:rPr lang="en-GB" sz="2000" b="0" i="0">
                <a:solidFill>
                  <a:srgbClr val="333333"/>
                </a:solidFill>
                <a:effectLst/>
              </a:rPr>
              <a:t>Graph search for the optimal set of rings and trees with the highest bandwidth and lowest latency over PCIe and </a:t>
            </a:r>
            <a:r>
              <a:rPr lang="en-GB" sz="2000" b="0" i="0" err="1">
                <a:solidFill>
                  <a:srgbClr val="333333"/>
                </a:solidFill>
                <a:effectLst/>
              </a:rPr>
              <a:t>NVLink</a:t>
            </a:r>
            <a:r>
              <a:rPr lang="en-GB" sz="2000" b="0" i="0">
                <a:solidFill>
                  <a:srgbClr val="333333"/>
                </a:solidFill>
                <a:effectLst/>
              </a:rPr>
              <a:t> high-speed interconnects within a node and over NVIDIA Mellanox Network across nodes</a:t>
            </a:r>
          </a:p>
          <a:p>
            <a:pPr marL="1219170" lvl="1" indent="-457200">
              <a:buFont typeface="+mj-lt"/>
              <a:buAutoNum type="arabicPeriod"/>
            </a:pPr>
            <a:r>
              <a:rPr lang="en-GB" sz="2000" u="none" strike="noStrike">
                <a:solidFill>
                  <a:srgbClr val="333333"/>
                </a:solidFill>
              </a:rPr>
              <a:t>P</a:t>
            </a:r>
            <a:r>
              <a:rPr lang="en-GB" sz="2000" b="0" i="0">
                <a:solidFill>
                  <a:srgbClr val="333333"/>
                </a:solidFill>
                <a:effectLst/>
              </a:rPr>
              <a:t>rovide routines such as all-gather, all-reduce, broadcast, reduce, reduce-scatter, point-to-point send and receive</a:t>
            </a:r>
          </a:p>
          <a:p>
            <a:pPr marL="1219170" lvl="1" indent="-457200">
              <a:buFont typeface="+mj-lt"/>
              <a:buAutoNum type="arabicPeriod"/>
            </a:pPr>
            <a:r>
              <a:rPr lang="en-GB" sz="2000">
                <a:solidFill>
                  <a:srgbClr val="333333"/>
                </a:solidFill>
              </a:rPr>
              <a:t>I</a:t>
            </a:r>
            <a:r>
              <a:rPr lang="en-GB" sz="2000" b="0" i="0">
                <a:solidFill>
                  <a:srgbClr val="333333"/>
                </a:solidFill>
                <a:effectLst/>
              </a:rPr>
              <a:t>ntegrated within several Deep </a:t>
            </a:r>
            <a:r>
              <a:rPr lang="en-GB" sz="2000">
                <a:solidFill>
                  <a:srgbClr val="333333"/>
                </a:solidFill>
              </a:rPr>
              <a:t>L</a:t>
            </a:r>
            <a:r>
              <a:rPr lang="en-GB" sz="2000" b="0" i="0">
                <a:solidFill>
                  <a:srgbClr val="333333"/>
                </a:solidFill>
                <a:effectLst/>
              </a:rPr>
              <a:t>earning frameworks such as Caffe2, </a:t>
            </a:r>
            <a:r>
              <a:rPr lang="en-GB" sz="2000" b="0" i="0" err="1">
                <a:solidFill>
                  <a:srgbClr val="333333"/>
                </a:solidFill>
                <a:effectLst/>
              </a:rPr>
              <a:t>MxNet</a:t>
            </a:r>
            <a:r>
              <a:rPr lang="en-GB" sz="2000" b="0" i="0">
                <a:solidFill>
                  <a:srgbClr val="333333"/>
                </a:solidFill>
                <a:effectLst/>
              </a:rPr>
              <a:t>, </a:t>
            </a:r>
            <a:r>
              <a:rPr lang="en-GB" sz="2000" b="0" i="0" err="1">
                <a:solidFill>
                  <a:srgbClr val="333333"/>
                </a:solidFill>
                <a:effectLst/>
              </a:rPr>
              <a:t>PyTorch</a:t>
            </a:r>
            <a:endParaRPr lang="en-GB" sz="2000" b="0" i="0">
              <a:solidFill>
                <a:srgbClr val="333333"/>
              </a:solidFill>
              <a:effectLst/>
            </a:endParaRPr>
          </a:p>
          <a:p>
            <a:pPr marL="1219170" lvl="1" indent="-457200">
              <a:buFont typeface="+mj-lt"/>
              <a:buAutoNum type="arabicPeriod"/>
            </a:pPr>
            <a:r>
              <a:rPr lang="en-GB" sz="2000">
                <a:solidFill>
                  <a:schemeClr val="bg1"/>
                </a:solidFill>
              </a:rPr>
              <a:t>Optimized for all platforms, from desktop to DGX </a:t>
            </a:r>
            <a:r>
              <a:rPr lang="en-GB" sz="2000" err="1">
                <a:solidFill>
                  <a:schemeClr val="bg1"/>
                </a:solidFill>
              </a:rPr>
              <a:t>Superpod</a:t>
            </a:r>
            <a:r>
              <a:rPr lang="en-GB" sz="2000">
                <a:solidFill>
                  <a:schemeClr val="bg1"/>
                </a:solidFill>
              </a:rPr>
              <a:t>.</a:t>
            </a:r>
          </a:p>
        </p:txBody>
      </p:sp>
      <p:sp>
        <p:nvSpPr>
          <p:cNvPr id="12" name="TextBox 11">
            <a:extLst>
              <a:ext uri="{FF2B5EF4-FFF2-40B4-BE49-F238E27FC236}">
                <a16:creationId xmlns:a16="http://schemas.microsoft.com/office/drawing/2014/main" id="{817F4F5F-B2E8-2E63-9AAC-FE5271617719}"/>
              </a:ext>
            </a:extLst>
          </p:cNvPr>
          <p:cNvSpPr txBox="1"/>
          <p:nvPr/>
        </p:nvSpPr>
        <p:spPr>
          <a:xfrm>
            <a:off x="129540" y="9867900"/>
            <a:ext cx="5486400" cy="27699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1200">
                <a:hlinkClick r:id="rId5"/>
              </a:rPr>
              <a:t>https://developer.nvidia.com/nccl</a:t>
            </a:r>
            <a:endParaRPr lang="en-GB" sz="1200"/>
          </a:p>
        </p:txBody>
      </p:sp>
    </p:spTree>
    <p:extLst>
      <p:ext uri="{BB962C8B-B14F-4D97-AF65-F5344CB8AC3E}">
        <p14:creationId xmlns:p14="http://schemas.microsoft.com/office/powerpoint/2010/main" val="1332733999"/>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132CF-EE95-4CFD-B6EC-D3B027D0FE9A}"/>
              </a:ext>
            </a:extLst>
          </p:cNvPr>
          <p:cNvSpPr>
            <a:spLocks noGrp="1"/>
          </p:cNvSpPr>
          <p:nvPr>
            <p:ph type="title"/>
          </p:nvPr>
        </p:nvSpPr>
        <p:spPr/>
        <p:txBody>
          <a:bodyPr/>
          <a:lstStyle/>
          <a:p>
            <a:r>
              <a:rPr lang="sv-SE" sz="4200" dirty="0">
                <a:latin typeface="Trebuchet MS"/>
              </a:rPr>
              <a:t>Some </a:t>
            </a:r>
            <a:r>
              <a:rPr lang="en-US" sz="4200" dirty="0">
                <a:latin typeface="Trebuchet MS"/>
              </a:rPr>
              <a:t>Concepts</a:t>
            </a:r>
            <a:endParaRPr lang="sv-SE" sz="4200" dirty="0"/>
          </a:p>
        </p:txBody>
      </p:sp>
      <p:sp>
        <p:nvSpPr>
          <p:cNvPr id="13" name="Text Placeholder 12">
            <a:extLst>
              <a:ext uri="{FF2B5EF4-FFF2-40B4-BE49-F238E27FC236}">
                <a16:creationId xmlns:a16="http://schemas.microsoft.com/office/drawing/2014/main" id="{EA92D5B2-E149-4502-AD7A-C29864AC3F62}"/>
              </a:ext>
            </a:extLst>
          </p:cNvPr>
          <p:cNvSpPr>
            <a:spLocks noGrp="1"/>
          </p:cNvSpPr>
          <p:nvPr>
            <p:ph type="body" sz="quarter" idx="10"/>
          </p:nvPr>
        </p:nvSpPr>
        <p:spPr/>
        <p:txBody>
          <a:bodyPr/>
          <a:lstStyle/>
          <a:p>
            <a:r>
              <a:rPr lang="sv-SE" err="1">
                <a:latin typeface="Trebuchet MS"/>
              </a:rPr>
              <a:t>Collective</a:t>
            </a:r>
            <a:r>
              <a:rPr lang="sv-SE">
                <a:latin typeface="Trebuchet MS"/>
              </a:rPr>
              <a:t> Communications</a:t>
            </a:r>
            <a:endParaRPr lang="en-GB"/>
          </a:p>
        </p:txBody>
      </p:sp>
      <p:sp>
        <p:nvSpPr>
          <p:cNvPr id="8" name="TextBox 7">
            <a:extLst>
              <a:ext uri="{FF2B5EF4-FFF2-40B4-BE49-F238E27FC236}">
                <a16:creationId xmlns:a16="http://schemas.microsoft.com/office/drawing/2014/main" id="{F3BA1B0A-5D46-4231-BC69-55EFBB530C35}"/>
              </a:ext>
            </a:extLst>
          </p:cNvPr>
          <p:cNvSpPr txBox="1"/>
          <p:nvPr/>
        </p:nvSpPr>
        <p:spPr>
          <a:xfrm>
            <a:off x="210177" y="9777657"/>
            <a:ext cx="9141642" cy="32316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sv-SE" sz="1500" dirty="0">
                <a:solidFill>
                  <a:srgbClr val="76B900"/>
                </a:solidFill>
              </a:rPr>
              <a:t>https://pytorch.org/tutorials/intermediate/dist_tuto.html#</a:t>
            </a:r>
          </a:p>
        </p:txBody>
      </p:sp>
      <p:pic>
        <p:nvPicPr>
          <p:cNvPr id="7" name="Picture 6">
            <a:extLst>
              <a:ext uri="{FF2B5EF4-FFF2-40B4-BE49-F238E27FC236}">
                <a16:creationId xmlns:a16="http://schemas.microsoft.com/office/drawing/2014/main" id="{E09C5C6E-2CCD-23F1-EC23-3DD5C61208D0}"/>
              </a:ext>
            </a:extLst>
          </p:cNvPr>
          <p:cNvPicPr>
            <a:picLocks noChangeAspect="1"/>
          </p:cNvPicPr>
          <p:nvPr/>
        </p:nvPicPr>
        <p:blipFill>
          <a:blip r:embed="rId3"/>
          <a:stretch>
            <a:fillRect/>
          </a:stretch>
        </p:blipFill>
        <p:spPr>
          <a:xfrm>
            <a:off x="103909" y="2699725"/>
            <a:ext cx="9673994" cy="311918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F3BC6E52-394A-DE63-AA58-E50B4381C04B}"/>
              </a:ext>
            </a:extLst>
          </p:cNvPr>
          <p:cNvPicPr>
            <a:picLocks noChangeAspect="1"/>
          </p:cNvPicPr>
          <p:nvPr/>
        </p:nvPicPr>
        <p:blipFill>
          <a:blip r:embed="rId4"/>
          <a:stretch>
            <a:fillRect/>
          </a:stretch>
        </p:blipFill>
        <p:spPr>
          <a:xfrm>
            <a:off x="103909" y="5991211"/>
            <a:ext cx="9673994" cy="2958163"/>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584C7995-5375-8E71-DD46-C87DF4D2A8B4}"/>
              </a:ext>
            </a:extLst>
          </p:cNvPr>
          <p:cNvPicPr>
            <a:picLocks noChangeAspect="1"/>
          </p:cNvPicPr>
          <p:nvPr/>
        </p:nvPicPr>
        <p:blipFill>
          <a:blip r:embed="rId5"/>
          <a:stretch>
            <a:fillRect/>
          </a:stretch>
        </p:blipFill>
        <p:spPr>
          <a:xfrm>
            <a:off x="9864866" y="4759679"/>
            <a:ext cx="8319225" cy="24630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5063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MULTI-GPU training</a:t>
            </a:r>
          </a:p>
        </p:txBody>
      </p:sp>
      <p:sp>
        <p:nvSpPr>
          <p:cNvPr id="6" name="Content Placeholder 5"/>
          <p:cNvSpPr>
            <a:spLocks noGrp="1"/>
          </p:cNvSpPr>
          <p:nvPr>
            <p:ph idx="1"/>
          </p:nvPr>
        </p:nvSpPr>
        <p:spPr>
          <a:xfrm>
            <a:off x="10772706" y="2982968"/>
            <a:ext cx="5806440" cy="875772"/>
          </a:xfrm>
        </p:spPr>
        <p:txBody>
          <a:bodyPr/>
          <a:lstStyle/>
          <a:p>
            <a:r>
              <a:rPr lang="en-GB" sz="2000" b="0" i="0">
                <a:solidFill>
                  <a:srgbClr val="1A1A1A"/>
                </a:solidFill>
                <a:effectLst/>
                <a:latin typeface="DINWebPro"/>
              </a:rPr>
              <a:t>In Deep Learning, </a:t>
            </a:r>
            <a:r>
              <a:rPr lang="en-GB" sz="2000" b="0" i="0" err="1">
                <a:solidFill>
                  <a:srgbClr val="1A1A1A"/>
                </a:solidFill>
                <a:effectLst/>
                <a:latin typeface="DINWebPro"/>
              </a:rPr>
              <a:t>AllReduce</a:t>
            </a:r>
            <a:r>
              <a:rPr lang="en-GB" sz="2000" b="0" i="0">
                <a:solidFill>
                  <a:srgbClr val="1A1A1A"/>
                </a:solidFill>
                <a:effectLst/>
                <a:latin typeface="DINWebPro"/>
              </a:rPr>
              <a:t> operations used to sum gradients over multiple GPUs</a:t>
            </a:r>
            <a:endParaRPr lang="en-GB" sz="2000"/>
          </a:p>
          <a:p>
            <a:endParaRPr lang="en-US"/>
          </a:p>
        </p:txBody>
      </p:sp>
      <p:sp>
        <p:nvSpPr>
          <p:cNvPr id="10" name="Text Placeholder 9"/>
          <p:cNvSpPr>
            <a:spLocks noGrp="1"/>
          </p:cNvSpPr>
          <p:nvPr>
            <p:ph type="body" sz="quarter" idx="10"/>
          </p:nvPr>
        </p:nvSpPr>
        <p:spPr/>
        <p:txBody>
          <a:bodyPr/>
          <a:lstStyle/>
          <a:p>
            <a:r>
              <a:rPr lang="en-US"/>
              <a:t>NCCL : NVIDIA Collective Communication Library</a:t>
            </a:r>
          </a:p>
        </p:txBody>
      </p:sp>
      <p:pic>
        <p:nvPicPr>
          <p:cNvPr id="5" name="Picture 4">
            <a:extLst>
              <a:ext uri="{FF2B5EF4-FFF2-40B4-BE49-F238E27FC236}">
                <a16:creationId xmlns:a16="http://schemas.microsoft.com/office/drawing/2014/main" id="{6775D4C4-017C-B3CD-988C-2F5294401F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9867" y="5600700"/>
            <a:ext cx="6366934" cy="2286000"/>
          </a:xfrm>
          <a:prstGeom prst="rect">
            <a:avLst/>
          </a:prstGeom>
        </p:spPr>
      </p:pic>
      <p:pic>
        <p:nvPicPr>
          <p:cNvPr id="8" name="Picture 7">
            <a:extLst>
              <a:ext uri="{FF2B5EF4-FFF2-40B4-BE49-F238E27FC236}">
                <a16:creationId xmlns:a16="http://schemas.microsoft.com/office/drawing/2014/main" id="{CDDCE4B1-DC2C-1EB5-0D19-37601D336A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06840" y="3886059"/>
            <a:ext cx="7138172" cy="5195887"/>
          </a:xfrm>
          <a:prstGeom prst="rect">
            <a:avLst/>
          </a:prstGeom>
        </p:spPr>
      </p:pic>
      <p:cxnSp>
        <p:nvCxnSpPr>
          <p:cNvPr id="11" name="Straight Connector 10">
            <a:extLst>
              <a:ext uri="{FF2B5EF4-FFF2-40B4-BE49-F238E27FC236}">
                <a16:creationId xmlns:a16="http://schemas.microsoft.com/office/drawing/2014/main" id="{81B542DD-0625-E1E9-33D2-D761552DEA9C}"/>
              </a:ext>
            </a:extLst>
          </p:cNvPr>
          <p:cNvCxnSpPr/>
          <p:nvPr/>
        </p:nvCxnSpPr>
        <p:spPr>
          <a:xfrm>
            <a:off x="8846820" y="3413760"/>
            <a:ext cx="0" cy="6347460"/>
          </a:xfrm>
          <a:prstGeom prst="line">
            <a:avLst/>
          </a:prstGeom>
          <a:ln>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126125"/>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22"/>
          <p:cNvSpPr txBox="1">
            <a:spLocks noGrp="1"/>
          </p:cNvSpPr>
          <p:nvPr>
            <p:ph type="title"/>
          </p:nvPr>
        </p:nvSpPr>
        <p:spPr>
          <a:xfrm>
            <a:off x="1043684" y="888119"/>
            <a:ext cx="16200500" cy="985001"/>
          </a:xfrm>
          <a:prstGeom prst="rect">
            <a:avLst/>
          </a:prstGeom>
          <a:noFill/>
          <a:ln>
            <a:noFill/>
          </a:ln>
        </p:spPr>
        <p:txBody>
          <a:bodyPr spcFirstLastPara="1" vert="horz" wrap="square" lIns="152375" tIns="76151" rIns="152375" bIns="76151" numCol="1" anchor="b" anchorCtr="0" compatLnSpc="1">
            <a:prstTxWarp prst="textNoShape">
              <a:avLst/>
            </a:prstTxWarp>
            <a:noAutofit/>
          </a:bodyPr>
          <a:lstStyle/>
          <a:p>
            <a:pPr algn="ctr"/>
            <a:r>
              <a:rPr lang="en-US" sz="4800"/>
              <a:t>Tensor PARALLEL TRANSFORMER LAYER</a:t>
            </a:r>
            <a:endParaRPr sz="4800"/>
          </a:p>
        </p:txBody>
      </p:sp>
      <p:sp>
        <p:nvSpPr>
          <p:cNvPr id="567" name="Google Shape;567;p22"/>
          <p:cNvSpPr txBox="1">
            <a:spLocks noGrp="1"/>
          </p:cNvSpPr>
          <p:nvPr>
            <p:ph type="sldNum" idx="12"/>
          </p:nvPr>
        </p:nvSpPr>
        <p:spPr>
          <a:xfrm>
            <a:off x="17113570" y="9499703"/>
            <a:ext cx="1097501" cy="787500"/>
          </a:xfrm>
          <a:prstGeom prst="rect">
            <a:avLst/>
          </a:prstGeom>
          <a:noFill/>
          <a:ln>
            <a:noFill/>
          </a:ln>
        </p:spPr>
        <p:txBody>
          <a:bodyPr spcFirstLastPara="1" wrap="square" lIns="152375" tIns="152375" rIns="152375" bIns="152375" anchor="t" anchorCtr="0">
            <a:noAutofit/>
          </a:bodyPr>
          <a:lstStyle/>
          <a:p>
            <a:fld id="{00000000-1234-1234-1234-123412341234}" type="slidenum">
              <a:rPr lang="en-US"/>
              <a:pPr/>
              <a:t>81</a:t>
            </a:fld>
            <a:endParaRPr/>
          </a:p>
        </p:txBody>
      </p:sp>
      <p:sp>
        <p:nvSpPr>
          <p:cNvPr id="6" name="Text Placeholder 2">
            <a:extLst>
              <a:ext uri="{FF2B5EF4-FFF2-40B4-BE49-F238E27FC236}">
                <a16:creationId xmlns:a16="http://schemas.microsoft.com/office/drawing/2014/main" id="{0A14B70F-EE73-F2DA-033C-31D9A52AC3C3}"/>
              </a:ext>
            </a:extLst>
          </p:cNvPr>
          <p:cNvSpPr txBox="1">
            <a:spLocks/>
          </p:cNvSpPr>
          <p:nvPr/>
        </p:nvSpPr>
        <p:spPr>
          <a:xfrm>
            <a:off x="982980" y="1965961"/>
            <a:ext cx="16626840" cy="875772"/>
          </a:xfrm>
          <a:prstGeom prst="rect">
            <a:avLst/>
          </a:prstGeom>
        </p:spPr>
        <p:txBody>
          <a:bodyPr/>
          <a:lst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a:lstStyle>
          <a:p>
            <a:pPr algn="ctr" defTabSz="914400"/>
            <a:r>
              <a:rPr lang="en-GB" sz="3000">
                <a:solidFill>
                  <a:schemeClr val="tx2"/>
                </a:solidFill>
              </a:rPr>
              <a:t>Communication Expensive</a:t>
            </a:r>
          </a:p>
        </p:txBody>
      </p:sp>
      <p:pic>
        <p:nvPicPr>
          <p:cNvPr id="20" name="Picture 19">
            <a:extLst>
              <a:ext uri="{FF2B5EF4-FFF2-40B4-BE49-F238E27FC236}">
                <a16:creationId xmlns:a16="http://schemas.microsoft.com/office/drawing/2014/main" id="{F07A62EF-1DC5-ED8D-7D50-B6E3C4690DF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39934" y="3462685"/>
            <a:ext cx="12608132" cy="4989284"/>
          </a:xfrm>
          <a:prstGeom prst="rect">
            <a:avLst/>
          </a:prstGeom>
        </p:spPr>
      </p:pic>
      <p:sp>
        <p:nvSpPr>
          <p:cNvPr id="21" name="TextBox 20">
            <a:extLst>
              <a:ext uri="{FF2B5EF4-FFF2-40B4-BE49-F238E27FC236}">
                <a16:creationId xmlns:a16="http://schemas.microsoft.com/office/drawing/2014/main" id="{A140C63D-780D-3ACE-7D3D-1F1928365D2E}"/>
              </a:ext>
            </a:extLst>
          </p:cNvPr>
          <p:cNvSpPr txBox="1"/>
          <p:nvPr/>
        </p:nvSpPr>
        <p:spPr>
          <a:xfrm>
            <a:off x="129540" y="9789914"/>
            <a:ext cx="9144000"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a:solidFill>
                  <a:schemeClr val="bg1"/>
                </a:solidFill>
              </a:rPr>
              <a:t>NCCL tests </a:t>
            </a:r>
            <a:r>
              <a:rPr lang="en-GB" err="1">
                <a:solidFill>
                  <a:schemeClr val="bg1"/>
                </a:solidFill>
              </a:rPr>
              <a:t>Allreduce</a:t>
            </a:r>
            <a:r>
              <a:rPr lang="en-GB">
                <a:solidFill>
                  <a:schemeClr val="bg1"/>
                </a:solidFill>
              </a:rPr>
              <a:t> Bus Bandwidth in GB/s.</a:t>
            </a:r>
          </a:p>
        </p:txBody>
      </p:sp>
    </p:spTree>
    <p:extLst>
      <p:ext uri="{BB962C8B-B14F-4D97-AF65-F5344CB8AC3E}">
        <p14:creationId xmlns:p14="http://schemas.microsoft.com/office/powerpoint/2010/main" val="1269366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MULTI-GPU training</a:t>
            </a:r>
          </a:p>
        </p:txBody>
      </p:sp>
      <p:sp>
        <p:nvSpPr>
          <p:cNvPr id="12" name="Content Placeholder 2">
            <a:extLst>
              <a:ext uri="{FF2B5EF4-FFF2-40B4-BE49-F238E27FC236}">
                <a16:creationId xmlns:a16="http://schemas.microsoft.com/office/drawing/2014/main" id="{C9978438-AA64-6262-D454-5C46558D59BC}"/>
              </a:ext>
            </a:extLst>
          </p:cNvPr>
          <p:cNvSpPr>
            <a:spLocks noGrp="1"/>
          </p:cNvSpPr>
          <p:nvPr>
            <p:ph idx="1"/>
          </p:nvPr>
        </p:nvSpPr>
        <p:spPr>
          <a:xfrm>
            <a:off x="2269147" y="4374154"/>
            <a:ext cx="5153936" cy="602954"/>
          </a:xfrm>
        </p:spPr>
        <p:txBody>
          <a:bodyPr/>
          <a:lstStyle/>
          <a:p>
            <a:pPr algn="ctr" defTabSz="457200">
              <a:spcBef>
                <a:spcPct val="0"/>
              </a:spcBef>
              <a:spcAft>
                <a:spcPct val="0"/>
              </a:spcAft>
            </a:pPr>
            <a:r>
              <a:rPr lang="en-GB" sz="1800" kern="1200">
                <a:solidFill>
                  <a:schemeClr val="bg1"/>
                </a:solidFill>
                <a:latin typeface="+mn-lt"/>
              </a:rPr>
              <a:t>GNMT</a:t>
            </a:r>
          </a:p>
          <a:p>
            <a:endParaRPr lang="en-GB"/>
          </a:p>
        </p:txBody>
      </p:sp>
      <p:sp>
        <p:nvSpPr>
          <p:cNvPr id="10" name="Text Placeholder 9"/>
          <p:cNvSpPr>
            <a:spLocks noGrp="1"/>
          </p:cNvSpPr>
          <p:nvPr>
            <p:ph type="body" sz="quarter" idx="10"/>
          </p:nvPr>
        </p:nvSpPr>
        <p:spPr/>
        <p:txBody>
          <a:bodyPr/>
          <a:lstStyle/>
          <a:p>
            <a:r>
              <a:rPr lang="en-GB"/>
              <a:t>NCCL</a:t>
            </a:r>
            <a:endParaRPr lang="en-US"/>
          </a:p>
        </p:txBody>
      </p:sp>
      <p:pic>
        <p:nvPicPr>
          <p:cNvPr id="7" name="Picture 6">
            <a:extLst>
              <a:ext uri="{FF2B5EF4-FFF2-40B4-BE49-F238E27FC236}">
                <a16:creationId xmlns:a16="http://schemas.microsoft.com/office/drawing/2014/main" id="{BB9D8331-5F22-75DE-C4B3-00AB43940A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68684" y="4649235"/>
            <a:ext cx="7675316" cy="3900405"/>
          </a:xfrm>
          <a:prstGeom prst="rect">
            <a:avLst/>
          </a:prstGeom>
        </p:spPr>
      </p:pic>
      <p:pic>
        <p:nvPicPr>
          <p:cNvPr id="8" name="Picture 7">
            <a:extLst>
              <a:ext uri="{FF2B5EF4-FFF2-40B4-BE49-F238E27FC236}">
                <a16:creationId xmlns:a16="http://schemas.microsoft.com/office/drawing/2014/main" id="{321D8ABF-A368-A0CB-54D7-E8BCE3B7C51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3319" y="4654918"/>
            <a:ext cx="7582754" cy="3894722"/>
          </a:xfrm>
          <a:prstGeom prst="rect">
            <a:avLst/>
          </a:prstGeom>
        </p:spPr>
      </p:pic>
      <p:sp>
        <p:nvSpPr>
          <p:cNvPr id="9" name="Content Placeholder 2">
            <a:extLst>
              <a:ext uri="{FF2B5EF4-FFF2-40B4-BE49-F238E27FC236}">
                <a16:creationId xmlns:a16="http://schemas.microsoft.com/office/drawing/2014/main" id="{0BA74D3E-266F-2FB0-6ED2-094E426963B7}"/>
              </a:ext>
            </a:extLst>
          </p:cNvPr>
          <p:cNvSpPr txBox="1">
            <a:spLocks/>
          </p:cNvSpPr>
          <p:nvPr/>
        </p:nvSpPr>
        <p:spPr bwMode="auto">
          <a:xfrm>
            <a:off x="11412752" y="4374154"/>
            <a:ext cx="5186691" cy="5013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457200">
              <a:spcBef>
                <a:spcPct val="0"/>
              </a:spcBef>
              <a:spcAft>
                <a:spcPct val="0"/>
              </a:spcAft>
            </a:pPr>
            <a:r>
              <a:rPr lang="en-GB" sz="2000" kern="1200">
                <a:solidFill>
                  <a:schemeClr val="bg1"/>
                </a:solidFill>
                <a:latin typeface="+mn-lt"/>
              </a:rPr>
              <a:t>Transformer</a:t>
            </a:r>
          </a:p>
          <a:p>
            <a:pPr defTabSz="914400"/>
            <a:endParaRPr lang="en-GB" kern="0"/>
          </a:p>
        </p:txBody>
      </p:sp>
    </p:spTree>
    <p:extLst>
      <p:ext uri="{BB962C8B-B14F-4D97-AF65-F5344CB8AC3E}">
        <p14:creationId xmlns:p14="http://schemas.microsoft.com/office/powerpoint/2010/main" val="3150397345"/>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Hardware design</a:t>
            </a:r>
            <a:endParaRPr lang="en-US"/>
          </a:p>
        </p:txBody>
      </p:sp>
    </p:spTree>
    <p:extLst>
      <p:ext uri="{BB962C8B-B14F-4D97-AF65-F5344CB8AC3E}">
        <p14:creationId xmlns:p14="http://schemas.microsoft.com/office/powerpoint/2010/main" val="2473258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844"/>
        <p:cNvGrpSpPr/>
        <p:nvPr/>
      </p:nvGrpSpPr>
      <p:grpSpPr>
        <a:xfrm>
          <a:off x="0" y="0"/>
          <a:ext cx="0" cy="0"/>
          <a:chOff x="0" y="0"/>
          <a:chExt cx="0" cy="0"/>
        </a:xfrm>
      </p:grpSpPr>
      <p:sp>
        <p:nvSpPr>
          <p:cNvPr id="8" name="Title 7">
            <a:extLst>
              <a:ext uri="{FF2B5EF4-FFF2-40B4-BE49-F238E27FC236}">
                <a16:creationId xmlns:a16="http://schemas.microsoft.com/office/drawing/2014/main" id="{A9004F32-832C-E44A-B196-184608F8A6FD}"/>
              </a:ext>
            </a:extLst>
          </p:cNvPr>
          <p:cNvSpPr>
            <a:spLocks noGrp="1"/>
          </p:cNvSpPr>
          <p:nvPr>
            <p:ph type="title"/>
          </p:nvPr>
        </p:nvSpPr>
        <p:spPr/>
        <p:txBody>
          <a:bodyPr/>
          <a:lstStyle/>
          <a:p>
            <a:r>
              <a:rPr lang="en-US"/>
              <a:t>MODULARITY: RAPID DEPLOYMENT</a:t>
            </a:r>
          </a:p>
        </p:txBody>
      </p:sp>
      <p:grpSp>
        <p:nvGrpSpPr>
          <p:cNvPr id="846" name="Google Shape;846;p12"/>
          <p:cNvGrpSpPr/>
          <p:nvPr/>
        </p:nvGrpSpPr>
        <p:grpSpPr>
          <a:xfrm>
            <a:off x="2123268" y="2159793"/>
            <a:ext cx="14819070" cy="6736235"/>
            <a:chOff x="476250" y="2152650"/>
            <a:chExt cx="16061625" cy="7581900"/>
          </a:xfrm>
        </p:grpSpPr>
        <p:pic>
          <p:nvPicPr>
            <p:cNvPr id="847" name="Google Shape;847;p12"/>
            <p:cNvPicPr preferRelativeResize="0"/>
            <p:nvPr/>
          </p:nvPicPr>
          <p:blipFill rotWithShape="1">
            <a:blip r:embed="rId5">
              <a:alphaModFix/>
              <a:extLst>
                <a:ext uri="{28A0092B-C50C-407E-A947-70E740481C1C}">
                  <a14:useLocalDpi xmlns:a14="http://schemas.microsoft.com/office/drawing/2010/main"/>
                </a:ext>
              </a:extLst>
            </a:blip>
            <a:srcRect/>
            <a:stretch/>
          </p:blipFill>
          <p:spPr>
            <a:xfrm>
              <a:off x="592455" y="2816344"/>
              <a:ext cx="10754245" cy="6870581"/>
            </a:xfrm>
            <a:prstGeom prst="rect">
              <a:avLst/>
            </a:prstGeom>
            <a:noFill/>
            <a:ln>
              <a:noFill/>
            </a:ln>
          </p:spPr>
        </p:pic>
        <p:pic>
          <p:nvPicPr>
            <p:cNvPr id="848" name="Google Shape;848;p12"/>
            <p:cNvPicPr preferRelativeResize="0"/>
            <p:nvPr/>
          </p:nvPicPr>
          <p:blipFill rotWithShape="1">
            <a:blip r:embed="rId6">
              <a:alphaModFix/>
              <a:extLst>
                <a:ext uri="{28A0092B-C50C-407E-A947-70E740481C1C}">
                  <a14:useLocalDpi xmlns:a14="http://schemas.microsoft.com/office/drawing/2010/main"/>
                </a:ext>
              </a:extLst>
            </a:blip>
            <a:srcRect/>
            <a:stretch/>
          </p:blipFill>
          <p:spPr>
            <a:xfrm>
              <a:off x="11816618" y="2997320"/>
              <a:ext cx="2120614" cy="6665752"/>
            </a:xfrm>
            <a:prstGeom prst="rect">
              <a:avLst/>
            </a:prstGeom>
            <a:noFill/>
            <a:ln>
              <a:noFill/>
            </a:ln>
          </p:spPr>
        </p:pic>
        <p:sp>
          <p:nvSpPr>
            <p:cNvPr id="849" name="Google Shape;849;p12"/>
            <p:cNvSpPr/>
            <p:nvPr/>
          </p:nvSpPr>
          <p:spPr>
            <a:xfrm>
              <a:off x="476250" y="2152650"/>
              <a:ext cx="11108575" cy="7581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300"/>
                <a:buFont typeface="Arial"/>
                <a:buNone/>
              </a:pPr>
              <a:r>
                <a:rPr lang="en-US" b="0" i="0" u="none" strike="noStrike" cap="none">
                  <a:solidFill>
                    <a:srgbClr val="000000"/>
                  </a:solidFill>
                  <a:latin typeface="Trebuchet MS"/>
                  <a:ea typeface="Trebuchet MS"/>
                  <a:cs typeface="Trebuchet MS"/>
                  <a:sym typeface="Trebuchet MS"/>
                </a:rPr>
                <a:t> Compute: Scalable Unit (SU)</a:t>
              </a:r>
              <a:endParaRPr b="0" i="0" u="none" strike="noStrike" cap="none">
                <a:solidFill>
                  <a:srgbClr val="000000"/>
                </a:solidFill>
                <a:latin typeface="Trebuchet MS"/>
                <a:ea typeface="Trebuchet MS"/>
                <a:cs typeface="Trebuchet MS"/>
                <a:sym typeface="Trebuchet MS"/>
              </a:endParaRPr>
            </a:p>
          </p:txBody>
        </p:sp>
        <p:pic>
          <p:nvPicPr>
            <p:cNvPr id="850" name="Google Shape;850;p12"/>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14443553" y="3025058"/>
              <a:ext cx="1846990" cy="6643988"/>
            </a:xfrm>
            <a:prstGeom prst="rect">
              <a:avLst/>
            </a:prstGeom>
            <a:noFill/>
            <a:ln>
              <a:noFill/>
            </a:ln>
          </p:spPr>
        </p:pic>
        <p:sp>
          <p:nvSpPr>
            <p:cNvPr id="851" name="Google Shape;851;p12"/>
            <p:cNvSpPr/>
            <p:nvPr/>
          </p:nvSpPr>
          <p:spPr>
            <a:xfrm>
              <a:off x="11703075" y="2152650"/>
              <a:ext cx="2320200" cy="7581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300"/>
                <a:buFont typeface="Arial"/>
                <a:buNone/>
              </a:pPr>
              <a:r>
                <a:rPr lang="en-US" b="0" i="0" u="none" strike="noStrike" cap="none">
                  <a:solidFill>
                    <a:srgbClr val="000000"/>
                  </a:solidFill>
                  <a:latin typeface="Trebuchet MS"/>
                  <a:ea typeface="Trebuchet MS"/>
                  <a:cs typeface="Trebuchet MS"/>
                  <a:sym typeface="Trebuchet MS"/>
                </a:rPr>
                <a:t>Compute Fabric and </a:t>
              </a:r>
              <a:r>
                <a:rPr lang="en-US" b="0" i="0" u="none" strike="noStrike" cap="none" err="1">
                  <a:solidFill>
                    <a:srgbClr val="000000"/>
                  </a:solidFill>
                  <a:latin typeface="Trebuchet MS"/>
                  <a:ea typeface="Trebuchet MS"/>
                  <a:cs typeface="Trebuchet MS"/>
                  <a:sym typeface="Trebuchet MS"/>
                </a:rPr>
                <a:t>Mgmt</a:t>
              </a:r>
              <a:endParaRPr sz="1400" b="0" i="0" u="none" strike="noStrike" cap="none">
                <a:solidFill>
                  <a:schemeClr val="lt1"/>
                </a:solidFill>
                <a:latin typeface="Arial"/>
                <a:ea typeface="Arial"/>
                <a:cs typeface="Arial"/>
                <a:sym typeface="Arial"/>
              </a:endParaRPr>
            </a:p>
          </p:txBody>
        </p:sp>
        <p:sp>
          <p:nvSpPr>
            <p:cNvPr id="852" name="Google Shape;852;p12"/>
            <p:cNvSpPr/>
            <p:nvPr/>
          </p:nvSpPr>
          <p:spPr>
            <a:xfrm>
              <a:off x="14217675" y="2152650"/>
              <a:ext cx="2320200" cy="7581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300"/>
                <a:buFont typeface="Arial"/>
                <a:buNone/>
              </a:pPr>
              <a:r>
                <a:rPr lang="en-US" b="0" i="0" u="none" strike="noStrike" cap="none">
                  <a:solidFill>
                    <a:srgbClr val="000000"/>
                  </a:solidFill>
                  <a:latin typeface="Trebuchet MS"/>
                  <a:ea typeface="Trebuchet MS"/>
                  <a:cs typeface="Trebuchet MS"/>
                  <a:sym typeface="Trebuchet MS"/>
                </a:rPr>
                <a:t>Storage</a:t>
              </a:r>
              <a:endParaRPr b="0" i="0" u="none" strike="noStrike" cap="none">
                <a:solidFill>
                  <a:srgbClr val="000000"/>
                </a:solidFill>
                <a:latin typeface="Trebuchet MS"/>
                <a:ea typeface="Trebuchet MS"/>
                <a:cs typeface="Trebuchet MS"/>
                <a:sym typeface="Trebuchet MS"/>
              </a:endParaRPr>
            </a:p>
          </p:txBody>
        </p:sp>
      </p:grpSp>
    </p:spTree>
    <p:extLst>
      <p:ext uri="{BB962C8B-B14F-4D97-AF65-F5344CB8AC3E}">
        <p14:creationId xmlns:p14="http://schemas.microsoft.com/office/powerpoint/2010/main" val="4105425990"/>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4"/>
    </p:ext>
  </p:extLs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61"/>
            <a:ext cx="16626840" cy="984885"/>
          </a:xfrm>
        </p:spPr>
        <p:txBody>
          <a:bodyPr>
            <a:normAutofit/>
          </a:bodyPr>
          <a:lstStyle/>
          <a:p>
            <a:r>
              <a:rPr lang="en-GB"/>
              <a:t>TRANSFORMER ENGINE </a:t>
            </a:r>
            <a:endParaRPr lang="en-US"/>
          </a:p>
        </p:txBody>
      </p:sp>
    </p:spTree>
    <p:extLst>
      <p:ext uri="{BB962C8B-B14F-4D97-AF65-F5344CB8AC3E}">
        <p14:creationId xmlns:p14="http://schemas.microsoft.com/office/powerpoint/2010/main" val="269523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3803-8281-4A1E-8646-FDF0C742D600}"/>
              </a:ext>
            </a:extLst>
          </p:cNvPr>
          <p:cNvSpPr>
            <a:spLocks noGrp="1"/>
          </p:cNvSpPr>
          <p:nvPr>
            <p:ph type="title"/>
          </p:nvPr>
        </p:nvSpPr>
        <p:spPr>
          <a:xfrm>
            <a:off x="1165016" y="1465589"/>
            <a:ext cx="7607808" cy="704088"/>
          </a:xfrm>
        </p:spPr>
        <p:txBody>
          <a:bodyPr>
            <a:noAutofit/>
          </a:bodyPr>
          <a:lstStyle/>
          <a:p>
            <a:pPr algn="l"/>
            <a:r>
              <a:rPr lang="en-US"/>
              <a:t>NVIDIA H100 Architecture</a:t>
            </a:r>
            <a:endParaRPr lang="en-US">
              <a:latin typeface="Trebuchet MS" panose="020B0603020202020204" pitchFamily="34" charset="0"/>
            </a:endParaRPr>
          </a:p>
        </p:txBody>
      </p:sp>
      <p:sp>
        <p:nvSpPr>
          <p:cNvPr id="4" name="Text Placeholder 3">
            <a:extLst>
              <a:ext uri="{FF2B5EF4-FFF2-40B4-BE49-F238E27FC236}">
                <a16:creationId xmlns:a16="http://schemas.microsoft.com/office/drawing/2014/main" id="{3B63A763-1BCB-46FF-BCF3-0D22D598BF37}"/>
              </a:ext>
            </a:extLst>
          </p:cNvPr>
          <p:cNvSpPr>
            <a:spLocks noGrp="1"/>
          </p:cNvSpPr>
          <p:nvPr>
            <p:ph type="body" sz="quarter" idx="10"/>
          </p:nvPr>
        </p:nvSpPr>
        <p:spPr>
          <a:xfrm>
            <a:off x="1165016" y="2238224"/>
            <a:ext cx="9075892" cy="704088"/>
          </a:xfrm>
          <a:prstGeom prst="rect">
            <a:avLst/>
          </a:prstGeom>
        </p:spPr>
        <p:txBody>
          <a:bodyPr/>
          <a:lstStyle/>
          <a:p>
            <a:pPr algn="l"/>
            <a:r>
              <a:rPr lang="en-US" sz="2400" err="1">
                <a:solidFill>
                  <a:schemeClr val="tx2"/>
                </a:solidFill>
                <a:latin typeface="+mn-lt"/>
              </a:rPr>
              <a:t>TensorCores</a:t>
            </a:r>
            <a:r>
              <a:rPr lang="en-US" sz="2400">
                <a:solidFill>
                  <a:schemeClr val="tx2"/>
                </a:solidFill>
                <a:latin typeface="+mn-lt"/>
              </a:rPr>
              <a:t> and Mixed Precision </a:t>
            </a:r>
          </a:p>
        </p:txBody>
      </p:sp>
      <p:pic>
        <p:nvPicPr>
          <p:cNvPr id="9" name="Picture 8">
            <a:extLst>
              <a:ext uri="{FF2B5EF4-FFF2-40B4-BE49-F238E27FC236}">
                <a16:creationId xmlns:a16="http://schemas.microsoft.com/office/drawing/2014/main" id="{CFEE1565-780C-4685-23F1-D72DC4BE9263}"/>
              </a:ext>
            </a:extLst>
          </p:cNvPr>
          <p:cNvPicPr>
            <a:picLocks noChangeAspect="1"/>
          </p:cNvPicPr>
          <p:nvPr/>
        </p:nvPicPr>
        <p:blipFill>
          <a:blip r:embed="rId4">
            <a:alphaModFix/>
          </a:blip>
          <a:stretch>
            <a:fillRect/>
          </a:stretch>
        </p:blipFill>
        <p:spPr>
          <a:xfrm>
            <a:off x="10240908" y="3890053"/>
            <a:ext cx="7265003" cy="4158723"/>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1028" name="Picture 4" descr="NVIDIA Hopper H100 GPU FP8 Tensor Core structure and throughput diagram compared to NVIDIA Ampere A100 GPU FP16 Tensor Core structure and throughput">
            <a:extLst>
              <a:ext uri="{FF2B5EF4-FFF2-40B4-BE49-F238E27FC236}">
                <a16:creationId xmlns:a16="http://schemas.microsoft.com/office/drawing/2014/main" id="{A9A96907-446B-8FDA-5E4E-D18DC9A2ACA3}"/>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1004047" y="3405308"/>
            <a:ext cx="8355107" cy="4999695"/>
          </a:xfrm>
          <a:prstGeom prst="roundRect">
            <a:avLst>
              <a:gd name="adj" fmla="val 875"/>
            </a:avLst>
          </a:prstGeom>
          <a:noFill/>
          <a:ln>
            <a:noFill/>
          </a:ln>
          <a:effectLst>
            <a:outerShdw blurRad="57150" dist="19050" dir="5400000" algn="bl" rotWithShape="0">
              <a:srgbClr val="000000">
                <a:alpha val="5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216590"/>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3803-8281-4A1E-8646-FDF0C742D600}"/>
              </a:ext>
            </a:extLst>
          </p:cNvPr>
          <p:cNvSpPr>
            <a:spLocks noGrp="1"/>
          </p:cNvSpPr>
          <p:nvPr>
            <p:ph type="title"/>
          </p:nvPr>
        </p:nvSpPr>
        <p:spPr>
          <a:xfrm>
            <a:off x="1165016" y="1465589"/>
            <a:ext cx="7607808" cy="704088"/>
          </a:xfrm>
        </p:spPr>
        <p:txBody>
          <a:bodyPr>
            <a:noAutofit/>
          </a:bodyPr>
          <a:lstStyle/>
          <a:p>
            <a:pPr algn="l"/>
            <a:r>
              <a:rPr lang="en-US">
                <a:latin typeface="Trebuchet MS" panose="020B0603020202020204" pitchFamily="34" charset="0"/>
              </a:rPr>
              <a:t>Transformer Engine</a:t>
            </a:r>
          </a:p>
        </p:txBody>
      </p:sp>
      <p:sp>
        <p:nvSpPr>
          <p:cNvPr id="4" name="Text Placeholder 3">
            <a:extLst>
              <a:ext uri="{FF2B5EF4-FFF2-40B4-BE49-F238E27FC236}">
                <a16:creationId xmlns:a16="http://schemas.microsoft.com/office/drawing/2014/main" id="{3B63A763-1BCB-46FF-BCF3-0D22D598BF37}"/>
              </a:ext>
            </a:extLst>
          </p:cNvPr>
          <p:cNvSpPr>
            <a:spLocks noGrp="1"/>
          </p:cNvSpPr>
          <p:nvPr>
            <p:ph type="body" sz="quarter" idx="10"/>
          </p:nvPr>
        </p:nvSpPr>
        <p:spPr>
          <a:xfrm>
            <a:off x="1165016" y="2238224"/>
            <a:ext cx="9075892" cy="704088"/>
          </a:xfrm>
          <a:prstGeom prst="rect">
            <a:avLst/>
          </a:prstGeom>
        </p:spPr>
        <p:txBody>
          <a:bodyPr/>
          <a:lstStyle/>
          <a:p>
            <a:pPr algn="l"/>
            <a:r>
              <a:rPr lang="en-GB" sz="2400">
                <a:solidFill>
                  <a:schemeClr val="tx2"/>
                </a:solidFill>
                <a:latin typeface="+mn-lt"/>
              </a:rPr>
              <a:t>Accelerating Transformer with FP8 precision on Hopper GPUs</a:t>
            </a:r>
            <a:endParaRPr lang="en-US" sz="2400">
              <a:solidFill>
                <a:schemeClr val="tx2"/>
              </a:solidFill>
              <a:latin typeface="+mn-lt"/>
            </a:endParaRPr>
          </a:p>
        </p:txBody>
      </p:sp>
      <p:sp>
        <p:nvSpPr>
          <p:cNvPr id="6" name="Content Placeholder 5">
            <a:extLst>
              <a:ext uri="{FF2B5EF4-FFF2-40B4-BE49-F238E27FC236}">
                <a16:creationId xmlns:a16="http://schemas.microsoft.com/office/drawing/2014/main" id="{B4C5C639-F169-4A50-A939-80B2AC398162}"/>
              </a:ext>
            </a:extLst>
          </p:cNvPr>
          <p:cNvSpPr>
            <a:spLocks noGrp="1"/>
          </p:cNvSpPr>
          <p:nvPr>
            <p:ph idx="1"/>
          </p:nvPr>
        </p:nvSpPr>
        <p:spPr>
          <a:xfrm>
            <a:off x="1091454" y="3684709"/>
            <a:ext cx="7607808" cy="5564448"/>
          </a:xfrm>
        </p:spPr>
        <p:txBody>
          <a:bodyPr/>
          <a:lstStyle/>
          <a:p>
            <a:pPr>
              <a:spcBef>
                <a:spcPts val="1800"/>
              </a:spcBef>
            </a:pPr>
            <a:endParaRPr lang="en-GB" sz="2100" dirty="0">
              <a:latin typeface="+mn-lt"/>
            </a:endParaRPr>
          </a:p>
          <a:p>
            <a:pPr>
              <a:spcBef>
                <a:spcPts val="1800"/>
              </a:spcBef>
            </a:pPr>
            <a:r>
              <a:rPr lang="en-GB" sz="2100" dirty="0">
                <a:latin typeface="+mn-lt"/>
              </a:rPr>
              <a:t>An open-source library implementing the FP8 recipe for Transformer building blocks</a:t>
            </a:r>
          </a:p>
          <a:p>
            <a:pPr>
              <a:spcBef>
                <a:spcPts val="1800"/>
              </a:spcBef>
            </a:pPr>
            <a:r>
              <a:rPr lang="en-GB" sz="2100" dirty="0">
                <a:latin typeface="+mn-lt"/>
              </a:rPr>
              <a:t>Optimized for FP8 and other datatypes</a:t>
            </a:r>
          </a:p>
          <a:p>
            <a:pPr>
              <a:spcBef>
                <a:spcPts val="1800"/>
              </a:spcBef>
            </a:pPr>
            <a:r>
              <a:rPr lang="en-GB" sz="2100" dirty="0">
                <a:latin typeface="+mn-lt"/>
              </a:rPr>
              <a:t>Supports </a:t>
            </a:r>
            <a:r>
              <a:rPr lang="en-GB" sz="2100" dirty="0" err="1">
                <a:latin typeface="+mn-lt"/>
              </a:rPr>
              <a:t>pyTorch</a:t>
            </a:r>
            <a:r>
              <a:rPr lang="en-GB" sz="2100" dirty="0">
                <a:latin typeface="+mn-lt"/>
              </a:rPr>
              <a:t>, with JAX and TF support coming soon</a:t>
            </a:r>
          </a:p>
          <a:p>
            <a:pPr>
              <a:spcBef>
                <a:spcPts val="1800"/>
              </a:spcBef>
            </a:pPr>
            <a:r>
              <a:rPr lang="en-GB" sz="2100" dirty="0">
                <a:latin typeface="+mn-lt"/>
              </a:rPr>
              <a:t>Composable with the native framework operators</a:t>
            </a:r>
          </a:p>
          <a:p>
            <a:pPr>
              <a:spcBef>
                <a:spcPts val="1800"/>
              </a:spcBef>
            </a:pPr>
            <a:r>
              <a:rPr lang="en-GB" sz="2100" dirty="0">
                <a:latin typeface="+mn-lt"/>
              </a:rPr>
              <a:t>Supports model and sequence parallelism</a:t>
            </a:r>
          </a:p>
        </p:txBody>
      </p:sp>
      <p:sp>
        <p:nvSpPr>
          <p:cNvPr id="5" name="TextBox 4">
            <a:extLst>
              <a:ext uri="{FF2B5EF4-FFF2-40B4-BE49-F238E27FC236}">
                <a16:creationId xmlns:a16="http://schemas.microsoft.com/office/drawing/2014/main" id="{11EB8F68-2CC7-1028-E552-770843354D04}"/>
              </a:ext>
            </a:extLst>
          </p:cNvPr>
          <p:cNvSpPr txBox="1"/>
          <p:nvPr/>
        </p:nvSpPr>
        <p:spPr>
          <a:xfrm>
            <a:off x="5281410" y="9902757"/>
            <a:ext cx="9144000" cy="338554"/>
          </a:xfrm>
          <a:prstGeom prst="rect">
            <a:avLst/>
          </a:prstGeom>
          <a:noFill/>
        </p:spPr>
        <p:txBody>
          <a:bodyPr wrap="square">
            <a:spAutoFit/>
          </a:bodyPr>
          <a:lstStyle/>
          <a:p>
            <a:pPr defTabSz="831220">
              <a:spcBef>
                <a:spcPts val="1800"/>
              </a:spcBef>
            </a:pPr>
            <a:r>
              <a:rPr lang="en-US" sz="1600">
                <a:hlinkClick r:id="rId5"/>
              </a:rPr>
              <a:t>Training with Predefined Configurations - NVIDIA Docs</a:t>
            </a:r>
            <a:endParaRPr lang="en-US" sz="900">
              <a:solidFill>
                <a:srgbClr val="FFFFFF"/>
              </a:solidFill>
            </a:endParaRPr>
          </a:p>
        </p:txBody>
      </p:sp>
      <p:pic>
        <p:nvPicPr>
          <p:cNvPr id="12" name="Picture 11">
            <a:extLst>
              <a:ext uri="{FF2B5EF4-FFF2-40B4-BE49-F238E27FC236}">
                <a16:creationId xmlns:a16="http://schemas.microsoft.com/office/drawing/2014/main" id="{D1CCF83A-E92D-1493-2FB3-038CBB7C2AA3}"/>
              </a:ext>
            </a:extLst>
          </p:cNvPr>
          <p:cNvPicPr>
            <a:picLocks noChangeAspect="1"/>
          </p:cNvPicPr>
          <p:nvPr/>
        </p:nvPicPr>
        <p:blipFill rotWithShape="1">
          <a:blip r:embed="rId6">
            <a:alphaModFix/>
          </a:blip>
          <a:srcRect l="3088" t="4800" b="6507"/>
          <a:stretch/>
        </p:blipFill>
        <p:spPr>
          <a:xfrm>
            <a:off x="9144000" y="5143500"/>
            <a:ext cx="8639459" cy="2237158"/>
          </a:xfrm>
          <a:prstGeom prst="roundRect">
            <a:avLst>
              <a:gd name="adj" fmla="val 875"/>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084067728"/>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extLst>
    <p:ext uri="{6950BFC3-D8DA-4A85-94F7-54DA5524770B}">
      <p188:commentRel xmlns:p188="http://schemas.microsoft.com/office/powerpoint/2018/8/main" r:id="rId4"/>
    </p:ext>
  </p:extLs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The lab</a:t>
            </a:r>
            <a:endParaRPr lang="en-US"/>
          </a:p>
        </p:txBody>
      </p:sp>
    </p:spTree>
    <p:extLst>
      <p:ext uri="{BB962C8B-B14F-4D97-AF65-F5344CB8AC3E}">
        <p14:creationId xmlns:p14="http://schemas.microsoft.com/office/powerpoint/2010/main" val="269744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Lab 2</a:t>
            </a:r>
          </a:p>
        </p:txBody>
      </p:sp>
      <p:sp>
        <p:nvSpPr>
          <p:cNvPr id="6" name="Content Placeholder 5"/>
          <p:cNvSpPr>
            <a:spLocks noGrp="1"/>
          </p:cNvSpPr>
          <p:nvPr>
            <p:ph idx="1"/>
          </p:nvPr>
        </p:nvSpPr>
        <p:spPr>
          <a:xfrm>
            <a:off x="824504" y="3505059"/>
            <a:ext cx="6554403" cy="4702819"/>
          </a:xfrm>
        </p:spPr>
        <p:txBody>
          <a:bodyPr/>
          <a:lstStyle/>
          <a:p>
            <a:r>
              <a:rPr lang="en-GB" sz="2000" b="1" dirty="0">
                <a:latin typeface="Trebuchet MS"/>
              </a:rPr>
              <a:t>Distributed Training for Computer Vision </a:t>
            </a:r>
            <a:endParaRPr lang="en-GB" sz="2000" b="1" dirty="0"/>
          </a:p>
          <a:p>
            <a:pPr marL="342900" indent="-342900">
              <a:buFont typeface="Arial" panose="020B0604020202020204" pitchFamily="34" charset="0"/>
              <a:buChar char="•"/>
            </a:pPr>
            <a:r>
              <a:rPr lang="en-GB" sz="2000" dirty="0">
                <a:latin typeface="Trebuchet MS"/>
              </a:rPr>
              <a:t>Learn how to train a simple Image Classifier </a:t>
            </a:r>
            <a:endParaRPr lang="en-GB" sz="2000" dirty="0"/>
          </a:p>
          <a:p>
            <a:pPr marL="342900" indent="-342900">
              <a:buFont typeface="Arial" panose="020B0604020202020204" pitchFamily="34" charset="0"/>
              <a:buChar char="•"/>
            </a:pPr>
            <a:r>
              <a:rPr lang="en-GB" sz="2000" dirty="0">
                <a:latin typeface="Trebuchet MS"/>
              </a:rPr>
              <a:t>Implement a vanilla pipeline parallel distribution </a:t>
            </a:r>
            <a:endParaRPr lang="en-GB" sz="2000" dirty="0"/>
          </a:p>
          <a:p>
            <a:pPr marL="342900" indent="-342900">
              <a:buFont typeface="Arial" panose="020B0604020202020204" pitchFamily="34" charset="0"/>
              <a:buChar char="•"/>
            </a:pPr>
            <a:r>
              <a:rPr lang="en-GB" sz="2000" dirty="0">
                <a:latin typeface="Trebuchet MS"/>
              </a:rPr>
              <a:t>Port the code to </a:t>
            </a:r>
            <a:r>
              <a:rPr lang="en-GB" sz="2000" dirty="0" err="1">
                <a:latin typeface="Trebuchet MS"/>
              </a:rPr>
              <a:t>DeepSpeed</a:t>
            </a:r>
            <a:r>
              <a:rPr lang="en-GB" sz="2000" dirty="0">
                <a:latin typeface="Trebuchet MS"/>
              </a:rPr>
              <a:t> library </a:t>
            </a:r>
          </a:p>
          <a:p>
            <a:pPr marL="342900" indent="-342900">
              <a:buFont typeface="Arial" panose="020B0604020202020204" pitchFamily="34" charset="0"/>
              <a:buChar char="•"/>
            </a:pPr>
            <a:r>
              <a:rPr lang="en-GB" sz="2000" dirty="0"/>
              <a:t>https://www.deepspeed.ai/getting-started/#writing-deepspeed-models</a:t>
            </a:r>
          </a:p>
          <a:p>
            <a:pPr marL="342900" indent="-342900">
              <a:buFont typeface="Arial" panose="020B0604020202020204" pitchFamily="34" charset="0"/>
              <a:buChar char="•"/>
            </a:pPr>
            <a:r>
              <a:rPr lang="en-GB" sz="2000" dirty="0">
                <a:latin typeface="Trebuchet MS"/>
              </a:rPr>
              <a:t>Scale training using Data parallel distribution</a:t>
            </a:r>
          </a:p>
          <a:p>
            <a:pPr marL="342900" indent="-342900">
              <a:buFont typeface="Arial" panose="020B0604020202020204" pitchFamily="34" charset="0"/>
              <a:buChar char="•"/>
            </a:pPr>
            <a:r>
              <a:rPr lang="en-GB" sz="2000" dirty="0">
                <a:latin typeface="Trebuchet MS"/>
              </a:rPr>
              <a:t>Optimize training with </a:t>
            </a:r>
            <a:r>
              <a:rPr lang="en-GB" sz="2000" dirty="0" err="1">
                <a:latin typeface="Trebuchet MS"/>
              </a:rPr>
              <a:t>DeepSpeed</a:t>
            </a:r>
            <a:r>
              <a:rPr lang="en-GB" sz="2000" dirty="0">
                <a:latin typeface="Trebuchet MS"/>
              </a:rPr>
              <a:t> autotuning and Zero Redundancy Optimizer</a:t>
            </a:r>
          </a:p>
          <a:p>
            <a:pPr marL="342900" indent="-342900">
              <a:buFont typeface="Arial" panose="020B0604020202020204" pitchFamily="34" charset="0"/>
              <a:buChar char="•"/>
            </a:pPr>
            <a:r>
              <a:rPr lang="en-GB" sz="2000" dirty="0">
                <a:latin typeface="Trebuchet MS"/>
              </a:rPr>
              <a:t>Mixture of Experts </a:t>
            </a:r>
            <a:endParaRPr lang="en-GB" sz="2000" dirty="0"/>
          </a:p>
        </p:txBody>
      </p:sp>
      <p:sp>
        <p:nvSpPr>
          <p:cNvPr id="10" name="Text Placeholder 9"/>
          <p:cNvSpPr>
            <a:spLocks noGrp="1"/>
          </p:cNvSpPr>
          <p:nvPr>
            <p:ph type="body" sz="quarter" idx="10"/>
          </p:nvPr>
        </p:nvSpPr>
        <p:spPr/>
        <p:txBody>
          <a:bodyPr/>
          <a:lstStyle/>
          <a:p>
            <a:r>
              <a:rPr lang="en-US"/>
              <a:t>Overview</a:t>
            </a:r>
          </a:p>
        </p:txBody>
      </p:sp>
      <p:pic>
        <p:nvPicPr>
          <p:cNvPr id="3" name="Image 2" descr="Une image contenant texte, capture d’écran, diagramme, ligne&#10;&#10;Description générée automatiquement">
            <a:extLst>
              <a:ext uri="{FF2B5EF4-FFF2-40B4-BE49-F238E27FC236}">
                <a16:creationId xmlns:a16="http://schemas.microsoft.com/office/drawing/2014/main" id="{A4735B31-303C-3887-D986-178167C0CF49}"/>
              </a:ext>
            </a:extLst>
          </p:cNvPr>
          <p:cNvPicPr>
            <a:picLocks noChangeAspect="1"/>
          </p:cNvPicPr>
          <p:nvPr/>
        </p:nvPicPr>
        <p:blipFill>
          <a:blip r:embed="rId4"/>
          <a:stretch>
            <a:fillRect/>
          </a:stretch>
        </p:blipFill>
        <p:spPr>
          <a:xfrm>
            <a:off x="7082350" y="2840013"/>
            <a:ext cx="10850551" cy="5617082"/>
          </a:xfrm>
          <a:prstGeom prst="rect">
            <a:avLst/>
          </a:prstGeom>
        </p:spPr>
      </p:pic>
    </p:spTree>
    <p:extLst>
      <p:ext uri="{BB962C8B-B14F-4D97-AF65-F5344CB8AC3E}">
        <p14:creationId xmlns:p14="http://schemas.microsoft.com/office/powerpoint/2010/main" val="2530239690"/>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a:t>Dealing with Memory Constraints</a:t>
            </a:r>
            <a:endParaRPr lang="en-US" sz="6000" b="0"/>
          </a:p>
        </p:txBody>
      </p:sp>
    </p:spTree>
    <p:extLst>
      <p:ext uri="{BB962C8B-B14F-4D97-AF65-F5344CB8AC3E}">
        <p14:creationId xmlns:p14="http://schemas.microsoft.com/office/powerpoint/2010/main" val="191468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In the Next class</a:t>
            </a:r>
            <a:endParaRPr lang="en-US"/>
          </a:p>
        </p:txBody>
      </p:sp>
    </p:spTree>
    <p:extLst>
      <p:ext uri="{BB962C8B-B14F-4D97-AF65-F5344CB8AC3E}">
        <p14:creationId xmlns:p14="http://schemas.microsoft.com/office/powerpoint/2010/main" val="187245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class</a:t>
            </a:r>
          </a:p>
        </p:txBody>
      </p:sp>
      <p:sp>
        <p:nvSpPr>
          <p:cNvPr id="10" name="Text Placeholder 9"/>
          <p:cNvSpPr>
            <a:spLocks noGrp="1"/>
          </p:cNvSpPr>
          <p:nvPr>
            <p:ph type="body" sz="quarter" idx="10"/>
          </p:nvPr>
        </p:nvSpPr>
        <p:spPr/>
        <p:txBody>
          <a:bodyPr/>
          <a:lstStyle/>
          <a:p>
            <a:r>
              <a:rPr lang="en-GB"/>
              <a:t>Discuss large model deployment challenges and solutions</a:t>
            </a:r>
          </a:p>
        </p:txBody>
      </p:sp>
      <p:pic>
        <p:nvPicPr>
          <p:cNvPr id="5" name="Google Shape;1184;g10558bc7e94_0_38">
            <a:extLst>
              <a:ext uri="{FF2B5EF4-FFF2-40B4-BE49-F238E27FC236}">
                <a16:creationId xmlns:a16="http://schemas.microsoft.com/office/drawing/2014/main" id="{6AA2B1C4-D7FC-DFF7-8938-27330291AD39}"/>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t="-1276" r="-622"/>
          <a:stretch/>
        </p:blipFill>
        <p:spPr>
          <a:xfrm>
            <a:off x="4282751" y="2912639"/>
            <a:ext cx="9937105" cy="5942112"/>
          </a:xfrm>
          <a:prstGeom prst="roundRect">
            <a:avLst>
              <a:gd name="adj" fmla="val 875"/>
            </a:avLst>
          </a:prstGeom>
          <a:noFill/>
          <a:ln>
            <a:noFill/>
          </a:ln>
          <a:effectLst>
            <a:outerShdw blurRad="57150" dist="19050" dir="5400000" algn="bl" rotWithShape="0">
              <a:srgbClr val="000000">
                <a:alpha val="50000"/>
              </a:srgbClr>
            </a:outerShdw>
          </a:effectLst>
        </p:spPr>
      </p:pic>
      <p:sp>
        <p:nvSpPr>
          <p:cNvPr id="7" name="TextBox 6">
            <a:extLst>
              <a:ext uri="{FF2B5EF4-FFF2-40B4-BE49-F238E27FC236}">
                <a16:creationId xmlns:a16="http://schemas.microsoft.com/office/drawing/2014/main" id="{9087DA92-96A2-F1E3-1C1C-D0A1B81382E3}"/>
              </a:ext>
            </a:extLst>
          </p:cNvPr>
          <p:cNvSpPr txBox="1"/>
          <p:nvPr/>
        </p:nvSpPr>
        <p:spPr>
          <a:xfrm>
            <a:off x="3806892" y="9078057"/>
            <a:ext cx="12092472" cy="3416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a:lnSpc>
                <a:spcPct val="90000"/>
              </a:lnSpc>
              <a:spcBef>
                <a:spcPts val="0"/>
              </a:spcBef>
              <a:spcAft>
                <a:spcPts val="0"/>
              </a:spcAft>
              <a:buClr>
                <a:schemeClr val="dk1"/>
              </a:buClr>
              <a:buSzPts val="3000"/>
            </a:pPr>
            <a:r>
              <a:rPr lang="en-US" err="1">
                <a:solidFill>
                  <a:srgbClr val="5E5E5E"/>
                </a:solidFill>
              </a:rPr>
              <a:t>TensorRT</a:t>
            </a:r>
            <a:r>
              <a:rPr lang="en-US">
                <a:solidFill>
                  <a:srgbClr val="5E5E5E"/>
                </a:solidFill>
              </a:rPr>
              <a:t>-LLM and</a:t>
            </a:r>
            <a:r>
              <a:rPr lang="en-US" sz="1800">
                <a:solidFill>
                  <a:srgbClr val="5E5E5E"/>
                </a:solidFill>
              </a:rPr>
              <a:t> Triton Inference Server for Multi-Node Inference for large scale Transformer Model</a:t>
            </a:r>
          </a:p>
        </p:txBody>
      </p:sp>
    </p:spTree>
    <p:extLst>
      <p:ext uri="{BB962C8B-B14F-4D97-AF65-F5344CB8AC3E}">
        <p14:creationId xmlns:p14="http://schemas.microsoft.com/office/powerpoint/2010/main" val="308297609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4"/>
    </p:ext>
  </p:extLs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2.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1" id="{48E64E36-1DF8-41A5-A615-CC1532E323CE}" vid="{5CDD59C6-1432-4E57-A616-A1CD03EED864}"/>
    </a:ext>
  </a:extLst>
</a:theme>
</file>

<file path=ppt/theme/theme3.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10.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11.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12.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13.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14.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15.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2.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3.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4.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5.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6.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7.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8.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9.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377D47C6DB374FB8F27678E7FBF113" ma:contentTypeVersion="11" ma:contentTypeDescription="Create a new document." ma:contentTypeScope="" ma:versionID="91ae50eb111870286b23fa1dca7f8ac5">
  <xsd:schema xmlns:xsd="http://www.w3.org/2001/XMLSchema" xmlns:xs="http://www.w3.org/2001/XMLSchema" xmlns:p="http://schemas.microsoft.com/office/2006/metadata/properties" xmlns:ns3="7aa5af7d-d8b7-4545-98cf-efda3bdc9bc8" xmlns:ns4="44487de3-b398-4243-966e-73809730760d" targetNamespace="http://schemas.microsoft.com/office/2006/metadata/properties" ma:root="true" ma:fieldsID="ff219052f6dc37d2fb53288313681f60" ns3:_="" ns4:_="">
    <xsd:import namespace="7aa5af7d-d8b7-4545-98cf-efda3bdc9bc8"/>
    <xsd:import namespace="44487de3-b398-4243-966e-73809730760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5af7d-d8b7-4545-98cf-efda3bdc9b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487de3-b398-4243-966e-73809730760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88E22E-2A4B-4FB1-9848-BF16E7DBE74B}">
  <ds:schemaRefs>
    <ds:schemaRef ds:uri="44487de3-b398-4243-966e-73809730760d"/>
    <ds:schemaRef ds:uri="7aa5af7d-d8b7-4545-98cf-efda3bdc9bc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114C89A-2063-4D53-81C3-633BD9202BBA}">
  <ds:schemaRefs>
    <ds:schemaRef ds:uri="44487de3-b398-4243-966e-73809730760d"/>
    <ds:schemaRef ds:uri="7aa5af7d-d8b7-4545-98cf-efda3bdc9b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6b558183-044c-4105-8d9c-cea02a2a3d86}" enabled="1" method="Standard" siteId="{43083d15-7273-40c1-b7db-39efd9ccc17a}" removed="0"/>
</clbl:labelList>
</file>

<file path=docProps/app.xml><?xml version="1.0" encoding="utf-8"?>
<Properties xmlns="http://schemas.openxmlformats.org/officeDocument/2006/extended-properties" xmlns:vt="http://schemas.openxmlformats.org/officeDocument/2006/docPropsVTypes">
  <Template>NVIDIA_DLI_Corp_PPT_Template_LIGHT_2020</Template>
  <TotalTime>0</TotalTime>
  <Words>7574</Words>
  <Application>Microsoft Office PowerPoint</Application>
  <PresentationFormat>Custom</PresentationFormat>
  <Paragraphs>1838</Paragraphs>
  <Slides>91</Slides>
  <Notes>78</Notes>
  <HiddenSlides>2</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91</vt:i4>
      </vt:variant>
    </vt:vector>
  </HeadingPairs>
  <TitlesOfParts>
    <vt:vector size="113" baseType="lpstr">
      <vt:lpstr>Arial</vt:lpstr>
      <vt:lpstr>Calibri</vt:lpstr>
      <vt:lpstr>Cambria Math</vt:lpstr>
      <vt:lpstr>Century Gothic</vt:lpstr>
      <vt:lpstr>Courier New</vt:lpstr>
      <vt:lpstr>DINPro-Medium</vt:lpstr>
      <vt:lpstr>DINPro-Regular</vt:lpstr>
      <vt:lpstr>DINWebPro</vt:lpstr>
      <vt:lpstr>Facebook Reader</vt:lpstr>
      <vt:lpstr>FreightSans</vt:lpstr>
      <vt:lpstr>Lucida Grande</vt:lpstr>
      <vt:lpstr>Noto Sans Symbols</vt:lpstr>
      <vt:lpstr>NVIDIA Sans</vt:lpstr>
      <vt:lpstr>NVIDIA-NALA</vt:lpstr>
      <vt:lpstr>Roboto</vt:lpstr>
      <vt:lpstr>Roboto Condensed Light</vt:lpstr>
      <vt:lpstr>Trebuchet MS</vt:lpstr>
      <vt:lpstr>Wingdings</vt:lpstr>
      <vt:lpstr>Title &amp; Bullet</vt:lpstr>
      <vt:lpstr>Title Only</vt:lpstr>
      <vt:lpstr>2_Title &amp; Bullet</vt:lpstr>
      <vt:lpstr>1_Title &amp; Bullet</vt:lpstr>
      <vt:lpstr>Model Parallelism: Building and Deploying Large Neural Networks Advanced concepts of Large Distributed Training</vt:lpstr>
      <vt:lpstr>Part 2</vt:lpstr>
      <vt:lpstr>Scaling challenges</vt:lpstr>
      <vt:lpstr>Scaling challenges</vt:lpstr>
      <vt:lpstr>Basic Collective Communications for Distributed training</vt:lpstr>
      <vt:lpstr>Some Concepts</vt:lpstr>
      <vt:lpstr>Some Concepts</vt:lpstr>
      <vt:lpstr>Some Concepts</vt:lpstr>
      <vt:lpstr>Dealing with Memory Constraints</vt:lpstr>
      <vt:lpstr>Memory Consumption in Large Model Training</vt:lpstr>
      <vt:lpstr>Dealing with Memory Constraints</vt:lpstr>
      <vt:lpstr>Distributed Data Parallel – DDP</vt:lpstr>
      <vt:lpstr>Data ParallelisM</vt:lpstr>
      <vt:lpstr>Data Parallel</vt:lpstr>
      <vt:lpstr>Standard Distributed Data Parallel - DDP</vt:lpstr>
      <vt:lpstr>Distributed Data Parallel - DDP</vt:lpstr>
      <vt:lpstr>Distributed Data Parallel - DDP</vt:lpstr>
      <vt:lpstr>DDP overhead  Replication memory explosion</vt:lpstr>
      <vt:lpstr>save GPU memory  Shard data and model</vt:lpstr>
      <vt:lpstr>Distributed Data Parallel - DDP</vt:lpstr>
      <vt:lpstr>Sharded Data Parallelism </vt:lpstr>
      <vt:lpstr>Sharded Data Parallelism </vt:lpstr>
      <vt:lpstr>tensor / Pipeline PARALLELISM</vt:lpstr>
      <vt:lpstr>TECHNOLOGIES THAT ENABLE SCALING LARGE MODELS</vt:lpstr>
      <vt:lpstr>Pipeline PARALLELISM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 PARALLELISM</vt:lpstr>
      <vt:lpstr>PowerPoint Presentation</vt:lpstr>
      <vt:lpstr>SIMPLE EXAMPLE OF TENSOR PARALLELISM</vt:lpstr>
      <vt:lpstr>Transformers cell example</vt:lpstr>
      <vt:lpstr>Transformers cell</vt:lpstr>
      <vt:lpstr>MLP Tensor PARTITIONING</vt:lpstr>
      <vt:lpstr>MLP Tensor PARTITIONING</vt:lpstr>
      <vt:lpstr>MLP Tensor PARTITIONING</vt:lpstr>
      <vt:lpstr>MLP Tensor PARTITIONING</vt:lpstr>
      <vt:lpstr>SELF-ATTENTION Tensor PARTITIONING</vt:lpstr>
      <vt:lpstr>Tensor PARALLEL TRANSFORMER LAYER</vt:lpstr>
      <vt:lpstr>Tensor PARALLEL implementations</vt:lpstr>
      <vt:lpstr>PowerPoint Presentation</vt:lpstr>
      <vt:lpstr>Hybrid MODEL PARALLELISM</vt:lpstr>
      <vt:lpstr>NEMO model parallelism</vt:lpstr>
      <vt:lpstr>NEMO model PARALLELISM</vt:lpstr>
      <vt:lpstr>Sequence parallelism</vt:lpstr>
      <vt:lpstr>Dealing with Memory Constraints</vt:lpstr>
      <vt:lpstr>Ring self attention</vt:lpstr>
      <vt:lpstr>Dealing with Memory Constraints</vt:lpstr>
      <vt:lpstr>Dealing with Memory Constraints</vt:lpstr>
      <vt:lpstr>Activations checkpointing</vt:lpstr>
      <vt:lpstr>Activation recompute challenges</vt:lpstr>
      <vt:lpstr>Activation recompute challenges</vt:lpstr>
      <vt:lpstr>Activation recompute challenges</vt:lpstr>
      <vt:lpstr>Activation recompute challenges</vt:lpstr>
      <vt:lpstr>Dealing with Memory Constraints</vt:lpstr>
      <vt:lpstr>Save memory by Offloading to the CPU</vt:lpstr>
      <vt:lpstr>Scaling Training</vt:lpstr>
      <vt:lpstr>Dealing with Memory Constraints</vt:lpstr>
      <vt:lpstr>Dealing with Memory Constraints</vt:lpstr>
      <vt:lpstr>Mixture of Experts</vt:lpstr>
      <vt:lpstr>Mixture of Experts</vt:lpstr>
      <vt:lpstr>Mixture of Experts</vt:lpstr>
      <vt:lpstr>Mixture of Experts</vt:lpstr>
      <vt:lpstr>Mixtral</vt:lpstr>
      <vt:lpstr>IO-Aware attention algorithm</vt:lpstr>
      <vt:lpstr>Flash attention</vt:lpstr>
      <vt:lpstr>Flash attention</vt:lpstr>
      <vt:lpstr>Optimize the optimizer</vt:lpstr>
      <vt:lpstr>1-bit Adam</vt:lpstr>
      <vt:lpstr>NCCL: NVIDIA Collective Communication Library</vt:lpstr>
      <vt:lpstr>MULTI-GPU training</vt:lpstr>
      <vt:lpstr>MULTI-GPU training</vt:lpstr>
      <vt:lpstr>Tensor PARALLEL TRANSFORMER LAYER</vt:lpstr>
      <vt:lpstr>MULTI-GPU training</vt:lpstr>
      <vt:lpstr>Hardware design</vt:lpstr>
      <vt:lpstr>MODULARITY: RAPID DEPLOYMENT</vt:lpstr>
      <vt:lpstr>TRANSFORMER ENGINE </vt:lpstr>
      <vt:lpstr>NVIDIA H100 Architecture</vt:lpstr>
      <vt:lpstr>Transformer Engine</vt:lpstr>
      <vt:lpstr>The lab</vt:lpstr>
      <vt:lpstr>Lab 2</vt:lpstr>
      <vt:lpstr>In the Next class</vt:lpstr>
      <vt:lpstr>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Dana Sheahen</dc:creator>
  <cp:lastModifiedBy>Anurag Dogra</cp:lastModifiedBy>
  <cp:revision>8</cp:revision>
  <dcterms:created xsi:type="dcterms:W3CDTF">2020-08-13T20:56:17Z</dcterms:created>
  <dcterms:modified xsi:type="dcterms:W3CDTF">2024-03-22T08:32:45Z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0x01010017377D47C6DB374FB8F27678E7FBF113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